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2" r:id="rId6"/>
    <p:sldMasterId id="2147483692" r:id="rId7"/>
    <p:sldMasterId id="2147483706" r:id="rId8"/>
    <p:sldMasterId id="2147483718" r:id="rId9"/>
  </p:sldMasterIdLst>
  <p:notesMasterIdLst>
    <p:notesMasterId r:id="rId94"/>
  </p:notesMasterIdLst>
  <p:sldIdLst>
    <p:sldId id="277" r:id="rId10"/>
    <p:sldId id="323" r:id="rId11"/>
    <p:sldId id="285" r:id="rId12"/>
    <p:sldId id="279" r:id="rId13"/>
    <p:sldId id="296" r:id="rId14"/>
    <p:sldId id="321" r:id="rId15"/>
    <p:sldId id="291" r:id="rId16"/>
    <p:sldId id="289" r:id="rId17"/>
    <p:sldId id="304" r:id="rId18"/>
    <p:sldId id="306" r:id="rId19"/>
    <p:sldId id="311" r:id="rId20"/>
    <p:sldId id="324" r:id="rId21"/>
    <p:sldId id="326" r:id="rId22"/>
    <p:sldId id="325" r:id="rId23"/>
    <p:sldId id="327" r:id="rId24"/>
    <p:sldId id="328" r:id="rId25"/>
    <p:sldId id="329" r:id="rId26"/>
    <p:sldId id="330" r:id="rId27"/>
    <p:sldId id="331" r:id="rId28"/>
    <p:sldId id="1382" r:id="rId29"/>
    <p:sldId id="1383" r:id="rId30"/>
    <p:sldId id="302" r:id="rId31"/>
    <p:sldId id="1384" r:id="rId32"/>
    <p:sldId id="1385" r:id="rId33"/>
    <p:sldId id="1386" r:id="rId34"/>
    <p:sldId id="1387" r:id="rId35"/>
    <p:sldId id="1388" r:id="rId36"/>
    <p:sldId id="1389" r:id="rId37"/>
    <p:sldId id="1390" r:id="rId38"/>
    <p:sldId id="1391" r:id="rId39"/>
    <p:sldId id="332" r:id="rId40"/>
    <p:sldId id="333" r:id="rId41"/>
    <p:sldId id="1375" r:id="rId42"/>
    <p:sldId id="303" r:id="rId43"/>
    <p:sldId id="268" r:id="rId44"/>
    <p:sldId id="1376" r:id="rId45"/>
    <p:sldId id="1377" r:id="rId46"/>
    <p:sldId id="307" r:id="rId47"/>
    <p:sldId id="1378" r:id="rId48"/>
    <p:sldId id="1379" r:id="rId49"/>
    <p:sldId id="1380" r:id="rId50"/>
    <p:sldId id="1381" r:id="rId51"/>
    <p:sldId id="300" r:id="rId52"/>
    <p:sldId id="314" r:id="rId53"/>
    <p:sldId id="310" r:id="rId54"/>
    <p:sldId id="305" r:id="rId55"/>
    <p:sldId id="309" r:id="rId56"/>
    <p:sldId id="312" r:id="rId57"/>
    <p:sldId id="1392" r:id="rId58"/>
    <p:sldId id="1395" r:id="rId59"/>
    <p:sldId id="258" r:id="rId60"/>
    <p:sldId id="284" r:id="rId61"/>
    <p:sldId id="1396" r:id="rId62"/>
    <p:sldId id="281" r:id="rId63"/>
    <p:sldId id="1397" r:id="rId64"/>
    <p:sldId id="286" r:id="rId65"/>
    <p:sldId id="282" r:id="rId66"/>
    <p:sldId id="287" r:id="rId67"/>
    <p:sldId id="1394" r:id="rId68"/>
    <p:sldId id="256" r:id="rId69"/>
    <p:sldId id="257" r:id="rId70"/>
    <p:sldId id="1398" r:id="rId71"/>
    <p:sldId id="259" r:id="rId72"/>
    <p:sldId id="261" r:id="rId73"/>
    <p:sldId id="263" r:id="rId74"/>
    <p:sldId id="262" r:id="rId75"/>
    <p:sldId id="1393" r:id="rId76"/>
    <p:sldId id="1399" r:id="rId77"/>
    <p:sldId id="1400" r:id="rId78"/>
    <p:sldId id="1401" r:id="rId79"/>
    <p:sldId id="1402" r:id="rId80"/>
    <p:sldId id="1403" r:id="rId81"/>
    <p:sldId id="1404" r:id="rId82"/>
    <p:sldId id="336" r:id="rId83"/>
    <p:sldId id="270" r:id="rId84"/>
    <p:sldId id="271" r:id="rId85"/>
    <p:sldId id="273" r:id="rId86"/>
    <p:sldId id="313" r:id="rId87"/>
    <p:sldId id="301" r:id="rId88"/>
    <p:sldId id="316" r:id="rId89"/>
    <p:sldId id="318" r:id="rId90"/>
    <p:sldId id="322" r:id="rId91"/>
    <p:sldId id="317" r:id="rId92"/>
    <p:sldId id="280" r:id="rId9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070B24-B422-DD00-D4ED-7ED0C08AFD1C}" name="Tonn, Antje GIZ" initials="TG" userId="S::antje.tonn@giz.de::33dbffdc-257f-4a2f-a7d8-2af75af10643" providerId="AD"/>
  <p188:author id="{F72C8A4A-EAAB-1DD0-D247-F73D36505838}" name="Kuehn, Raphaela GIZ" initials="KRG" userId="S::raphaela.kuehn@giz.de::950e184d-109f-4e6a-a82c-9df7274fee10" providerId="AD"/>
  <p188:author id="{89597A62-7B70-CDB1-D511-DD09991356B2}" name="Moritz Ksoll" initials="MK" userId="Moritz Ksoll" providerId="None"/>
  <p188:author id="{0A512772-C4C2-3873-2FB8-473E0E3D06AD}" name="Schliesser, Marie GIZ" initials="SMG" userId="S::marie.schliesser@giz.de::f9da8e17-8605-430b-8e04-53c07d67e132" providerId="AD"/>
  <p188:author id="{799D459D-3A7D-C803-737F-91198A537D56}" name="Storms, Katharina GIZ" initials="SKG" userId="S::katharina.storms@giz.de::6fcd6c85-5d7c-465c-acde-717fcb60a2c8" providerId="AD"/>
  <p188:author id="{E1BBC1CD-1975-43AD-ECC6-939E79426790}" name="Antje Tonn" initials="AT" userId="Antje Tonn" providerId="None"/>
  <p188:author id="{C8A45CFF-903E-868E-6A68-CC57A8EC77C6}" name="Daniel, Rebecca GIZ" initials="DRG" userId="S::rebecca.daniel@giz.de::f919b58e-0d87-4545-8974-27d8ccd041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0E41"/>
    <a:srgbClr val="F5F2F0"/>
    <a:srgbClr val="C80100"/>
    <a:srgbClr val="C80000"/>
    <a:srgbClr val="C90000"/>
    <a:srgbClr val="D10000"/>
    <a:srgbClr val="F5F5F5"/>
    <a:srgbClr val="916E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9741C-C657-49A3-8DA5-71A07B49C6FD}" v="68" dt="2024-06-17T14:29:13.494"/>
    <p1510:client id="{D826FC31-0C11-43ED-93D7-EFAE846E84D7}" v="140" vWet="144" dt="2024-06-17T14:10:50.62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presProps" Target="presProp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notesMaster" Target="notesMasters/notesMaster1.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4F29F-A35C-4501-ADC4-508ADE0B652C}" type="doc">
      <dgm:prSet loTypeId="urn:microsoft.com/office/officeart/2005/8/layout/architecture" loCatId="relationship" qsTypeId="urn:microsoft.com/office/officeart/2005/8/quickstyle/3d3" qsCatId="3D" csTypeId="urn:microsoft.com/office/officeart/2005/8/colors/accent1_1" csCatId="accent1" phldr="1"/>
      <dgm:spPr/>
      <dgm:t>
        <a:bodyPr/>
        <a:lstStyle/>
        <a:p>
          <a:endParaRPr lang="en-US"/>
        </a:p>
      </dgm:t>
    </dgm:pt>
    <dgm:pt modelId="{80A84D29-E22A-4ABA-8419-6D1F0B4A65F1}">
      <dgm:prSet phldrT="[Text]"/>
      <dgm:spPr/>
      <dgm:t>
        <a:bodyPr/>
        <a:lstStyle/>
        <a:p>
          <a:r>
            <a:rPr lang="en-GB"/>
            <a:t>Early detection and early intervention </a:t>
          </a:r>
          <a:endParaRPr lang="en-US"/>
        </a:p>
      </dgm:t>
    </dgm:pt>
    <dgm:pt modelId="{88866477-E8D7-4505-BEC4-A14B9233A5E5}" type="parTrans" cxnId="{09465678-A5F2-4545-BFD1-47AE151DC7CC}">
      <dgm:prSet/>
      <dgm:spPr/>
      <dgm:t>
        <a:bodyPr/>
        <a:lstStyle/>
        <a:p>
          <a:endParaRPr lang="en-US"/>
        </a:p>
      </dgm:t>
    </dgm:pt>
    <dgm:pt modelId="{579FF6CC-C01C-4EDE-A8D8-233D5407A20D}" type="sibTrans" cxnId="{09465678-A5F2-4545-BFD1-47AE151DC7CC}">
      <dgm:prSet/>
      <dgm:spPr/>
      <dgm:t>
        <a:bodyPr/>
        <a:lstStyle/>
        <a:p>
          <a:endParaRPr lang="en-US"/>
        </a:p>
      </dgm:t>
    </dgm:pt>
    <dgm:pt modelId="{42636982-A001-49D6-BAB9-CC75160F5327}">
      <dgm:prSet phldrT="[Text]" custT="1"/>
      <dgm:spPr/>
      <dgm:t>
        <a:bodyPr/>
        <a:lstStyle/>
        <a:p>
          <a:r>
            <a:rPr lang="en-GB" sz="4800"/>
            <a:t>Data!</a:t>
          </a:r>
          <a:endParaRPr lang="en-US" sz="4800"/>
        </a:p>
      </dgm:t>
    </dgm:pt>
    <dgm:pt modelId="{0C531ECA-BD98-4BEC-B3F8-91F73BA7FE86}" type="parTrans" cxnId="{F6BFDEFB-AA78-4BFD-ABC1-77F5D10EA288}">
      <dgm:prSet/>
      <dgm:spPr/>
      <dgm:t>
        <a:bodyPr/>
        <a:lstStyle/>
        <a:p>
          <a:endParaRPr lang="en-US"/>
        </a:p>
      </dgm:t>
    </dgm:pt>
    <dgm:pt modelId="{FA982AAF-1120-4C24-A0B3-86277D09DC87}" type="sibTrans" cxnId="{F6BFDEFB-AA78-4BFD-ABC1-77F5D10EA288}">
      <dgm:prSet/>
      <dgm:spPr/>
      <dgm:t>
        <a:bodyPr/>
        <a:lstStyle/>
        <a:p>
          <a:endParaRPr lang="en-US"/>
        </a:p>
      </dgm:t>
    </dgm:pt>
    <dgm:pt modelId="{2963A009-2982-4A44-B6FB-ECBAEAA5D66B}">
      <dgm:prSet phldrT="[Text]"/>
      <dgm:spPr/>
      <dgm:t>
        <a:bodyPr/>
        <a:lstStyle/>
        <a:p>
          <a:r>
            <a:rPr lang="en-GB"/>
            <a:t>Policy</a:t>
          </a:r>
          <a:endParaRPr lang="en-US"/>
        </a:p>
      </dgm:t>
    </dgm:pt>
    <dgm:pt modelId="{F9CA861E-8F73-4A61-996D-CE7EBCF36F86}" type="parTrans" cxnId="{F5316668-A00F-4664-9974-8B9704F63AD6}">
      <dgm:prSet/>
      <dgm:spPr/>
      <dgm:t>
        <a:bodyPr/>
        <a:lstStyle/>
        <a:p>
          <a:endParaRPr lang="en-US"/>
        </a:p>
      </dgm:t>
    </dgm:pt>
    <dgm:pt modelId="{B3EBB600-F6EB-4DA8-AB0D-C79D9ED95354}" type="sibTrans" cxnId="{F5316668-A00F-4664-9974-8B9704F63AD6}">
      <dgm:prSet/>
      <dgm:spPr/>
      <dgm:t>
        <a:bodyPr/>
        <a:lstStyle/>
        <a:p>
          <a:endParaRPr lang="en-US"/>
        </a:p>
      </dgm:t>
    </dgm:pt>
    <dgm:pt modelId="{9542A0E4-AF94-484C-B117-EA21161E9BB4}">
      <dgm:prSet phldrT="[Text]"/>
      <dgm:spPr/>
      <dgm:t>
        <a:bodyPr/>
        <a:lstStyle/>
        <a:p>
          <a:r>
            <a:rPr lang="en-GB"/>
            <a:t>Prejudice and stigma</a:t>
          </a:r>
          <a:endParaRPr lang="en-US"/>
        </a:p>
      </dgm:t>
    </dgm:pt>
    <dgm:pt modelId="{82CFEF18-7C15-4B54-A780-701316DC2BB4}" type="parTrans" cxnId="{AC125FA8-2692-434B-979D-0C727F560543}">
      <dgm:prSet/>
      <dgm:spPr/>
      <dgm:t>
        <a:bodyPr/>
        <a:lstStyle/>
        <a:p>
          <a:endParaRPr lang="en-US"/>
        </a:p>
      </dgm:t>
    </dgm:pt>
    <dgm:pt modelId="{0B4EEED7-3B47-4853-861B-EA0FCF7C1525}" type="sibTrans" cxnId="{AC125FA8-2692-434B-979D-0C727F560543}">
      <dgm:prSet/>
      <dgm:spPr/>
      <dgm:t>
        <a:bodyPr/>
        <a:lstStyle/>
        <a:p>
          <a:endParaRPr lang="en-US"/>
        </a:p>
      </dgm:t>
    </dgm:pt>
    <dgm:pt modelId="{1EC2527F-6222-42B4-9016-612A9D99F5A4}">
      <dgm:prSet phldrT="[Text]" custT="1"/>
      <dgm:spPr/>
      <dgm:t>
        <a:bodyPr/>
        <a:lstStyle/>
        <a:p>
          <a:r>
            <a:rPr lang="en-GB" sz="2900"/>
            <a:t> </a:t>
          </a:r>
          <a:r>
            <a:rPr lang="en-GB" sz="3200"/>
            <a:t>Teacher capacity</a:t>
          </a:r>
          <a:endParaRPr lang="en-US" sz="3200"/>
        </a:p>
      </dgm:t>
    </dgm:pt>
    <dgm:pt modelId="{24FC60DD-2128-4B85-BAF8-7CF7951052B3}" type="parTrans" cxnId="{FDFFE1A6-419D-4C1C-83D0-D391461EC9C0}">
      <dgm:prSet/>
      <dgm:spPr/>
      <dgm:t>
        <a:bodyPr/>
        <a:lstStyle/>
        <a:p>
          <a:endParaRPr lang="en-US"/>
        </a:p>
      </dgm:t>
    </dgm:pt>
    <dgm:pt modelId="{8133D49C-FB6C-47C4-AC6A-5024FE636BED}" type="sibTrans" cxnId="{FDFFE1A6-419D-4C1C-83D0-D391461EC9C0}">
      <dgm:prSet/>
      <dgm:spPr/>
      <dgm:t>
        <a:bodyPr/>
        <a:lstStyle/>
        <a:p>
          <a:endParaRPr lang="en-US"/>
        </a:p>
      </dgm:t>
    </dgm:pt>
    <dgm:pt modelId="{C94FC75A-F485-4FC7-9CE1-FB5F2BB390E3}">
      <dgm:prSet phldrT="[Text]"/>
      <dgm:spPr/>
      <dgm:t>
        <a:bodyPr/>
        <a:lstStyle/>
        <a:p>
          <a:r>
            <a:rPr lang="en-GB"/>
            <a:t>Infrastructure</a:t>
          </a:r>
          <a:endParaRPr lang="en-US"/>
        </a:p>
      </dgm:t>
    </dgm:pt>
    <dgm:pt modelId="{2F6223E1-F205-400B-BBD0-82CB23FD8B44}" type="parTrans" cxnId="{E658D0CA-C4A0-407A-B189-616F10F1C20D}">
      <dgm:prSet/>
      <dgm:spPr/>
      <dgm:t>
        <a:bodyPr/>
        <a:lstStyle/>
        <a:p>
          <a:endParaRPr lang="en-US"/>
        </a:p>
      </dgm:t>
    </dgm:pt>
    <dgm:pt modelId="{A81D4A6F-AFA6-40D6-98AC-FE60AADB1811}" type="sibTrans" cxnId="{E658D0CA-C4A0-407A-B189-616F10F1C20D}">
      <dgm:prSet/>
      <dgm:spPr/>
      <dgm:t>
        <a:bodyPr/>
        <a:lstStyle/>
        <a:p>
          <a:endParaRPr lang="en-US"/>
        </a:p>
      </dgm:t>
    </dgm:pt>
    <dgm:pt modelId="{F7F0F7EB-8E24-4441-AFFE-390130F149B6}" type="pres">
      <dgm:prSet presAssocID="{C7B4F29F-A35C-4501-ADC4-508ADE0B652C}" presName="Name0" presStyleCnt="0">
        <dgm:presLayoutVars>
          <dgm:chPref val="1"/>
          <dgm:dir/>
          <dgm:animOne val="branch"/>
          <dgm:animLvl val="lvl"/>
          <dgm:resizeHandles/>
        </dgm:presLayoutVars>
      </dgm:prSet>
      <dgm:spPr/>
    </dgm:pt>
    <dgm:pt modelId="{C53E43FE-4EA9-4CE0-86A1-1F5785333E7E}" type="pres">
      <dgm:prSet presAssocID="{80A84D29-E22A-4ABA-8419-6D1F0B4A65F1}" presName="vertOne" presStyleCnt="0"/>
      <dgm:spPr/>
    </dgm:pt>
    <dgm:pt modelId="{104E3600-1BC7-4979-B55A-182AEF9ADF72}" type="pres">
      <dgm:prSet presAssocID="{80A84D29-E22A-4ABA-8419-6D1F0B4A65F1}" presName="txOne" presStyleLbl="node0" presStyleIdx="0" presStyleCnt="1">
        <dgm:presLayoutVars>
          <dgm:chPref val="3"/>
        </dgm:presLayoutVars>
      </dgm:prSet>
      <dgm:spPr/>
    </dgm:pt>
    <dgm:pt modelId="{670A89AB-926D-4AC3-8794-5C3E9055C510}" type="pres">
      <dgm:prSet presAssocID="{80A84D29-E22A-4ABA-8419-6D1F0B4A65F1}" presName="parTransOne" presStyleCnt="0"/>
      <dgm:spPr/>
    </dgm:pt>
    <dgm:pt modelId="{69D57D23-5707-44BE-8BE6-B7DD627D2400}" type="pres">
      <dgm:prSet presAssocID="{80A84D29-E22A-4ABA-8419-6D1F0B4A65F1}" presName="horzOne" presStyleCnt="0"/>
      <dgm:spPr/>
    </dgm:pt>
    <dgm:pt modelId="{A967D956-6E03-4E82-8C2B-B02ABFB99BD4}" type="pres">
      <dgm:prSet presAssocID="{42636982-A001-49D6-BAB9-CC75160F5327}" presName="vertTwo" presStyleCnt="0"/>
      <dgm:spPr/>
    </dgm:pt>
    <dgm:pt modelId="{61BACC35-0D5F-4949-A9DD-9866FADFD3EC}" type="pres">
      <dgm:prSet presAssocID="{42636982-A001-49D6-BAB9-CC75160F5327}" presName="txTwo" presStyleLbl="node2" presStyleIdx="0" presStyleCnt="2">
        <dgm:presLayoutVars>
          <dgm:chPref val="3"/>
        </dgm:presLayoutVars>
      </dgm:prSet>
      <dgm:spPr/>
    </dgm:pt>
    <dgm:pt modelId="{0EC72C97-43FF-45A8-9B5E-43E4C3117CCD}" type="pres">
      <dgm:prSet presAssocID="{42636982-A001-49D6-BAB9-CC75160F5327}" presName="parTransTwo" presStyleCnt="0"/>
      <dgm:spPr/>
    </dgm:pt>
    <dgm:pt modelId="{5D7355DA-4831-4C60-83DE-9B82EEB5306D}" type="pres">
      <dgm:prSet presAssocID="{42636982-A001-49D6-BAB9-CC75160F5327}" presName="horzTwo" presStyleCnt="0"/>
      <dgm:spPr/>
    </dgm:pt>
    <dgm:pt modelId="{4C637F90-0901-46F6-9D3A-98DEECB07021}" type="pres">
      <dgm:prSet presAssocID="{2963A009-2982-4A44-B6FB-ECBAEAA5D66B}" presName="vertThree" presStyleCnt="0"/>
      <dgm:spPr/>
    </dgm:pt>
    <dgm:pt modelId="{BBD3A73F-96EC-4BB8-9E87-61F3B6C9FE50}" type="pres">
      <dgm:prSet presAssocID="{2963A009-2982-4A44-B6FB-ECBAEAA5D66B}" presName="txThree" presStyleLbl="node3" presStyleIdx="0" presStyleCnt="3">
        <dgm:presLayoutVars>
          <dgm:chPref val="3"/>
        </dgm:presLayoutVars>
      </dgm:prSet>
      <dgm:spPr/>
    </dgm:pt>
    <dgm:pt modelId="{F4D606DB-597A-4A98-BA59-3F526657A697}" type="pres">
      <dgm:prSet presAssocID="{2963A009-2982-4A44-B6FB-ECBAEAA5D66B}" presName="horzThree" presStyleCnt="0"/>
      <dgm:spPr/>
    </dgm:pt>
    <dgm:pt modelId="{3886E8E4-C455-406D-AC29-EE2324CE919E}" type="pres">
      <dgm:prSet presAssocID="{B3EBB600-F6EB-4DA8-AB0D-C79D9ED95354}" presName="sibSpaceThree" presStyleCnt="0"/>
      <dgm:spPr/>
    </dgm:pt>
    <dgm:pt modelId="{E9D29220-6E06-4B5F-BEB5-1CDB6A6BFAFE}" type="pres">
      <dgm:prSet presAssocID="{9542A0E4-AF94-484C-B117-EA21161E9BB4}" presName="vertThree" presStyleCnt="0"/>
      <dgm:spPr/>
    </dgm:pt>
    <dgm:pt modelId="{E58F7464-F250-457A-BAFC-F88A3CE877C5}" type="pres">
      <dgm:prSet presAssocID="{9542A0E4-AF94-484C-B117-EA21161E9BB4}" presName="txThree" presStyleLbl="node3" presStyleIdx="1" presStyleCnt="3">
        <dgm:presLayoutVars>
          <dgm:chPref val="3"/>
        </dgm:presLayoutVars>
      </dgm:prSet>
      <dgm:spPr/>
    </dgm:pt>
    <dgm:pt modelId="{4E2FA238-C0C9-4734-88ED-575439C727B9}" type="pres">
      <dgm:prSet presAssocID="{9542A0E4-AF94-484C-B117-EA21161E9BB4}" presName="horzThree" presStyleCnt="0"/>
      <dgm:spPr/>
    </dgm:pt>
    <dgm:pt modelId="{5121B3FC-B61A-429D-8388-7705562C4E8A}" type="pres">
      <dgm:prSet presAssocID="{FA982AAF-1120-4C24-A0B3-86277D09DC87}" presName="sibSpaceTwo" presStyleCnt="0"/>
      <dgm:spPr/>
    </dgm:pt>
    <dgm:pt modelId="{066E9E51-DB15-478B-84A8-43E9D8F76735}" type="pres">
      <dgm:prSet presAssocID="{1EC2527F-6222-42B4-9016-612A9D99F5A4}" presName="vertTwo" presStyleCnt="0"/>
      <dgm:spPr/>
    </dgm:pt>
    <dgm:pt modelId="{D3D4EEEA-66C6-4BBB-91E4-E89B725F9902}" type="pres">
      <dgm:prSet presAssocID="{1EC2527F-6222-42B4-9016-612A9D99F5A4}" presName="txTwo" presStyleLbl="node2" presStyleIdx="1" presStyleCnt="2">
        <dgm:presLayoutVars>
          <dgm:chPref val="3"/>
        </dgm:presLayoutVars>
      </dgm:prSet>
      <dgm:spPr/>
    </dgm:pt>
    <dgm:pt modelId="{4A8369BB-2436-4FCE-BEC0-98FD4299A18F}" type="pres">
      <dgm:prSet presAssocID="{1EC2527F-6222-42B4-9016-612A9D99F5A4}" presName="parTransTwo" presStyleCnt="0"/>
      <dgm:spPr/>
    </dgm:pt>
    <dgm:pt modelId="{C6D5D122-77BC-4B39-9B99-9F316B32CA9E}" type="pres">
      <dgm:prSet presAssocID="{1EC2527F-6222-42B4-9016-612A9D99F5A4}" presName="horzTwo" presStyleCnt="0"/>
      <dgm:spPr/>
    </dgm:pt>
    <dgm:pt modelId="{A5491EF9-ABEB-4EB6-BE46-C220E19AC93F}" type="pres">
      <dgm:prSet presAssocID="{C94FC75A-F485-4FC7-9CE1-FB5F2BB390E3}" presName="vertThree" presStyleCnt="0"/>
      <dgm:spPr/>
    </dgm:pt>
    <dgm:pt modelId="{C7E4D583-709B-4FEB-BF94-F86ACED29016}" type="pres">
      <dgm:prSet presAssocID="{C94FC75A-F485-4FC7-9CE1-FB5F2BB390E3}" presName="txThree" presStyleLbl="node3" presStyleIdx="2" presStyleCnt="3">
        <dgm:presLayoutVars>
          <dgm:chPref val="3"/>
        </dgm:presLayoutVars>
      </dgm:prSet>
      <dgm:spPr/>
    </dgm:pt>
    <dgm:pt modelId="{F33ADE12-BFAA-4C5A-9264-0B55FFC42E63}" type="pres">
      <dgm:prSet presAssocID="{C94FC75A-F485-4FC7-9CE1-FB5F2BB390E3}" presName="horzThree" presStyleCnt="0"/>
      <dgm:spPr/>
    </dgm:pt>
  </dgm:ptLst>
  <dgm:cxnLst>
    <dgm:cxn modelId="{7E27C108-0613-4FA5-B1B0-6648E914FA95}" type="presOf" srcId="{1EC2527F-6222-42B4-9016-612A9D99F5A4}" destId="{D3D4EEEA-66C6-4BBB-91E4-E89B725F9902}" srcOrd="0" destOrd="0" presId="urn:microsoft.com/office/officeart/2005/8/layout/architecture"/>
    <dgm:cxn modelId="{A866F30D-DCFC-456F-BA6A-0AC433E68B0A}" type="presOf" srcId="{C7B4F29F-A35C-4501-ADC4-508ADE0B652C}" destId="{F7F0F7EB-8E24-4441-AFFE-390130F149B6}" srcOrd="0" destOrd="0" presId="urn:microsoft.com/office/officeart/2005/8/layout/architecture"/>
    <dgm:cxn modelId="{82BA5E2E-5156-4DF0-9625-AF026C739A4C}" type="presOf" srcId="{9542A0E4-AF94-484C-B117-EA21161E9BB4}" destId="{E58F7464-F250-457A-BAFC-F88A3CE877C5}" srcOrd="0" destOrd="0" presId="urn:microsoft.com/office/officeart/2005/8/layout/architecture"/>
    <dgm:cxn modelId="{5171155F-FDA0-41E2-8703-5FDF59A13F55}" type="presOf" srcId="{42636982-A001-49D6-BAB9-CC75160F5327}" destId="{61BACC35-0D5F-4949-A9DD-9866FADFD3EC}" srcOrd="0" destOrd="0" presId="urn:microsoft.com/office/officeart/2005/8/layout/architecture"/>
    <dgm:cxn modelId="{F5316668-A00F-4664-9974-8B9704F63AD6}" srcId="{42636982-A001-49D6-BAB9-CC75160F5327}" destId="{2963A009-2982-4A44-B6FB-ECBAEAA5D66B}" srcOrd="0" destOrd="0" parTransId="{F9CA861E-8F73-4A61-996D-CE7EBCF36F86}" sibTransId="{B3EBB600-F6EB-4DA8-AB0D-C79D9ED95354}"/>
    <dgm:cxn modelId="{09465678-A5F2-4545-BFD1-47AE151DC7CC}" srcId="{C7B4F29F-A35C-4501-ADC4-508ADE0B652C}" destId="{80A84D29-E22A-4ABA-8419-6D1F0B4A65F1}" srcOrd="0" destOrd="0" parTransId="{88866477-E8D7-4505-BEC4-A14B9233A5E5}" sibTransId="{579FF6CC-C01C-4EDE-A8D8-233D5407A20D}"/>
    <dgm:cxn modelId="{AAC9748B-8F58-4D37-910E-790B834F8576}" type="presOf" srcId="{80A84D29-E22A-4ABA-8419-6D1F0B4A65F1}" destId="{104E3600-1BC7-4979-B55A-182AEF9ADF72}" srcOrd="0" destOrd="0" presId="urn:microsoft.com/office/officeart/2005/8/layout/architecture"/>
    <dgm:cxn modelId="{BC02099E-C718-454C-B4E9-0F167149DB0A}" type="presOf" srcId="{2963A009-2982-4A44-B6FB-ECBAEAA5D66B}" destId="{BBD3A73F-96EC-4BB8-9E87-61F3B6C9FE50}" srcOrd="0" destOrd="0" presId="urn:microsoft.com/office/officeart/2005/8/layout/architecture"/>
    <dgm:cxn modelId="{FDFFE1A6-419D-4C1C-83D0-D391461EC9C0}" srcId="{80A84D29-E22A-4ABA-8419-6D1F0B4A65F1}" destId="{1EC2527F-6222-42B4-9016-612A9D99F5A4}" srcOrd="1" destOrd="0" parTransId="{24FC60DD-2128-4B85-BAF8-7CF7951052B3}" sibTransId="{8133D49C-FB6C-47C4-AC6A-5024FE636BED}"/>
    <dgm:cxn modelId="{AC125FA8-2692-434B-979D-0C727F560543}" srcId="{42636982-A001-49D6-BAB9-CC75160F5327}" destId="{9542A0E4-AF94-484C-B117-EA21161E9BB4}" srcOrd="1" destOrd="0" parTransId="{82CFEF18-7C15-4B54-A780-701316DC2BB4}" sibTransId="{0B4EEED7-3B47-4853-861B-EA0FCF7C1525}"/>
    <dgm:cxn modelId="{E658D0CA-C4A0-407A-B189-616F10F1C20D}" srcId="{1EC2527F-6222-42B4-9016-612A9D99F5A4}" destId="{C94FC75A-F485-4FC7-9CE1-FB5F2BB390E3}" srcOrd="0" destOrd="0" parTransId="{2F6223E1-F205-400B-BBD0-82CB23FD8B44}" sibTransId="{A81D4A6F-AFA6-40D6-98AC-FE60AADB1811}"/>
    <dgm:cxn modelId="{AE5055D8-2CCB-4019-92D1-C4F69154A250}" type="presOf" srcId="{C94FC75A-F485-4FC7-9CE1-FB5F2BB390E3}" destId="{C7E4D583-709B-4FEB-BF94-F86ACED29016}" srcOrd="0" destOrd="0" presId="urn:microsoft.com/office/officeart/2005/8/layout/architecture"/>
    <dgm:cxn modelId="{F6BFDEFB-AA78-4BFD-ABC1-77F5D10EA288}" srcId="{80A84D29-E22A-4ABA-8419-6D1F0B4A65F1}" destId="{42636982-A001-49D6-BAB9-CC75160F5327}" srcOrd="0" destOrd="0" parTransId="{0C531ECA-BD98-4BEC-B3F8-91F73BA7FE86}" sibTransId="{FA982AAF-1120-4C24-A0B3-86277D09DC87}"/>
    <dgm:cxn modelId="{4086F127-DBF2-4269-A2EA-27EF37513336}" type="presParOf" srcId="{F7F0F7EB-8E24-4441-AFFE-390130F149B6}" destId="{C53E43FE-4EA9-4CE0-86A1-1F5785333E7E}" srcOrd="0" destOrd="0" presId="urn:microsoft.com/office/officeart/2005/8/layout/architecture"/>
    <dgm:cxn modelId="{11A763D4-9D8C-4455-A175-8422576BA1B7}" type="presParOf" srcId="{C53E43FE-4EA9-4CE0-86A1-1F5785333E7E}" destId="{104E3600-1BC7-4979-B55A-182AEF9ADF72}" srcOrd="0" destOrd="0" presId="urn:microsoft.com/office/officeart/2005/8/layout/architecture"/>
    <dgm:cxn modelId="{322C0AAB-4A20-46C2-8CC5-73FC5B14C7ED}" type="presParOf" srcId="{C53E43FE-4EA9-4CE0-86A1-1F5785333E7E}" destId="{670A89AB-926D-4AC3-8794-5C3E9055C510}" srcOrd="1" destOrd="0" presId="urn:microsoft.com/office/officeart/2005/8/layout/architecture"/>
    <dgm:cxn modelId="{C47AC707-F20A-4E37-9FEA-723263167CDD}" type="presParOf" srcId="{C53E43FE-4EA9-4CE0-86A1-1F5785333E7E}" destId="{69D57D23-5707-44BE-8BE6-B7DD627D2400}" srcOrd="2" destOrd="0" presId="urn:microsoft.com/office/officeart/2005/8/layout/architecture"/>
    <dgm:cxn modelId="{B4754AFD-799B-484C-B8AB-D319D0E3F39E}" type="presParOf" srcId="{69D57D23-5707-44BE-8BE6-B7DD627D2400}" destId="{A967D956-6E03-4E82-8C2B-B02ABFB99BD4}" srcOrd="0" destOrd="0" presId="urn:microsoft.com/office/officeart/2005/8/layout/architecture"/>
    <dgm:cxn modelId="{D1A3CC2A-71D1-458D-9E73-FB5AC8396144}" type="presParOf" srcId="{A967D956-6E03-4E82-8C2B-B02ABFB99BD4}" destId="{61BACC35-0D5F-4949-A9DD-9866FADFD3EC}" srcOrd="0" destOrd="0" presId="urn:microsoft.com/office/officeart/2005/8/layout/architecture"/>
    <dgm:cxn modelId="{3CD6460F-A2C9-4449-AA58-A00B6A51F148}" type="presParOf" srcId="{A967D956-6E03-4E82-8C2B-B02ABFB99BD4}" destId="{0EC72C97-43FF-45A8-9B5E-43E4C3117CCD}" srcOrd="1" destOrd="0" presId="urn:microsoft.com/office/officeart/2005/8/layout/architecture"/>
    <dgm:cxn modelId="{E1E5A4FE-F184-436B-91CD-CE48F563B86B}" type="presParOf" srcId="{A967D956-6E03-4E82-8C2B-B02ABFB99BD4}" destId="{5D7355DA-4831-4C60-83DE-9B82EEB5306D}" srcOrd="2" destOrd="0" presId="urn:microsoft.com/office/officeart/2005/8/layout/architecture"/>
    <dgm:cxn modelId="{FADABBA8-73F8-4676-B759-4F4DBC25E33F}" type="presParOf" srcId="{5D7355DA-4831-4C60-83DE-9B82EEB5306D}" destId="{4C637F90-0901-46F6-9D3A-98DEECB07021}" srcOrd="0" destOrd="0" presId="urn:microsoft.com/office/officeart/2005/8/layout/architecture"/>
    <dgm:cxn modelId="{7A827832-F6BC-47A3-BE45-94FC247A7E08}" type="presParOf" srcId="{4C637F90-0901-46F6-9D3A-98DEECB07021}" destId="{BBD3A73F-96EC-4BB8-9E87-61F3B6C9FE50}" srcOrd="0" destOrd="0" presId="urn:microsoft.com/office/officeart/2005/8/layout/architecture"/>
    <dgm:cxn modelId="{D206BEC3-C71A-4D95-A5B2-977394C2F858}" type="presParOf" srcId="{4C637F90-0901-46F6-9D3A-98DEECB07021}" destId="{F4D606DB-597A-4A98-BA59-3F526657A697}" srcOrd="1" destOrd="0" presId="urn:microsoft.com/office/officeart/2005/8/layout/architecture"/>
    <dgm:cxn modelId="{5599E725-A55B-4597-91AA-B360280961E3}" type="presParOf" srcId="{5D7355DA-4831-4C60-83DE-9B82EEB5306D}" destId="{3886E8E4-C455-406D-AC29-EE2324CE919E}" srcOrd="1" destOrd="0" presId="urn:microsoft.com/office/officeart/2005/8/layout/architecture"/>
    <dgm:cxn modelId="{37234EC7-E284-409E-AACB-0A8EFBEED268}" type="presParOf" srcId="{5D7355DA-4831-4C60-83DE-9B82EEB5306D}" destId="{E9D29220-6E06-4B5F-BEB5-1CDB6A6BFAFE}" srcOrd="2" destOrd="0" presId="urn:microsoft.com/office/officeart/2005/8/layout/architecture"/>
    <dgm:cxn modelId="{AB8F29A2-6C80-4760-8AE3-ACBF5DE07A1C}" type="presParOf" srcId="{E9D29220-6E06-4B5F-BEB5-1CDB6A6BFAFE}" destId="{E58F7464-F250-457A-BAFC-F88A3CE877C5}" srcOrd="0" destOrd="0" presId="urn:microsoft.com/office/officeart/2005/8/layout/architecture"/>
    <dgm:cxn modelId="{EC97A356-127E-462B-A4AB-CC3252DC559D}" type="presParOf" srcId="{E9D29220-6E06-4B5F-BEB5-1CDB6A6BFAFE}" destId="{4E2FA238-C0C9-4734-88ED-575439C727B9}" srcOrd="1" destOrd="0" presId="urn:microsoft.com/office/officeart/2005/8/layout/architecture"/>
    <dgm:cxn modelId="{0C843AFD-686F-4DFF-8E7A-A009E50AE239}" type="presParOf" srcId="{69D57D23-5707-44BE-8BE6-B7DD627D2400}" destId="{5121B3FC-B61A-429D-8388-7705562C4E8A}" srcOrd="1" destOrd="0" presId="urn:microsoft.com/office/officeart/2005/8/layout/architecture"/>
    <dgm:cxn modelId="{A81D694A-C622-4AD0-8178-C094165325BB}" type="presParOf" srcId="{69D57D23-5707-44BE-8BE6-B7DD627D2400}" destId="{066E9E51-DB15-478B-84A8-43E9D8F76735}" srcOrd="2" destOrd="0" presId="urn:microsoft.com/office/officeart/2005/8/layout/architecture"/>
    <dgm:cxn modelId="{776B8B58-394F-44DC-96F3-AF5857919156}" type="presParOf" srcId="{066E9E51-DB15-478B-84A8-43E9D8F76735}" destId="{D3D4EEEA-66C6-4BBB-91E4-E89B725F9902}" srcOrd="0" destOrd="0" presId="urn:microsoft.com/office/officeart/2005/8/layout/architecture"/>
    <dgm:cxn modelId="{8FE2C9FE-C8EE-4EDB-A661-35237F44D6EE}" type="presParOf" srcId="{066E9E51-DB15-478B-84A8-43E9D8F76735}" destId="{4A8369BB-2436-4FCE-BEC0-98FD4299A18F}" srcOrd="1" destOrd="0" presId="urn:microsoft.com/office/officeart/2005/8/layout/architecture"/>
    <dgm:cxn modelId="{26111DEC-69A7-4F66-8C56-E21DCB76A2C8}" type="presParOf" srcId="{066E9E51-DB15-478B-84A8-43E9D8F76735}" destId="{C6D5D122-77BC-4B39-9B99-9F316B32CA9E}" srcOrd="2" destOrd="0" presId="urn:microsoft.com/office/officeart/2005/8/layout/architecture"/>
    <dgm:cxn modelId="{0001B7E3-F47D-457D-B9CB-E65966D292B3}" type="presParOf" srcId="{C6D5D122-77BC-4B39-9B99-9F316B32CA9E}" destId="{A5491EF9-ABEB-4EB6-BE46-C220E19AC93F}" srcOrd="0" destOrd="0" presId="urn:microsoft.com/office/officeart/2005/8/layout/architecture"/>
    <dgm:cxn modelId="{1A7814B4-832C-46AD-8CDD-3621F36EBE0D}" type="presParOf" srcId="{A5491EF9-ABEB-4EB6-BE46-C220E19AC93F}" destId="{C7E4D583-709B-4FEB-BF94-F86ACED29016}" srcOrd="0" destOrd="0" presId="urn:microsoft.com/office/officeart/2005/8/layout/architecture"/>
    <dgm:cxn modelId="{5D16CE08-6F9C-4A89-9B35-6D7EA0E289D3}" type="presParOf" srcId="{A5491EF9-ABEB-4EB6-BE46-C220E19AC93F}" destId="{F33ADE12-BFAA-4C5A-9264-0B55FFC42E63}" srcOrd="1" destOrd="0" presId="urn:microsoft.com/office/officeart/2005/8/layout/architecture"/>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E3600-1BC7-4979-B55A-182AEF9ADF72}">
      <dsp:nvSpPr>
        <dsp:cNvPr id="0" name=""/>
        <dsp:cNvSpPr/>
      </dsp:nvSpPr>
      <dsp:spPr>
        <a:xfrm>
          <a:off x="1067" y="3205851"/>
          <a:ext cx="9302283" cy="1441019"/>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a:t>Early detection and early intervention </a:t>
          </a:r>
          <a:endParaRPr lang="en-US" sz="4200" kern="1200"/>
        </a:p>
      </dsp:txBody>
      <dsp:txXfrm>
        <a:off x="43273" y="3248057"/>
        <a:ext cx="9217871" cy="1356607"/>
      </dsp:txXfrm>
    </dsp:sp>
    <dsp:sp modelId="{61BACC35-0D5F-4949-A9DD-9866FADFD3EC}">
      <dsp:nvSpPr>
        <dsp:cNvPr id="0" name=""/>
        <dsp:cNvSpPr/>
      </dsp:nvSpPr>
      <dsp:spPr>
        <a:xfrm>
          <a:off x="1067" y="1603276"/>
          <a:ext cx="6076539" cy="1441019"/>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a:t>Data!</a:t>
          </a:r>
          <a:endParaRPr lang="en-US" sz="4800" kern="1200"/>
        </a:p>
      </dsp:txBody>
      <dsp:txXfrm>
        <a:off x="43273" y="1645482"/>
        <a:ext cx="5992127" cy="1356607"/>
      </dsp:txXfrm>
    </dsp:sp>
    <dsp:sp modelId="{BBD3A73F-96EC-4BB8-9E87-61F3B6C9FE50}">
      <dsp:nvSpPr>
        <dsp:cNvPr id="0" name=""/>
        <dsp:cNvSpPr/>
      </dsp:nvSpPr>
      <dsp:spPr>
        <a:xfrm>
          <a:off x="1067" y="701"/>
          <a:ext cx="2975778" cy="1441019"/>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Policy</a:t>
          </a:r>
          <a:endParaRPr lang="en-US" sz="3300" kern="1200"/>
        </a:p>
      </dsp:txBody>
      <dsp:txXfrm>
        <a:off x="43273" y="42907"/>
        <a:ext cx="2891366" cy="1356607"/>
      </dsp:txXfrm>
    </dsp:sp>
    <dsp:sp modelId="{E58F7464-F250-457A-BAFC-F88A3CE877C5}">
      <dsp:nvSpPr>
        <dsp:cNvPr id="0" name=""/>
        <dsp:cNvSpPr/>
      </dsp:nvSpPr>
      <dsp:spPr>
        <a:xfrm>
          <a:off x="3101828" y="701"/>
          <a:ext cx="2975778" cy="1441019"/>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Prejudice and stigma</a:t>
          </a:r>
          <a:endParaRPr lang="en-US" sz="3300" kern="1200"/>
        </a:p>
      </dsp:txBody>
      <dsp:txXfrm>
        <a:off x="3144034" y="42907"/>
        <a:ext cx="2891366" cy="1356607"/>
      </dsp:txXfrm>
    </dsp:sp>
    <dsp:sp modelId="{D3D4EEEA-66C6-4BBB-91E4-E89B725F9902}">
      <dsp:nvSpPr>
        <dsp:cNvPr id="0" name=""/>
        <dsp:cNvSpPr/>
      </dsp:nvSpPr>
      <dsp:spPr>
        <a:xfrm>
          <a:off x="6327572" y="1603276"/>
          <a:ext cx="2975778" cy="1441019"/>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 </a:t>
          </a:r>
          <a:r>
            <a:rPr lang="en-GB" sz="3200" kern="1200"/>
            <a:t>Teacher capacity</a:t>
          </a:r>
          <a:endParaRPr lang="en-US" sz="3200" kern="1200"/>
        </a:p>
      </dsp:txBody>
      <dsp:txXfrm>
        <a:off x="6369778" y="1645482"/>
        <a:ext cx="2891366" cy="1356607"/>
      </dsp:txXfrm>
    </dsp:sp>
    <dsp:sp modelId="{C7E4D583-709B-4FEB-BF94-F86ACED29016}">
      <dsp:nvSpPr>
        <dsp:cNvPr id="0" name=""/>
        <dsp:cNvSpPr/>
      </dsp:nvSpPr>
      <dsp:spPr>
        <a:xfrm>
          <a:off x="6327572" y="701"/>
          <a:ext cx="2975778" cy="1441019"/>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Infrastructure</a:t>
          </a:r>
          <a:endParaRPr lang="en-US" sz="3300" kern="1200"/>
        </a:p>
      </dsp:txBody>
      <dsp:txXfrm>
        <a:off x="6369778" y="42907"/>
        <a:ext cx="2891366" cy="1356607"/>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3EFED-0479-4CED-8ED4-79162067BBD7}" type="datetimeFigureOut">
              <a:rPr lang="de-DE" smtClean="0"/>
              <a:t>17.06.2024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358B3-0124-45AF-B831-484C46559DA9}" type="slidenum">
              <a:rPr lang="de-DE" smtClean="0"/>
              <a:t>‹#›</a:t>
            </a:fld>
            <a:endParaRPr lang="de-DE"/>
          </a:p>
        </p:txBody>
      </p:sp>
    </p:spTree>
    <p:extLst>
      <p:ext uri="{BB962C8B-B14F-4D97-AF65-F5344CB8AC3E}">
        <p14:creationId xmlns:p14="http://schemas.microsoft.com/office/powerpoint/2010/main" val="1259113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1</a:t>
            </a:fld>
            <a:endParaRPr lang="de-DE"/>
          </a:p>
        </p:txBody>
      </p:sp>
    </p:spTree>
    <p:extLst>
      <p:ext uri="{BB962C8B-B14F-4D97-AF65-F5344CB8AC3E}">
        <p14:creationId xmlns:p14="http://schemas.microsoft.com/office/powerpoint/2010/main" val="3967147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11</a:t>
            </a:fld>
            <a:endParaRPr lang="de-DE"/>
          </a:p>
        </p:txBody>
      </p:sp>
    </p:spTree>
    <p:extLst>
      <p:ext uri="{BB962C8B-B14F-4D97-AF65-F5344CB8AC3E}">
        <p14:creationId xmlns:p14="http://schemas.microsoft.com/office/powerpoint/2010/main" val="144123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13</a:t>
            </a:fld>
            <a:endParaRPr lang="de-DE"/>
          </a:p>
        </p:txBody>
      </p:sp>
    </p:spTree>
    <p:extLst>
      <p:ext uri="{BB962C8B-B14F-4D97-AF65-F5344CB8AC3E}">
        <p14:creationId xmlns:p14="http://schemas.microsoft.com/office/powerpoint/2010/main" val="1686405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19</a:t>
            </a:fld>
            <a:endParaRPr lang="de-DE"/>
          </a:p>
        </p:txBody>
      </p:sp>
    </p:spTree>
    <p:extLst>
      <p:ext uri="{BB962C8B-B14F-4D97-AF65-F5344CB8AC3E}">
        <p14:creationId xmlns:p14="http://schemas.microsoft.com/office/powerpoint/2010/main" val="2295437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2817B6A-BA03-455F-B08F-18D7B382EA37}" type="slidenum">
              <a:rPr kumimoji="0" 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1770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31</a:t>
            </a:fld>
            <a:endParaRPr lang="de-DE"/>
          </a:p>
        </p:txBody>
      </p:sp>
    </p:spTree>
    <p:extLst>
      <p:ext uri="{BB962C8B-B14F-4D97-AF65-F5344CB8AC3E}">
        <p14:creationId xmlns:p14="http://schemas.microsoft.com/office/powerpoint/2010/main" val="1983697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280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CA"/>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045F879-0589-40D4-B0E5-B74D0CAD5C6C}" type="slidenum">
              <a:rPr kumimoji="0" lang="en-GB"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6907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77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82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2</a:t>
            </a:fld>
            <a:endParaRPr lang="de-DE"/>
          </a:p>
        </p:txBody>
      </p:sp>
    </p:spTree>
    <p:extLst>
      <p:ext uri="{BB962C8B-B14F-4D97-AF65-F5344CB8AC3E}">
        <p14:creationId xmlns:p14="http://schemas.microsoft.com/office/powerpoint/2010/main" val="103320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411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Pandora’s box!</a:t>
            </a:r>
            <a:endParaRPr/>
          </a:p>
        </p:txBody>
      </p:sp>
    </p:spTree>
    <p:extLst>
      <p:ext uri="{BB962C8B-B14F-4D97-AF65-F5344CB8AC3E}">
        <p14:creationId xmlns:p14="http://schemas.microsoft.com/office/powerpoint/2010/main" val="2422129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Pandora’s box!</a:t>
            </a:r>
            <a:endParaRPr/>
          </a:p>
        </p:txBody>
      </p:sp>
    </p:spTree>
    <p:extLst>
      <p:ext uri="{BB962C8B-B14F-4D97-AF65-F5344CB8AC3E}">
        <p14:creationId xmlns:p14="http://schemas.microsoft.com/office/powerpoint/2010/main" val="1131288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Pandora’s box!</a:t>
            </a:r>
            <a:endParaRPr/>
          </a:p>
        </p:txBody>
      </p:sp>
    </p:spTree>
    <p:extLst>
      <p:ext uri="{BB962C8B-B14F-4D97-AF65-F5344CB8AC3E}">
        <p14:creationId xmlns:p14="http://schemas.microsoft.com/office/powerpoint/2010/main" val="532195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Pandora’s box!</a:t>
            </a:r>
            <a:endParaRPr/>
          </a:p>
        </p:txBody>
      </p:sp>
    </p:spTree>
    <p:extLst>
      <p:ext uri="{BB962C8B-B14F-4D97-AF65-F5344CB8AC3E}">
        <p14:creationId xmlns:p14="http://schemas.microsoft.com/office/powerpoint/2010/main" val="1146002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Pandora’s box!</a:t>
            </a:r>
            <a:endParaRPr/>
          </a:p>
        </p:txBody>
      </p:sp>
    </p:spTree>
    <p:extLst>
      <p:ext uri="{BB962C8B-B14F-4D97-AF65-F5344CB8AC3E}">
        <p14:creationId xmlns:p14="http://schemas.microsoft.com/office/powerpoint/2010/main" val="3731822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6039a3cf85_1_14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6039a3cf85_1_14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196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6039a3cf85_1_14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6039a3cf85_1_14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3582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45</a:t>
            </a:fld>
            <a:endParaRPr lang="de-DE"/>
          </a:p>
        </p:txBody>
      </p:sp>
    </p:spTree>
    <p:extLst>
      <p:ext uri="{BB962C8B-B14F-4D97-AF65-F5344CB8AC3E}">
        <p14:creationId xmlns:p14="http://schemas.microsoft.com/office/powerpoint/2010/main" val="31904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46</a:t>
            </a:fld>
            <a:endParaRPr lang="de-DE"/>
          </a:p>
        </p:txBody>
      </p:sp>
    </p:spTree>
    <p:extLst>
      <p:ext uri="{BB962C8B-B14F-4D97-AF65-F5344CB8AC3E}">
        <p14:creationId xmlns:p14="http://schemas.microsoft.com/office/powerpoint/2010/main" val="68412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3</a:t>
            </a:fld>
            <a:endParaRPr lang="de-DE"/>
          </a:p>
        </p:txBody>
      </p:sp>
    </p:spTree>
    <p:extLst>
      <p:ext uri="{BB962C8B-B14F-4D97-AF65-F5344CB8AC3E}">
        <p14:creationId xmlns:p14="http://schemas.microsoft.com/office/powerpoint/2010/main" val="874366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47</a:t>
            </a:fld>
            <a:endParaRPr lang="de-DE"/>
          </a:p>
        </p:txBody>
      </p:sp>
    </p:spTree>
    <p:extLst>
      <p:ext uri="{BB962C8B-B14F-4D97-AF65-F5344CB8AC3E}">
        <p14:creationId xmlns:p14="http://schemas.microsoft.com/office/powerpoint/2010/main" val="3742797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48</a:t>
            </a:fld>
            <a:endParaRPr lang="de-DE"/>
          </a:p>
        </p:txBody>
      </p:sp>
    </p:spTree>
    <p:extLst>
      <p:ext uri="{BB962C8B-B14F-4D97-AF65-F5344CB8AC3E}">
        <p14:creationId xmlns:p14="http://schemas.microsoft.com/office/powerpoint/2010/main" val="3096677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50</a:t>
            </a:fld>
            <a:endParaRPr lang="de-DE"/>
          </a:p>
        </p:txBody>
      </p:sp>
    </p:spTree>
    <p:extLst>
      <p:ext uri="{BB962C8B-B14F-4D97-AF65-F5344CB8AC3E}">
        <p14:creationId xmlns:p14="http://schemas.microsoft.com/office/powerpoint/2010/main" val="3761511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8D845-9E73-5E40-9BA2-0AB46712EB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099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05118-18EF-4A81-881F-36D46D9F47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505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05118-18EF-4A81-881F-36D46D9F47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492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05118-18EF-4A81-881F-36D46D9F47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096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05118-18EF-4A81-881F-36D46D9F47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031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05118-18EF-4A81-881F-36D46D9F47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493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05118-18EF-4A81-881F-36D46D9F47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712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4</a:t>
            </a:fld>
            <a:endParaRPr lang="de-DE"/>
          </a:p>
        </p:txBody>
      </p:sp>
    </p:spTree>
    <p:extLst>
      <p:ext uri="{BB962C8B-B14F-4D97-AF65-F5344CB8AC3E}">
        <p14:creationId xmlns:p14="http://schemas.microsoft.com/office/powerpoint/2010/main" val="1032818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05118-18EF-4A81-881F-36D46D9F47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110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59</a:t>
            </a:fld>
            <a:endParaRPr lang="de-DE"/>
          </a:p>
        </p:txBody>
      </p:sp>
    </p:spTree>
    <p:extLst>
      <p:ext uri="{BB962C8B-B14F-4D97-AF65-F5344CB8AC3E}">
        <p14:creationId xmlns:p14="http://schemas.microsoft.com/office/powerpoint/2010/main" val="3016998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E0106-0BAC-4104-BE2C-0245E99E93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8287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E0106-0BAC-4104-BE2C-0245E99E93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3023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E0106-0BAC-4104-BE2C-0245E99E93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1058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67</a:t>
            </a:fld>
            <a:endParaRPr lang="de-DE"/>
          </a:p>
        </p:txBody>
      </p:sp>
    </p:spTree>
    <p:extLst>
      <p:ext uri="{BB962C8B-B14F-4D97-AF65-F5344CB8AC3E}">
        <p14:creationId xmlns:p14="http://schemas.microsoft.com/office/powerpoint/2010/main" val="23411125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B1C87-BCAF-4B42-B115-05797E75A45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611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a:buNone/>
            </a:pPr>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76</a:t>
            </a:fld>
            <a:endParaRPr lang="de-DE"/>
          </a:p>
        </p:txBody>
      </p:sp>
    </p:spTree>
    <p:extLst>
      <p:ext uri="{BB962C8B-B14F-4D97-AF65-F5344CB8AC3E}">
        <p14:creationId xmlns:p14="http://schemas.microsoft.com/office/powerpoint/2010/main" val="42067192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77</a:t>
            </a:fld>
            <a:endParaRPr lang="de-DE"/>
          </a:p>
        </p:txBody>
      </p:sp>
    </p:spTree>
    <p:extLst>
      <p:ext uri="{BB962C8B-B14F-4D97-AF65-F5344CB8AC3E}">
        <p14:creationId xmlns:p14="http://schemas.microsoft.com/office/powerpoint/2010/main" val="3744253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78</a:t>
            </a:fld>
            <a:endParaRPr lang="de-DE"/>
          </a:p>
        </p:txBody>
      </p:sp>
    </p:spTree>
    <p:extLst>
      <p:ext uri="{BB962C8B-B14F-4D97-AF65-F5344CB8AC3E}">
        <p14:creationId xmlns:p14="http://schemas.microsoft.com/office/powerpoint/2010/main" val="270527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6</a:t>
            </a:fld>
            <a:endParaRPr lang="de-DE"/>
          </a:p>
        </p:txBody>
      </p:sp>
    </p:spTree>
    <p:extLst>
      <p:ext uri="{BB962C8B-B14F-4D97-AF65-F5344CB8AC3E}">
        <p14:creationId xmlns:p14="http://schemas.microsoft.com/office/powerpoint/2010/main" val="33831556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Newsletter published by Peter looking at the world news with a focus on disability. Peter would like to invite you to have a look and if you like, sign up for the newsletter.</a:t>
            </a:r>
          </a:p>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79</a:t>
            </a:fld>
            <a:endParaRPr lang="de-DE"/>
          </a:p>
        </p:txBody>
      </p:sp>
    </p:spTree>
    <p:extLst>
      <p:ext uri="{BB962C8B-B14F-4D97-AF65-F5344CB8AC3E}">
        <p14:creationId xmlns:p14="http://schemas.microsoft.com/office/powerpoint/2010/main" val="35419112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Sumita has published a book series on practical inclusive leadership and design. You can check it out on her homepage.</a:t>
            </a:r>
          </a:p>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80</a:t>
            </a:fld>
            <a:endParaRPr lang="de-DE"/>
          </a:p>
        </p:txBody>
      </p:sp>
    </p:spTree>
    <p:extLst>
      <p:ext uri="{BB962C8B-B14F-4D97-AF65-F5344CB8AC3E}">
        <p14:creationId xmlns:p14="http://schemas.microsoft.com/office/powerpoint/2010/main" val="2014048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Kalpana wants to share another network with a thematic focus on education and youth. It follows a similar approach as our Living Inclusion Network, but is GIZ-internal. If you and your program are interested in joining, you can contact the mentioned mail address. Some events that they are planned for this year, are shown in the grey boxes.</a:t>
            </a:r>
          </a:p>
          <a:p>
            <a:endParaRPr lang="en-US"/>
          </a:p>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81</a:t>
            </a:fld>
            <a:endParaRPr lang="de-DE"/>
          </a:p>
        </p:txBody>
      </p:sp>
    </p:spTree>
    <p:extLst>
      <p:ext uri="{BB962C8B-B14F-4D97-AF65-F5344CB8AC3E}">
        <p14:creationId xmlns:p14="http://schemas.microsoft.com/office/powerpoint/2010/main" val="2058346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82</a:t>
            </a:fld>
            <a:endParaRPr lang="de-DE"/>
          </a:p>
        </p:txBody>
      </p:sp>
    </p:spTree>
    <p:extLst>
      <p:ext uri="{BB962C8B-B14F-4D97-AF65-F5344CB8AC3E}">
        <p14:creationId xmlns:p14="http://schemas.microsoft.com/office/powerpoint/2010/main" val="2818586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83</a:t>
            </a:fld>
            <a:endParaRPr lang="de-DE"/>
          </a:p>
        </p:txBody>
      </p:sp>
    </p:spTree>
    <p:extLst>
      <p:ext uri="{BB962C8B-B14F-4D97-AF65-F5344CB8AC3E}">
        <p14:creationId xmlns:p14="http://schemas.microsoft.com/office/powerpoint/2010/main" val="3401704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a:p>
            <a:r>
              <a:rPr lang="de-DE" err="1"/>
              <a:t>Visit</a:t>
            </a:r>
            <a:r>
              <a:rPr lang="de-DE"/>
              <a:t> </a:t>
            </a:r>
            <a:r>
              <a:rPr lang="de-DE" err="1"/>
              <a:t>our</a:t>
            </a:r>
            <a:r>
              <a:rPr lang="de-DE"/>
              <a:t> still </a:t>
            </a:r>
            <a:r>
              <a:rPr lang="de-DE" err="1"/>
              <a:t>website</a:t>
            </a:r>
            <a:r>
              <a:rPr lang="de-DE"/>
              <a:t> (</a:t>
            </a:r>
            <a:r>
              <a:rPr lang="en-US"/>
              <a:t>The site is still new and will be increasingly expanded in the coming weeks.)</a:t>
            </a:r>
            <a:endParaRPr lang="de-DE"/>
          </a:p>
          <a:p>
            <a:r>
              <a:rPr lang="de-DE"/>
              <a:t>Follow </a:t>
            </a:r>
            <a:r>
              <a:rPr lang="de-DE" err="1"/>
              <a:t>our</a:t>
            </a:r>
            <a:r>
              <a:rPr lang="de-DE"/>
              <a:t> </a:t>
            </a:r>
            <a:r>
              <a:rPr lang="de-DE" err="1"/>
              <a:t>project</a:t>
            </a:r>
            <a:r>
              <a:rPr lang="de-DE"/>
              <a:t> on Twitter</a:t>
            </a:r>
          </a:p>
          <a:p>
            <a:r>
              <a:rPr lang="de-DE"/>
              <a:t>Write </a:t>
            </a:r>
            <a:r>
              <a:rPr lang="de-DE" err="1"/>
              <a:t>us</a:t>
            </a:r>
            <a:r>
              <a:rPr lang="de-DE"/>
              <a:t> an email </a:t>
            </a:r>
          </a:p>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84</a:t>
            </a:fld>
            <a:endParaRPr lang="de-DE"/>
          </a:p>
        </p:txBody>
      </p:sp>
    </p:spTree>
    <p:extLst>
      <p:ext uri="{BB962C8B-B14F-4D97-AF65-F5344CB8AC3E}">
        <p14:creationId xmlns:p14="http://schemas.microsoft.com/office/powerpoint/2010/main" val="6156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7</a:t>
            </a:fld>
            <a:endParaRPr lang="de-DE"/>
          </a:p>
        </p:txBody>
      </p:sp>
    </p:spTree>
    <p:extLst>
      <p:ext uri="{BB962C8B-B14F-4D97-AF65-F5344CB8AC3E}">
        <p14:creationId xmlns:p14="http://schemas.microsoft.com/office/powerpoint/2010/main" val="233350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8</a:t>
            </a:fld>
            <a:endParaRPr lang="de-DE"/>
          </a:p>
        </p:txBody>
      </p:sp>
    </p:spTree>
    <p:extLst>
      <p:ext uri="{BB962C8B-B14F-4D97-AF65-F5344CB8AC3E}">
        <p14:creationId xmlns:p14="http://schemas.microsoft.com/office/powerpoint/2010/main" val="284695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9</a:t>
            </a:fld>
            <a:endParaRPr lang="de-DE"/>
          </a:p>
        </p:txBody>
      </p:sp>
    </p:spTree>
    <p:extLst>
      <p:ext uri="{BB962C8B-B14F-4D97-AF65-F5344CB8AC3E}">
        <p14:creationId xmlns:p14="http://schemas.microsoft.com/office/powerpoint/2010/main" val="683658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3D358B3-0124-45AF-B831-484C46559DA9}" type="slidenum">
              <a:rPr lang="de-DE" smtClean="0"/>
              <a:t>10</a:t>
            </a:fld>
            <a:endParaRPr lang="de-DE"/>
          </a:p>
        </p:txBody>
      </p:sp>
    </p:spTree>
    <p:extLst>
      <p:ext uri="{BB962C8B-B14F-4D97-AF65-F5344CB8AC3E}">
        <p14:creationId xmlns:p14="http://schemas.microsoft.com/office/powerpoint/2010/main" val="4116265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6.xml"/><Relationship Id="rId5" Type="http://schemas.openxmlformats.org/officeDocument/2006/relationships/image" Target="../media/image21.png"/><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23.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A6E0633-2AB9-68FD-3D14-CB8ABB0DC805}"/>
              </a:ext>
            </a:extLst>
          </p:cNvPr>
          <p:cNvPicPr>
            <a:picLocks noChangeAspect="1"/>
          </p:cNvPicPr>
          <p:nvPr userDrawn="1"/>
        </p:nvPicPr>
        <p:blipFill>
          <a:blip r:embed="rId2"/>
          <a:stretch>
            <a:fillRect/>
          </a:stretch>
        </p:blipFill>
        <p:spPr>
          <a:xfrm>
            <a:off x="0" y="2200307"/>
            <a:ext cx="11894634" cy="4662091"/>
          </a:xfrm>
          <a:prstGeom prst="rect">
            <a:avLst/>
          </a:prstGeom>
        </p:spPr>
      </p:pic>
      <p:pic>
        <p:nvPicPr>
          <p:cNvPr id="10" name="Grafik 9">
            <a:extLst>
              <a:ext uri="{FF2B5EF4-FFF2-40B4-BE49-F238E27FC236}">
                <a16:creationId xmlns:a16="http://schemas.microsoft.com/office/drawing/2014/main" id="{C896D783-B393-A358-2BDB-B98BCFCBAE58}"/>
              </a:ext>
            </a:extLst>
          </p:cNvPr>
          <p:cNvPicPr>
            <a:picLocks noChangeAspect="1"/>
          </p:cNvPicPr>
          <p:nvPr userDrawn="1"/>
        </p:nvPicPr>
        <p:blipFill>
          <a:blip r:embed="rId3"/>
          <a:stretch>
            <a:fillRect/>
          </a:stretch>
        </p:blipFill>
        <p:spPr>
          <a:xfrm>
            <a:off x="8364034" y="2159000"/>
            <a:ext cx="3530600" cy="4699000"/>
          </a:xfrm>
          <a:prstGeom prst="rect">
            <a:avLst/>
          </a:prstGeom>
        </p:spPr>
      </p:pic>
      <p:pic>
        <p:nvPicPr>
          <p:cNvPr id="11" name="Grafik 10">
            <a:extLst>
              <a:ext uri="{FF2B5EF4-FFF2-40B4-BE49-F238E27FC236}">
                <a16:creationId xmlns:a16="http://schemas.microsoft.com/office/drawing/2014/main" id="{734CDEF9-891E-97B3-B4DF-C5FD9E4A822A}"/>
              </a:ext>
            </a:extLst>
          </p:cNvPr>
          <p:cNvPicPr>
            <a:picLocks noChangeAspect="1"/>
          </p:cNvPicPr>
          <p:nvPr userDrawn="1"/>
        </p:nvPicPr>
        <p:blipFill>
          <a:blip r:embed="rId4"/>
          <a:stretch>
            <a:fillRect/>
          </a:stretch>
        </p:blipFill>
        <p:spPr>
          <a:xfrm>
            <a:off x="1102409" y="595627"/>
            <a:ext cx="2578100" cy="990600"/>
          </a:xfrm>
          <a:prstGeom prst="rect">
            <a:avLst/>
          </a:prstGeom>
        </p:spPr>
      </p:pic>
      <p:sp>
        <p:nvSpPr>
          <p:cNvPr id="13" name="Titel 12">
            <a:extLst>
              <a:ext uri="{FF2B5EF4-FFF2-40B4-BE49-F238E27FC236}">
                <a16:creationId xmlns:a16="http://schemas.microsoft.com/office/drawing/2014/main" id="{FC24C32D-209C-4237-9F28-D3B22499CC43}"/>
              </a:ext>
            </a:extLst>
          </p:cNvPr>
          <p:cNvSpPr>
            <a:spLocks noGrp="1"/>
          </p:cNvSpPr>
          <p:nvPr>
            <p:ph type="title"/>
          </p:nvPr>
        </p:nvSpPr>
        <p:spPr>
          <a:xfrm>
            <a:off x="1194889" y="2789391"/>
            <a:ext cx="10515600" cy="1105029"/>
          </a:xfrm>
        </p:spPr>
        <p:txBody>
          <a:bodyPr anchor="t">
            <a:normAutofit/>
          </a:bodyPr>
          <a:lstStyle>
            <a:lvl1pPr>
              <a:defRPr sz="4800" b="1">
                <a:solidFill>
                  <a:srgbClr val="480E41"/>
                </a:solidFill>
                <a:latin typeface="+mn-lt"/>
              </a:defRPr>
            </a:lvl1pPr>
          </a:lstStyle>
          <a:p>
            <a:r>
              <a:rPr lang="de-DE"/>
              <a:t>Mastertitelformat bearbeiten</a:t>
            </a:r>
          </a:p>
        </p:txBody>
      </p:sp>
      <p:sp>
        <p:nvSpPr>
          <p:cNvPr id="14" name="Textplatzhalter 14">
            <a:extLst>
              <a:ext uri="{FF2B5EF4-FFF2-40B4-BE49-F238E27FC236}">
                <a16:creationId xmlns:a16="http://schemas.microsoft.com/office/drawing/2014/main" id="{F007EB38-A332-F99D-A2D4-30EFA6A9C001}"/>
              </a:ext>
            </a:extLst>
          </p:cNvPr>
          <p:cNvSpPr>
            <a:spLocks noGrp="1"/>
          </p:cNvSpPr>
          <p:nvPr>
            <p:ph type="body" sz="quarter" idx="13"/>
          </p:nvPr>
        </p:nvSpPr>
        <p:spPr>
          <a:xfrm>
            <a:off x="1194889" y="4531352"/>
            <a:ext cx="6227762" cy="1530350"/>
          </a:xfrm>
        </p:spPr>
        <p:txBody>
          <a:bodyPr>
            <a:noAutofit/>
          </a:bodyPr>
          <a:lstStyle>
            <a:lvl1pPr marL="0" indent="0">
              <a:buNone/>
              <a:defRPr sz="2400">
                <a:solidFill>
                  <a:srgbClr val="C90000"/>
                </a:solidFill>
                <a:latin typeface="+mn-lt"/>
              </a:defRPr>
            </a:lvl1pPr>
            <a:lvl2pPr marL="457200" indent="0">
              <a:buNone/>
              <a:defRPr sz="2400">
                <a:latin typeface="+mn-lt"/>
              </a:defRPr>
            </a:lvl2pPr>
            <a:lvl3pPr marL="914400" indent="0">
              <a:buNone/>
              <a:defRPr sz="2400">
                <a:latin typeface="+mn-lt"/>
              </a:defRPr>
            </a:lvl3pPr>
            <a:lvl4pPr marL="1371600" indent="0">
              <a:buNone/>
              <a:defRPr sz="2400">
                <a:latin typeface="+mn-lt"/>
              </a:defRPr>
            </a:lvl4pPr>
            <a:lvl5pPr marL="1828800" indent="0">
              <a:buNone/>
              <a:defRPr sz="2400">
                <a:latin typeface="+mn-lt"/>
              </a:defRPr>
            </a:lvl5pPr>
          </a:lstStyle>
          <a:p>
            <a:pPr lvl="0"/>
            <a:r>
              <a:rPr lang="de-DE"/>
              <a:t>Mastertextformat bearbeiten</a:t>
            </a:r>
          </a:p>
        </p:txBody>
      </p:sp>
      <p:pic>
        <p:nvPicPr>
          <p:cNvPr id="2" name="Grafik 1" descr="Ein Bild, das Grafiken, Grafikdesign, Schrift, Logo enthält.&#10;&#10;Automatisch generierte Beschreibung">
            <a:extLst>
              <a:ext uri="{FF2B5EF4-FFF2-40B4-BE49-F238E27FC236}">
                <a16:creationId xmlns:a16="http://schemas.microsoft.com/office/drawing/2014/main" id="{DE6208E5-D643-3091-D481-2F47E9FEB8E8}"/>
              </a:ext>
            </a:extLst>
          </p:cNvPr>
          <p:cNvPicPr>
            <a:picLocks noChangeAspect="1"/>
          </p:cNvPicPr>
          <p:nvPr userDrawn="1"/>
        </p:nvPicPr>
        <p:blipFill>
          <a:blip r:embed="rId5"/>
          <a:stretch>
            <a:fillRect/>
          </a:stretch>
        </p:blipFill>
        <p:spPr>
          <a:xfrm>
            <a:off x="8259892" y="358019"/>
            <a:ext cx="3450597" cy="1282522"/>
          </a:xfrm>
          <a:prstGeom prst="rect">
            <a:avLst/>
          </a:prstGeom>
        </p:spPr>
      </p:pic>
    </p:spTree>
    <p:extLst>
      <p:ext uri="{BB962C8B-B14F-4D97-AF65-F5344CB8AC3E}">
        <p14:creationId xmlns:p14="http://schemas.microsoft.com/office/powerpoint/2010/main" val="3800947051"/>
      </p:ext>
    </p:extLst>
  </p:cSld>
  <p:clrMapOvr>
    <a:masterClrMapping/>
  </p:clrMapOvr>
  <p:extLst>
    <p:ext uri="{DCECCB84-F9BA-43D5-87BE-67443E8EF086}">
      <p15:sldGuideLst xmlns:p15="http://schemas.microsoft.com/office/powerpoint/2012/main">
        <p15:guide id="1" orient="horz" pos="2160">
          <p15:clr>
            <a:srgbClr val="FBAE40"/>
          </p15:clr>
        </p15:guide>
        <p15:guide id="2" pos="8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2949F-7E10-30F8-1952-839351BE8D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AEA3582-9A27-6F82-7866-35965688AE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037BC93-6555-A577-677F-525B29863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7FEDD8-BB93-B00E-E6C0-C741CB8D8C11}"/>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D1FC3D59-73DD-2B21-2D9A-1E9D1079859A}"/>
              </a:ext>
            </a:extLst>
          </p:cNvPr>
          <p:cNvSpPr>
            <a:spLocks noGrp="1"/>
          </p:cNvSpPr>
          <p:nvPr>
            <p:ph type="ftr" sz="quarter" idx="11"/>
          </p:nvPr>
        </p:nvSpPr>
        <p:spPr/>
        <p:txBody>
          <a:bodyPr/>
          <a:lstStyle/>
          <a:p>
            <a:r>
              <a:rPr lang="en-US"/>
              <a:t>Launch of the Living Inclusion Network  | December 6th, 2023 </a:t>
            </a:r>
            <a:endParaRPr lang="de-DE"/>
          </a:p>
        </p:txBody>
      </p:sp>
      <p:sp>
        <p:nvSpPr>
          <p:cNvPr id="7" name="Foliennummernplatzhalter 6">
            <a:extLst>
              <a:ext uri="{FF2B5EF4-FFF2-40B4-BE49-F238E27FC236}">
                <a16:creationId xmlns:a16="http://schemas.microsoft.com/office/drawing/2014/main" id="{1C4F29DC-0943-EB17-7717-6FD0F786A240}"/>
              </a:ext>
            </a:extLst>
          </p:cNvPr>
          <p:cNvSpPr>
            <a:spLocks noGrp="1"/>
          </p:cNvSpPr>
          <p:nvPr>
            <p:ph type="sldNum" sz="quarter" idx="12"/>
          </p:nvPr>
        </p:nvSpPr>
        <p:spPr/>
        <p:txBody>
          <a:bodyPr/>
          <a:lstStyle/>
          <a:p>
            <a:fld id="{4FF4E450-4DBB-5B4B-968B-26EB5ED26D5E}" type="slidenum">
              <a:rPr lang="de-DE" smtClean="0"/>
              <a:t>‹#›</a:t>
            </a:fld>
            <a:endParaRPr lang="de-DE"/>
          </a:p>
        </p:txBody>
      </p:sp>
    </p:spTree>
    <p:extLst>
      <p:ext uri="{BB962C8B-B14F-4D97-AF65-F5344CB8AC3E}">
        <p14:creationId xmlns:p14="http://schemas.microsoft.com/office/powerpoint/2010/main" val="35422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89A16-5943-0C5E-5CAF-39B812B7A4E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EEC06DF-2F8F-DFF1-7ED5-BB9472266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059D0AA5-F09C-EBA0-9F54-553E158A7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0512DD7-AF25-38B3-CCF6-F27E5A6AE56F}"/>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A76408D1-4450-E467-F659-7EBDE6F3CC75}"/>
              </a:ext>
            </a:extLst>
          </p:cNvPr>
          <p:cNvSpPr>
            <a:spLocks noGrp="1"/>
          </p:cNvSpPr>
          <p:nvPr>
            <p:ph type="ftr" sz="quarter" idx="11"/>
          </p:nvPr>
        </p:nvSpPr>
        <p:spPr/>
        <p:txBody>
          <a:bodyPr/>
          <a:lstStyle/>
          <a:p>
            <a:r>
              <a:rPr lang="en-US"/>
              <a:t>Launch of the Living Inclusion Network  | December 6th, 2023 </a:t>
            </a:r>
            <a:endParaRPr lang="de-DE"/>
          </a:p>
        </p:txBody>
      </p:sp>
      <p:sp>
        <p:nvSpPr>
          <p:cNvPr id="7" name="Foliennummernplatzhalter 6">
            <a:extLst>
              <a:ext uri="{FF2B5EF4-FFF2-40B4-BE49-F238E27FC236}">
                <a16:creationId xmlns:a16="http://schemas.microsoft.com/office/drawing/2014/main" id="{F9D68C87-F649-7DEB-C3B9-FC133DC3FABD}"/>
              </a:ext>
            </a:extLst>
          </p:cNvPr>
          <p:cNvSpPr>
            <a:spLocks noGrp="1"/>
          </p:cNvSpPr>
          <p:nvPr>
            <p:ph type="sldNum" sz="quarter" idx="12"/>
          </p:nvPr>
        </p:nvSpPr>
        <p:spPr/>
        <p:txBody>
          <a:bodyPr/>
          <a:lstStyle/>
          <a:p>
            <a:fld id="{4FF4E450-4DBB-5B4B-968B-26EB5ED26D5E}" type="slidenum">
              <a:rPr lang="de-DE" smtClean="0"/>
              <a:t>‹#›</a:t>
            </a:fld>
            <a:endParaRPr lang="de-DE"/>
          </a:p>
        </p:txBody>
      </p:sp>
    </p:spTree>
    <p:extLst>
      <p:ext uri="{BB962C8B-B14F-4D97-AF65-F5344CB8AC3E}">
        <p14:creationId xmlns:p14="http://schemas.microsoft.com/office/powerpoint/2010/main" val="339616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69E69-8D6D-9915-A2F9-06EB0341E17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F0954CD-37AC-E34D-9FF0-C20AF2FA083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D0D11B0-8F4C-0766-4B26-F8AA6870A1A4}"/>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D2DA1597-66EF-16D3-F385-1487F9B98A09}"/>
              </a:ext>
            </a:extLst>
          </p:cNvPr>
          <p:cNvSpPr>
            <a:spLocks noGrp="1"/>
          </p:cNvSpPr>
          <p:nvPr>
            <p:ph type="ftr" sz="quarter" idx="11"/>
          </p:nvPr>
        </p:nvSpPr>
        <p:spPr/>
        <p:txBody>
          <a:bodyPr/>
          <a:lstStyle/>
          <a:p>
            <a:r>
              <a:rPr lang="en-US"/>
              <a:t>Launch of the Living Inclusion Network  | December 6th, 2023 </a:t>
            </a:r>
            <a:endParaRPr lang="de-DE"/>
          </a:p>
        </p:txBody>
      </p:sp>
      <p:sp>
        <p:nvSpPr>
          <p:cNvPr id="6" name="Foliennummernplatzhalter 5">
            <a:extLst>
              <a:ext uri="{FF2B5EF4-FFF2-40B4-BE49-F238E27FC236}">
                <a16:creationId xmlns:a16="http://schemas.microsoft.com/office/drawing/2014/main" id="{5F253DC2-7F22-186D-90D7-D73DAD95E32E}"/>
              </a:ext>
            </a:extLst>
          </p:cNvPr>
          <p:cNvSpPr>
            <a:spLocks noGrp="1"/>
          </p:cNvSpPr>
          <p:nvPr>
            <p:ph type="sldNum" sz="quarter" idx="12"/>
          </p:nvPr>
        </p:nvSpPr>
        <p:spPr/>
        <p:txBody>
          <a:bodyPr/>
          <a:lstStyle/>
          <a:p>
            <a:fld id="{4FF4E450-4DBB-5B4B-968B-26EB5ED26D5E}" type="slidenum">
              <a:rPr lang="de-DE" smtClean="0"/>
              <a:t>‹#›</a:t>
            </a:fld>
            <a:endParaRPr lang="de-DE"/>
          </a:p>
        </p:txBody>
      </p:sp>
    </p:spTree>
    <p:extLst>
      <p:ext uri="{BB962C8B-B14F-4D97-AF65-F5344CB8AC3E}">
        <p14:creationId xmlns:p14="http://schemas.microsoft.com/office/powerpoint/2010/main" val="77620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8306C4E-D86F-D03A-6AF5-B8AC4AB4ABD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24AEDDC-FB92-C9EB-3AAF-3DB25C191F8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5CFBD92-EB0D-42CD-1B68-DCB60CFD7434}"/>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F888950E-A7A8-8E81-1EBF-DE2FD3CE6AD7}"/>
              </a:ext>
            </a:extLst>
          </p:cNvPr>
          <p:cNvSpPr>
            <a:spLocks noGrp="1"/>
          </p:cNvSpPr>
          <p:nvPr>
            <p:ph type="ftr" sz="quarter" idx="11"/>
          </p:nvPr>
        </p:nvSpPr>
        <p:spPr/>
        <p:txBody>
          <a:bodyPr/>
          <a:lstStyle/>
          <a:p>
            <a:r>
              <a:rPr lang="en-US"/>
              <a:t>Launch of the Living Inclusion Network  | December 6th, 2023 </a:t>
            </a:r>
            <a:endParaRPr lang="de-DE"/>
          </a:p>
        </p:txBody>
      </p:sp>
      <p:sp>
        <p:nvSpPr>
          <p:cNvPr id="6" name="Foliennummernplatzhalter 5">
            <a:extLst>
              <a:ext uri="{FF2B5EF4-FFF2-40B4-BE49-F238E27FC236}">
                <a16:creationId xmlns:a16="http://schemas.microsoft.com/office/drawing/2014/main" id="{D6902395-4339-DF13-4E3F-557A8638D5C8}"/>
              </a:ext>
            </a:extLst>
          </p:cNvPr>
          <p:cNvSpPr>
            <a:spLocks noGrp="1"/>
          </p:cNvSpPr>
          <p:nvPr>
            <p:ph type="sldNum" sz="quarter" idx="12"/>
          </p:nvPr>
        </p:nvSpPr>
        <p:spPr/>
        <p:txBody>
          <a:bodyPr/>
          <a:lstStyle/>
          <a:p>
            <a:fld id="{4FF4E450-4DBB-5B4B-968B-26EB5ED26D5E}" type="slidenum">
              <a:rPr lang="de-DE" smtClean="0"/>
              <a:t>‹#›</a:t>
            </a:fld>
            <a:endParaRPr lang="de-DE"/>
          </a:p>
        </p:txBody>
      </p:sp>
    </p:spTree>
    <p:extLst>
      <p:ext uri="{BB962C8B-B14F-4D97-AF65-F5344CB8AC3E}">
        <p14:creationId xmlns:p14="http://schemas.microsoft.com/office/powerpoint/2010/main" val="3857643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BBFEAC1-ED48-9814-1E8E-DBE6125497A1}"/>
              </a:ext>
            </a:extLst>
          </p:cNvPr>
          <p:cNvPicPr>
            <a:picLocks noChangeAspect="1"/>
          </p:cNvPicPr>
          <p:nvPr userDrawn="1"/>
        </p:nvPicPr>
        <p:blipFill>
          <a:blip r:embed="rId2"/>
          <a:stretch>
            <a:fillRect/>
          </a:stretch>
        </p:blipFill>
        <p:spPr>
          <a:xfrm>
            <a:off x="0" y="1492503"/>
            <a:ext cx="11704320" cy="4996652"/>
          </a:xfrm>
          <a:prstGeom prst="rect">
            <a:avLst/>
          </a:prstGeom>
        </p:spPr>
      </p:pic>
      <p:pic>
        <p:nvPicPr>
          <p:cNvPr id="9" name="Grafik 8">
            <a:extLst>
              <a:ext uri="{FF2B5EF4-FFF2-40B4-BE49-F238E27FC236}">
                <a16:creationId xmlns:a16="http://schemas.microsoft.com/office/drawing/2014/main" id="{E854680E-0073-12CE-873C-9272579D58CA}"/>
              </a:ext>
            </a:extLst>
          </p:cNvPr>
          <p:cNvPicPr>
            <a:picLocks noChangeAspect="1"/>
          </p:cNvPicPr>
          <p:nvPr userDrawn="1"/>
        </p:nvPicPr>
        <p:blipFill>
          <a:blip r:embed="rId3"/>
          <a:stretch>
            <a:fillRect/>
          </a:stretch>
        </p:blipFill>
        <p:spPr>
          <a:xfrm>
            <a:off x="9583420" y="3361259"/>
            <a:ext cx="2120900" cy="2971800"/>
          </a:xfrm>
          <a:prstGeom prst="rect">
            <a:avLst/>
          </a:prstGeom>
        </p:spPr>
      </p:pic>
      <p:sp>
        <p:nvSpPr>
          <p:cNvPr id="5" name="Fußzeilenplatzhalter 4">
            <a:extLst>
              <a:ext uri="{FF2B5EF4-FFF2-40B4-BE49-F238E27FC236}">
                <a16:creationId xmlns:a16="http://schemas.microsoft.com/office/drawing/2014/main" id="{768AE473-9B4A-37C1-8047-D302C71B11E9}"/>
              </a:ext>
            </a:extLst>
          </p:cNvPr>
          <p:cNvSpPr>
            <a:spLocks noGrp="1"/>
          </p:cNvSpPr>
          <p:nvPr>
            <p:ph type="ftr" sz="quarter" idx="11"/>
          </p:nvPr>
        </p:nvSpPr>
        <p:spPr>
          <a:xfrm>
            <a:off x="792480" y="6497816"/>
            <a:ext cx="4114800" cy="365125"/>
          </a:xfrm>
        </p:spPr>
        <p:txBody>
          <a:bodyPr/>
          <a:lstStyle>
            <a:lvl1pPr algn="l">
              <a:defRPr sz="1150">
                <a:solidFill>
                  <a:schemeClr val="accent6">
                    <a:lumMod val="75000"/>
                    <a:lumOff val="25000"/>
                  </a:schemeClr>
                </a:solidFill>
              </a:defRPr>
            </a:lvl1pPr>
          </a:lstStyle>
          <a:p>
            <a:r>
              <a:rPr lang="en-US" b="1"/>
              <a:t>Launch of the Living Inclusion Network  | December 6th, 2023 </a:t>
            </a:r>
            <a:endParaRPr lang="de-DE"/>
          </a:p>
        </p:txBody>
      </p:sp>
      <p:sp>
        <p:nvSpPr>
          <p:cNvPr id="6" name="Foliennummernplatzhalter 5">
            <a:extLst>
              <a:ext uri="{FF2B5EF4-FFF2-40B4-BE49-F238E27FC236}">
                <a16:creationId xmlns:a16="http://schemas.microsoft.com/office/drawing/2014/main" id="{F3143127-E394-E7DC-A2D9-38B083600D57}"/>
              </a:ext>
            </a:extLst>
          </p:cNvPr>
          <p:cNvSpPr>
            <a:spLocks noGrp="1"/>
          </p:cNvSpPr>
          <p:nvPr>
            <p:ph type="sldNum" sz="quarter" idx="12"/>
          </p:nvPr>
        </p:nvSpPr>
        <p:spPr>
          <a:xfrm>
            <a:off x="8656320" y="6487567"/>
            <a:ext cx="2743200" cy="365125"/>
          </a:xfrm>
        </p:spPr>
        <p:txBody>
          <a:bodyPr/>
          <a:lstStyle>
            <a:lvl1pPr>
              <a:defRPr sz="1150" b="1">
                <a:solidFill>
                  <a:schemeClr val="accent6">
                    <a:lumMod val="75000"/>
                    <a:lumOff val="25000"/>
                  </a:schemeClr>
                </a:solidFill>
              </a:defRPr>
            </a:lvl1pPr>
          </a:lstStyle>
          <a:p>
            <a:fld id="{4FF4E450-4DBB-5B4B-968B-26EB5ED26D5E}" type="slidenum">
              <a:rPr lang="de-DE" smtClean="0"/>
              <a:pPr/>
              <a:t>‹#›</a:t>
            </a:fld>
            <a:endParaRPr lang="de-DE"/>
          </a:p>
        </p:txBody>
      </p:sp>
      <p:sp>
        <p:nvSpPr>
          <p:cNvPr id="19" name="Inhaltsplatzhalter 18">
            <a:extLst>
              <a:ext uri="{FF2B5EF4-FFF2-40B4-BE49-F238E27FC236}">
                <a16:creationId xmlns:a16="http://schemas.microsoft.com/office/drawing/2014/main" id="{D15CC736-66A7-1189-BE0E-243639413F6F}"/>
              </a:ext>
            </a:extLst>
          </p:cNvPr>
          <p:cNvSpPr>
            <a:spLocks noGrp="1"/>
          </p:cNvSpPr>
          <p:nvPr>
            <p:ph sz="quarter" idx="13"/>
          </p:nvPr>
        </p:nvSpPr>
        <p:spPr>
          <a:xfrm>
            <a:off x="959983" y="1923142"/>
            <a:ext cx="8615363" cy="4020457"/>
          </a:xfrm>
        </p:spPr>
        <p:txBody>
          <a:bodyPr>
            <a:normAutofit/>
          </a:bodyPr>
          <a:lstStyle>
            <a:lvl1pPr marL="342900" indent="-342900">
              <a:buFont typeface="Arial" panose="020B0604020202020204" pitchFamily="34" charset="0"/>
              <a:buChar char="•"/>
              <a:defRPr sz="2400" b="1">
                <a:solidFill>
                  <a:srgbClr val="480E41"/>
                </a:solidFill>
                <a:latin typeface="+mn-lt"/>
              </a:defRPr>
            </a:lvl1pPr>
            <a:lvl2pPr marL="800100" indent="-342900">
              <a:buFont typeface="Arial" panose="020B0604020202020204" pitchFamily="34" charset="0"/>
              <a:buChar char="•"/>
              <a:defRPr sz="2400" b="1">
                <a:solidFill>
                  <a:srgbClr val="480E41"/>
                </a:solidFill>
                <a:latin typeface="+mn-lt"/>
              </a:defRPr>
            </a:lvl2pPr>
            <a:lvl3pPr marL="1257300" indent="-342900">
              <a:buFont typeface="Arial" panose="020B0604020202020204" pitchFamily="34" charset="0"/>
              <a:buChar char="•"/>
              <a:defRPr sz="2400" b="1">
                <a:solidFill>
                  <a:srgbClr val="480E41"/>
                </a:solidFill>
                <a:latin typeface="+mn-lt"/>
              </a:defRPr>
            </a:lvl3pPr>
            <a:lvl4pPr marL="1714500" indent="-342900">
              <a:buFont typeface="Arial" panose="020B0604020202020204" pitchFamily="34" charset="0"/>
              <a:buChar char="•"/>
              <a:defRPr sz="2400" b="1">
                <a:solidFill>
                  <a:srgbClr val="480E41"/>
                </a:solidFill>
                <a:latin typeface="+mn-lt"/>
              </a:defRPr>
            </a:lvl4pPr>
            <a:lvl5pPr marL="2171700" indent="-342900">
              <a:buFont typeface="Arial" panose="020B0604020202020204" pitchFamily="34" charset="0"/>
              <a:buChar char="•"/>
              <a:defRPr sz="2400" b="1">
                <a:solidFill>
                  <a:srgbClr val="480E41"/>
                </a:solidFill>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itel 16">
            <a:extLst>
              <a:ext uri="{FF2B5EF4-FFF2-40B4-BE49-F238E27FC236}">
                <a16:creationId xmlns:a16="http://schemas.microsoft.com/office/drawing/2014/main" id="{1999F460-88E2-37E1-8056-EEEB4EBD516A}"/>
              </a:ext>
            </a:extLst>
          </p:cNvPr>
          <p:cNvSpPr>
            <a:spLocks noGrp="1"/>
          </p:cNvSpPr>
          <p:nvPr>
            <p:ph type="title"/>
          </p:nvPr>
        </p:nvSpPr>
        <p:spPr>
          <a:xfrm>
            <a:off x="959983" y="549007"/>
            <a:ext cx="10515600" cy="674133"/>
          </a:xfrm>
        </p:spPr>
        <p:txBody>
          <a:bodyPr anchor="t">
            <a:normAutofit/>
          </a:bodyPr>
          <a:lstStyle>
            <a:lvl1pPr>
              <a:defRPr sz="4000" b="1">
                <a:solidFill>
                  <a:srgbClr val="480E41"/>
                </a:solidFill>
                <a:latin typeface="+mn-lt"/>
              </a:defRPr>
            </a:lvl1pPr>
          </a:lstStyle>
          <a:p>
            <a:r>
              <a:rPr lang="de-DE"/>
              <a:t>Mastertitelformat bearbeiten</a:t>
            </a:r>
          </a:p>
        </p:txBody>
      </p:sp>
      <p:pic>
        <p:nvPicPr>
          <p:cNvPr id="2" name="Grafik 1" descr="Ein Bild, das Grafiken, Grafikdesign, Schrift, Logo enthält.&#10;&#10;Automatisch generierte Beschreibung">
            <a:extLst>
              <a:ext uri="{FF2B5EF4-FFF2-40B4-BE49-F238E27FC236}">
                <a16:creationId xmlns:a16="http://schemas.microsoft.com/office/drawing/2014/main" id="{A713AA11-4CD1-915E-BEF6-692D604516EC}"/>
              </a:ext>
            </a:extLst>
          </p:cNvPr>
          <p:cNvPicPr>
            <a:picLocks noChangeAspect="1"/>
          </p:cNvPicPr>
          <p:nvPr userDrawn="1"/>
        </p:nvPicPr>
        <p:blipFill>
          <a:blip r:embed="rId4"/>
          <a:stretch>
            <a:fillRect/>
          </a:stretch>
        </p:blipFill>
        <p:spPr>
          <a:xfrm>
            <a:off x="8852425" y="472176"/>
            <a:ext cx="2379592" cy="884450"/>
          </a:xfrm>
          <a:prstGeom prst="rect">
            <a:avLst/>
          </a:prstGeom>
        </p:spPr>
      </p:pic>
    </p:spTree>
    <p:extLst>
      <p:ext uri="{BB962C8B-B14F-4D97-AF65-F5344CB8AC3E}">
        <p14:creationId xmlns:p14="http://schemas.microsoft.com/office/powerpoint/2010/main" val="1031230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631664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3233655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006564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Tree>
    <p:extLst>
      <p:ext uri="{BB962C8B-B14F-4D97-AF65-F5344CB8AC3E}">
        <p14:creationId xmlns:p14="http://schemas.microsoft.com/office/powerpoint/2010/main" val="1215113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3CDD-BB02-483D-8DFB-62321FB5C5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8C2716-5797-465A-89C3-432D4AFB0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3ED472-1826-40ED-A3AB-DB125240E6AC}"/>
              </a:ext>
            </a:extLst>
          </p:cNvPr>
          <p:cNvSpPr>
            <a:spLocks noGrp="1"/>
          </p:cNvSpPr>
          <p:nvPr>
            <p:ph type="dt" sz="half" idx="10"/>
          </p:nvPr>
        </p:nvSpPr>
        <p:spPr/>
        <p:txBody>
          <a:bodyPr/>
          <a:lstStyle/>
          <a:p>
            <a:fld id="{4C37FFB9-77BB-4F1C-A2CC-DC817DDF38C7}" type="datetimeFigureOut">
              <a:rPr lang="en-GB" smtClean="0"/>
              <a:t>17/06/2024</a:t>
            </a:fld>
            <a:endParaRPr lang="en-GB"/>
          </a:p>
        </p:txBody>
      </p:sp>
      <p:sp>
        <p:nvSpPr>
          <p:cNvPr id="5" name="Footer Placeholder 4">
            <a:extLst>
              <a:ext uri="{FF2B5EF4-FFF2-40B4-BE49-F238E27FC236}">
                <a16:creationId xmlns:a16="http://schemas.microsoft.com/office/drawing/2014/main" id="{14DE3B7D-2A40-4E4C-80B1-F43D60700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24554F-3B6B-42F4-852D-21FA5EE4CBA1}"/>
              </a:ext>
            </a:extLst>
          </p:cNvPr>
          <p:cNvSpPr>
            <a:spLocks noGrp="1"/>
          </p:cNvSpPr>
          <p:nvPr>
            <p:ph type="sldNum" sz="quarter" idx="12"/>
          </p:nvPr>
        </p:nvSpPr>
        <p:spPr/>
        <p:txBody>
          <a:bodyPr/>
          <a:lstStyle/>
          <a:p>
            <a:fld id="{A77B6CC8-547C-4B02-9C22-A5CBBF6476D4}" type="slidenum">
              <a:rPr lang="en-GB" smtClean="0"/>
              <a:t>‹#›</a:t>
            </a:fld>
            <a:endParaRPr lang="en-GB"/>
          </a:p>
        </p:txBody>
      </p:sp>
    </p:spTree>
    <p:extLst>
      <p:ext uri="{BB962C8B-B14F-4D97-AF65-F5344CB8AC3E}">
        <p14:creationId xmlns:p14="http://schemas.microsoft.com/office/powerpoint/2010/main" val="130828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A6E0633-2AB9-68FD-3D14-CB8ABB0DC805}"/>
              </a:ext>
            </a:extLst>
          </p:cNvPr>
          <p:cNvPicPr>
            <a:picLocks noChangeAspect="1"/>
          </p:cNvPicPr>
          <p:nvPr userDrawn="1"/>
        </p:nvPicPr>
        <p:blipFill>
          <a:blip r:embed="rId2"/>
          <a:stretch>
            <a:fillRect/>
          </a:stretch>
        </p:blipFill>
        <p:spPr>
          <a:xfrm>
            <a:off x="0" y="2200307"/>
            <a:ext cx="11894634" cy="4662091"/>
          </a:xfrm>
          <a:prstGeom prst="rect">
            <a:avLst/>
          </a:prstGeom>
        </p:spPr>
      </p:pic>
      <p:pic>
        <p:nvPicPr>
          <p:cNvPr id="9" name="Grafik 8">
            <a:extLst>
              <a:ext uri="{FF2B5EF4-FFF2-40B4-BE49-F238E27FC236}">
                <a16:creationId xmlns:a16="http://schemas.microsoft.com/office/drawing/2014/main" id="{FAC80E09-84A1-7C98-AD73-BCA43CB0EB0A}"/>
              </a:ext>
            </a:extLst>
          </p:cNvPr>
          <p:cNvPicPr>
            <a:picLocks noChangeAspect="1"/>
          </p:cNvPicPr>
          <p:nvPr userDrawn="1"/>
        </p:nvPicPr>
        <p:blipFill>
          <a:blip r:embed="rId3"/>
          <a:stretch>
            <a:fillRect/>
          </a:stretch>
        </p:blipFill>
        <p:spPr>
          <a:xfrm>
            <a:off x="8364034" y="2181852"/>
            <a:ext cx="3530600" cy="4676148"/>
          </a:xfrm>
          <a:prstGeom prst="rect">
            <a:avLst/>
          </a:prstGeom>
        </p:spPr>
      </p:pic>
      <p:pic>
        <p:nvPicPr>
          <p:cNvPr id="11" name="Grafik 10">
            <a:extLst>
              <a:ext uri="{FF2B5EF4-FFF2-40B4-BE49-F238E27FC236}">
                <a16:creationId xmlns:a16="http://schemas.microsoft.com/office/drawing/2014/main" id="{734CDEF9-891E-97B3-B4DF-C5FD9E4A822A}"/>
              </a:ext>
            </a:extLst>
          </p:cNvPr>
          <p:cNvPicPr>
            <a:picLocks noChangeAspect="1"/>
          </p:cNvPicPr>
          <p:nvPr userDrawn="1"/>
        </p:nvPicPr>
        <p:blipFill>
          <a:blip r:embed="rId4"/>
          <a:stretch>
            <a:fillRect/>
          </a:stretch>
        </p:blipFill>
        <p:spPr>
          <a:xfrm>
            <a:off x="1102409" y="595627"/>
            <a:ext cx="2578100" cy="990600"/>
          </a:xfrm>
          <a:prstGeom prst="rect">
            <a:avLst/>
          </a:prstGeom>
        </p:spPr>
      </p:pic>
      <p:sp>
        <p:nvSpPr>
          <p:cNvPr id="13" name="Titel 12">
            <a:extLst>
              <a:ext uri="{FF2B5EF4-FFF2-40B4-BE49-F238E27FC236}">
                <a16:creationId xmlns:a16="http://schemas.microsoft.com/office/drawing/2014/main" id="{E1FA6E06-68EC-09CE-EC9F-D41ACCDCCB20}"/>
              </a:ext>
            </a:extLst>
          </p:cNvPr>
          <p:cNvSpPr>
            <a:spLocks noGrp="1"/>
          </p:cNvSpPr>
          <p:nvPr>
            <p:ph type="title"/>
          </p:nvPr>
        </p:nvSpPr>
        <p:spPr>
          <a:xfrm>
            <a:off x="1194889" y="2789391"/>
            <a:ext cx="10515600" cy="1105029"/>
          </a:xfrm>
        </p:spPr>
        <p:txBody>
          <a:bodyPr anchor="t">
            <a:normAutofit/>
          </a:bodyPr>
          <a:lstStyle>
            <a:lvl1pPr>
              <a:defRPr sz="4800" b="1">
                <a:solidFill>
                  <a:srgbClr val="480E41"/>
                </a:solidFill>
                <a:latin typeface="+mn-lt"/>
              </a:defRPr>
            </a:lvl1pPr>
          </a:lstStyle>
          <a:p>
            <a:r>
              <a:rPr lang="de-DE"/>
              <a:t>Mastertitelformat bearbeiten</a:t>
            </a:r>
          </a:p>
        </p:txBody>
      </p:sp>
      <p:sp>
        <p:nvSpPr>
          <p:cNvPr id="17" name="Textplatzhalter 14">
            <a:extLst>
              <a:ext uri="{FF2B5EF4-FFF2-40B4-BE49-F238E27FC236}">
                <a16:creationId xmlns:a16="http://schemas.microsoft.com/office/drawing/2014/main" id="{CEE2884F-1F33-170C-A910-216EB1D71797}"/>
              </a:ext>
            </a:extLst>
          </p:cNvPr>
          <p:cNvSpPr>
            <a:spLocks noGrp="1"/>
          </p:cNvSpPr>
          <p:nvPr>
            <p:ph type="body" sz="quarter" idx="13"/>
          </p:nvPr>
        </p:nvSpPr>
        <p:spPr>
          <a:xfrm>
            <a:off x="1194889" y="4531352"/>
            <a:ext cx="6227762" cy="1530350"/>
          </a:xfrm>
        </p:spPr>
        <p:txBody>
          <a:bodyPr>
            <a:noAutofit/>
          </a:bodyPr>
          <a:lstStyle>
            <a:lvl1pPr marL="0" indent="0">
              <a:buNone/>
              <a:defRPr sz="2400">
                <a:solidFill>
                  <a:srgbClr val="C90000"/>
                </a:solidFill>
                <a:latin typeface="+mn-lt"/>
              </a:defRPr>
            </a:lvl1pPr>
            <a:lvl2pPr marL="457200" indent="0">
              <a:buNone/>
              <a:defRPr sz="2400">
                <a:latin typeface="+mn-lt"/>
              </a:defRPr>
            </a:lvl2pPr>
            <a:lvl3pPr marL="914400" indent="0">
              <a:buNone/>
              <a:defRPr sz="2400">
                <a:latin typeface="+mn-lt"/>
              </a:defRPr>
            </a:lvl3pPr>
            <a:lvl4pPr marL="1371600" indent="0">
              <a:buNone/>
              <a:defRPr sz="2400">
                <a:latin typeface="+mn-lt"/>
              </a:defRPr>
            </a:lvl4pPr>
            <a:lvl5pPr marL="1828800" indent="0">
              <a:buNone/>
              <a:defRPr sz="2400">
                <a:latin typeface="+mn-lt"/>
              </a:defRPr>
            </a:lvl5pPr>
          </a:lstStyle>
          <a:p>
            <a:pPr lvl="0"/>
            <a:r>
              <a:rPr lang="de-DE"/>
              <a:t>Mastertextformat bearbeiten</a:t>
            </a:r>
          </a:p>
        </p:txBody>
      </p:sp>
      <p:pic>
        <p:nvPicPr>
          <p:cNvPr id="3" name="Grafik 2" descr="Ein Bild, das Grafiken, Grafikdesign, Schrift, Logo enthält.&#10;&#10;Automatisch generierte Beschreibung">
            <a:extLst>
              <a:ext uri="{FF2B5EF4-FFF2-40B4-BE49-F238E27FC236}">
                <a16:creationId xmlns:a16="http://schemas.microsoft.com/office/drawing/2014/main" id="{B1E6652C-4273-27C1-113A-38BB0B845979}"/>
              </a:ext>
            </a:extLst>
          </p:cNvPr>
          <p:cNvPicPr>
            <a:picLocks noChangeAspect="1"/>
          </p:cNvPicPr>
          <p:nvPr userDrawn="1"/>
        </p:nvPicPr>
        <p:blipFill>
          <a:blip r:embed="rId5"/>
          <a:stretch>
            <a:fillRect/>
          </a:stretch>
        </p:blipFill>
        <p:spPr>
          <a:xfrm>
            <a:off x="8259892" y="358019"/>
            <a:ext cx="3450597" cy="1282522"/>
          </a:xfrm>
          <a:prstGeom prst="rect">
            <a:avLst/>
          </a:prstGeom>
        </p:spPr>
      </p:pic>
    </p:spTree>
    <p:extLst>
      <p:ext uri="{BB962C8B-B14F-4D97-AF65-F5344CB8AC3E}">
        <p14:creationId xmlns:p14="http://schemas.microsoft.com/office/powerpoint/2010/main" val="768376554"/>
      </p:ext>
    </p:extLst>
  </p:cSld>
  <p:clrMapOvr>
    <a:masterClrMapping/>
  </p:clrMapOvr>
  <p:extLst>
    <p:ext uri="{DCECCB84-F9BA-43D5-87BE-67443E8EF086}">
      <p15:sldGuideLst xmlns:p15="http://schemas.microsoft.com/office/powerpoint/2012/main">
        <p15:guide id="1" orient="horz" pos="2160">
          <p15:clr>
            <a:srgbClr val="FBAE40"/>
          </p15:clr>
        </p15:guide>
        <p15:guide id="2" pos="8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7" y="320284"/>
            <a:ext cx="11422911" cy="720725"/>
          </a:xfrm>
        </p:spPr>
        <p:txBody>
          <a:bodyPr/>
          <a:lstStyle>
            <a:lvl1pPr>
              <a:defRPr/>
            </a:lvl1pPr>
          </a:lstStyle>
          <a:p>
            <a:r>
              <a:rPr lang="en-GB"/>
              <a:t>Click to add headline</a:t>
            </a:r>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599757" y="1361294"/>
            <a:ext cx="9563579" cy="4660625"/>
          </a:xfrm>
        </p:spPr>
        <p:txBody>
          <a:bodyPr/>
          <a:lstStyle>
            <a:lvl1pPr marL="304784" indent="-304784">
              <a:spcBef>
                <a:spcPts val="2400"/>
              </a:spcBef>
              <a:buFont typeface="+mj-lt"/>
              <a:buAutoNum type="arabicPeriod"/>
              <a:defRPr/>
            </a:lvl1pPr>
          </a:lstStyle>
          <a:p>
            <a:pPr lvl="0"/>
            <a:r>
              <a:rPr lang="en-GB"/>
              <a:t>Click to add text</a:t>
            </a:r>
          </a:p>
        </p:txBody>
      </p:sp>
      <p:sp>
        <p:nvSpPr>
          <p:cNvPr id="7" name="Datumsplatzhalter 6">
            <a:extLst>
              <a:ext uri="{FF2B5EF4-FFF2-40B4-BE49-F238E27FC236}">
                <a16:creationId xmlns:a16="http://schemas.microsoft.com/office/drawing/2014/main" id="{B452EF93-E523-4879-A016-E498F54384DB}"/>
              </a:ext>
            </a:extLst>
          </p:cNvPr>
          <p:cNvSpPr>
            <a:spLocks noGrp="1"/>
          </p:cNvSpPr>
          <p:nvPr>
            <p:ph type="dt" sz="half" idx="14"/>
          </p:nvPr>
        </p:nvSpPr>
        <p:spPr/>
        <p:txBody>
          <a:bodyPr/>
          <a:lstStyle/>
          <a:p>
            <a:fld id="{CE5583E8-D04E-4929-9E05-359C9A7BD483}" type="datetime1">
              <a:rPr lang="en-US" smtClean="0"/>
              <a:t>6/17/2024</a:t>
            </a:fld>
            <a:endParaRPr lang="en-GB"/>
          </a:p>
        </p:txBody>
      </p:sp>
      <p:sp>
        <p:nvSpPr>
          <p:cNvPr id="8" name="Fußzeilenplatzhalter 7">
            <a:extLst>
              <a:ext uri="{FF2B5EF4-FFF2-40B4-BE49-F238E27FC236}">
                <a16:creationId xmlns:a16="http://schemas.microsoft.com/office/drawing/2014/main" id="{B153431B-7D6D-4B55-A0DF-437772147847}"/>
              </a:ext>
            </a:extLst>
          </p:cNvPr>
          <p:cNvSpPr>
            <a:spLocks noGrp="1"/>
          </p:cNvSpPr>
          <p:nvPr>
            <p:ph type="ftr" sz="quarter" idx="15"/>
          </p:nvPr>
        </p:nvSpPr>
        <p:spPr/>
        <p:txBody>
          <a:bodyPr/>
          <a:lstStyle/>
          <a:p>
            <a:r>
              <a:rPr lang="en-GB"/>
              <a:t>Education and Youth Cluster</a:t>
            </a:r>
          </a:p>
        </p:txBody>
      </p:sp>
      <p:sp>
        <p:nvSpPr>
          <p:cNvPr id="9" name="Foliennummernplatzhalter 8">
            <a:extLst>
              <a:ext uri="{FF2B5EF4-FFF2-40B4-BE49-F238E27FC236}">
                <a16:creationId xmlns:a16="http://schemas.microsoft.com/office/drawing/2014/main" id="{7190EEF8-EC05-4B47-999A-57A36EBAB75C}"/>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09224960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2C2C2C"/>
        </a:solidFill>
        <a:effectLst/>
      </p:bgPr>
    </p:bg>
    <p:spTree>
      <p:nvGrpSpPr>
        <p:cNvPr id="1" name="Shape 9"/>
        <p:cNvGrpSpPr/>
        <p:nvPr/>
      </p:nvGrpSpPr>
      <p:grpSpPr>
        <a:xfrm>
          <a:off x="0" y="0"/>
          <a:ext cx="0" cy="0"/>
          <a:chOff x="0" y="0"/>
          <a:chExt cx="0" cy="0"/>
        </a:xfrm>
      </p:grpSpPr>
      <p:sp>
        <p:nvSpPr>
          <p:cNvPr id="2" name="Google Shape;11;p2">
            <a:extLst>
              <a:ext uri="{FF2B5EF4-FFF2-40B4-BE49-F238E27FC236}">
                <a16:creationId xmlns:a16="http://schemas.microsoft.com/office/drawing/2014/main" id="{ED7EA541-A73E-3B42-5687-F7E5118B73F9}"/>
              </a:ext>
            </a:extLst>
          </p:cNvPr>
          <p:cNvSpPr/>
          <p:nvPr/>
        </p:nvSpPr>
        <p:spPr>
          <a:xfrm>
            <a:off x="1727200" y="1379538"/>
            <a:ext cx="765175" cy="765175"/>
          </a:xfrm>
          <a:prstGeom prst="rect">
            <a:avLst/>
          </a:prstGeom>
          <a:solidFill>
            <a:schemeClr val="accent5"/>
          </a:solidFill>
          <a:ln>
            <a:noFill/>
          </a:ln>
        </p:spPr>
        <p:txBody>
          <a:bodyPr spcFirstLastPara="1" lIns="121900" tIns="121900" rIns="121900" bIns="121900" anchor="ctr"/>
          <a:lstStyle/>
          <a:p>
            <a:pPr eaLnBrk="1" fontAlgn="auto" hangingPunct="1">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10" name="Google Shape;10;p2"/>
          <p:cNvSpPr txBox="1">
            <a:spLocks noGrp="1"/>
          </p:cNvSpPr>
          <p:nvPr>
            <p:ph type="ctrTitle"/>
          </p:nvPr>
        </p:nvSpPr>
        <p:spPr>
          <a:xfrm>
            <a:off x="1569037" y="2147767"/>
            <a:ext cx="8462400" cy="1546400"/>
          </a:xfrm>
          <a:prstGeom prst="rect">
            <a:avLst/>
          </a:prstGeom>
        </p:spPr>
        <p:txBody>
          <a:bodyPr spcFirstLastPara="1">
            <a:noAutofit/>
          </a:bodyPr>
          <a:lstStyle>
            <a:lvl1pPr lvl="0">
              <a:spcBef>
                <a:spcPts val="0"/>
              </a:spcBef>
              <a:spcAft>
                <a:spcPts val="0"/>
              </a:spcAft>
              <a:buClr>
                <a:schemeClr val="lt1"/>
              </a:buClr>
              <a:buSzPts val="6000"/>
              <a:buNone/>
              <a:defRPr sz="8000">
                <a:solidFill>
                  <a:schemeClr val="lt1"/>
                </a:solidFill>
              </a:defRPr>
            </a:lvl1pPr>
            <a:lvl2pPr lvl="1">
              <a:spcBef>
                <a:spcPts val="0"/>
              </a:spcBef>
              <a:spcAft>
                <a:spcPts val="0"/>
              </a:spcAft>
              <a:buClr>
                <a:schemeClr val="lt1"/>
              </a:buClr>
              <a:buSzPts val="6000"/>
              <a:buNone/>
              <a:defRPr sz="8000">
                <a:solidFill>
                  <a:schemeClr val="lt1"/>
                </a:solidFill>
              </a:defRPr>
            </a:lvl2pPr>
            <a:lvl3pPr lvl="2">
              <a:spcBef>
                <a:spcPts val="0"/>
              </a:spcBef>
              <a:spcAft>
                <a:spcPts val="0"/>
              </a:spcAft>
              <a:buClr>
                <a:schemeClr val="lt1"/>
              </a:buClr>
              <a:buSzPts val="6000"/>
              <a:buNone/>
              <a:defRPr sz="8000">
                <a:solidFill>
                  <a:schemeClr val="lt1"/>
                </a:solidFill>
              </a:defRPr>
            </a:lvl3pPr>
            <a:lvl4pPr lvl="3">
              <a:spcBef>
                <a:spcPts val="0"/>
              </a:spcBef>
              <a:spcAft>
                <a:spcPts val="0"/>
              </a:spcAft>
              <a:buClr>
                <a:schemeClr val="lt1"/>
              </a:buClr>
              <a:buSzPts val="6000"/>
              <a:buNone/>
              <a:defRPr sz="8000">
                <a:solidFill>
                  <a:schemeClr val="lt1"/>
                </a:solidFill>
              </a:defRPr>
            </a:lvl4pPr>
            <a:lvl5pPr lvl="4">
              <a:spcBef>
                <a:spcPts val="0"/>
              </a:spcBef>
              <a:spcAft>
                <a:spcPts val="0"/>
              </a:spcAft>
              <a:buClr>
                <a:schemeClr val="lt1"/>
              </a:buClr>
              <a:buSzPts val="6000"/>
              <a:buNone/>
              <a:defRPr sz="8000">
                <a:solidFill>
                  <a:schemeClr val="lt1"/>
                </a:solidFill>
              </a:defRPr>
            </a:lvl5pPr>
            <a:lvl6pPr lvl="5">
              <a:spcBef>
                <a:spcPts val="0"/>
              </a:spcBef>
              <a:spcAft>
                <a:spcPts val="0"/>
              </a:spcAft>
              <a:buClr>
                <a:schemeClr val="lt1"/>
              </a:buClr>
              <a:buSzPts val="6000"/>
              <a:buNone/>
              <a:defRPr sz="8000">
                <a:solidFill>
                  <a:schemeClr val="lt1"/>
                </a:solidFill>
              </a:defRPr>
            </a:lvl6pPr>
            <a:lvl7pPr lvl="6">
              <a:spcBef>
                <a:spcPts val="0"/>
              </a:spcBef>
              <a:spcAft>
                <a:spcPts val="0"/>
              </a:spcAft>
              <a:buClr>
                <a:schemeClr val="lt1"/>
              </a:buClr>
              <a:buSzPts val="6000"/>
              <a:buNone/>
              <a:defRPr sz="8000">
                <a:solidFill>
                  <a:schemeClr val="lt1"/>
                </a:solidFill>
              </a:defRPr>
            </a:lvl7pPr>
            <a:lvl8pPr lvl="7">
              <a:spcBef>
                <a:spcPts val="0"/>
              </a:spcBef>
              <a:spcAft>
                <a:spcPts val="0"/>
              </a:spcAft>
              <a:buClr>
                <a:schemeClr val="lt1"/>
              </a:buClr>
              <a:buSzPts val="6000"/>
              <a:buNone/>
              <a:defRPr sz="8000">
                <a:solidFill>
                  <a:schemeClr val="lt1"/>
                </a:solidFill>
              </a:defRPr>
            </a:lvl8pPr>
            <a:lvl9pPr lvl="8">
              <a:spcBef>
                <a:spcPts val="0"/>
              </a:spcBef>
              <a:spcAft>
                <a:spcPts val="0"/>
              </a:spcAft>
              <a:buClr>
                <a:schemeClr val="lt1"/>
              </a:buClr>
              <a:buSzPts val="6000"/>
              <a:buNone/>
              <a:defRPr sz="8000">
                <a:solidFill>
                  <a:schemeClr val="lt1"/>
                </a:solidFill>
              </a:defRPr>
            </a:lvl9pPr>
          </a:lstStyle>
          <a:p>
            <a:r>
              <a:rPr lang="en-GB"/>
              <a:t>Click to edit Master title style</a:t>
            </a:r>
            <a:endParaRPr/>
          </a:p>
        </p:txBody>
      </p:sp>
    </p:spTree>
    <p:extLst>
      <p:ext uri="{BB962C8B-B14F-4D97-AF65-F5344CB8AC3E}">
        <p14:creationId xmlns:p14="http://schemas.microsoft.com/office/powerpoint/2010/main" val="1126715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2" name="Google Shape;15;p3">
            <a:extLst>
              <a:ext uri="{FF2B5EF4-FFF2-40B4-BE49-F238E27FC236}">
                <a16:creationId xmlns:a16="http://schemas.microsoft.com/office/drawing/2014/main" id="{7496D12B-DA7F-7D38-B3DC-8952E4B79118}"/>
              </a:ext>
            </a:extLst>
          </p:cNvPr>
          <p:cNvSpPr/>
          <p:nvPr/>
        </p:nvSpPr>
        <p:spPr>
          <a:xfrm>
            <a:off x="1727200" y="1379538"/>
            <a:ext cx="765175" cy="765175"/>
          </a:xfrm>
          <a:prstGeom prst="rect">
            <a:avLst/>
          </a:prstGeom>
          <a:solidFill>
            <a:schemeClr val="accent5"/>
          </a:solidFill>
          <a:ln>
            <a:noFill/>
          </a:ln>
        </p:spPr>
        <p:txBody>
          <a:bodyPr spcFirstLastPara="1" lIns="121900" tIns="121900" rIns="121900" bIns="121900" anchor="ctr"/>
          <a:lstStyle/>
          <a:p>
            <a:pPr eaLnBrk="1" fontAlgn="auto" hangingPunct="1">
              <a:spcBef>
                <a:spcPts val="0"/>
              </a:spcBef>
              <a:spcAft>
                <a:spcPts val="0"/>
              </a:spcAft>
              <a:buClr>
                <a:srgbClr val="000000"/>
              </a:buClr>
              <a:buFont typeface="Arial"/>
              <a:buNone/>
              <a:defRPr/>
            </a:pPr>
            <a:endParaRPr sz="2400" kern="0">
              <a:solidFill>
                <a:srgbClr val="182A2E"/>
              </a:solidFill>
              <a:latin typeface="Arial"/>
              <a:ea typeface="Arial"/>
              <a:cs typeface="Arial"/>
              <a:sym typeface="Arial"/>
            </a:endParaRPr>
          </a:p>
        </p:txBody>
      </p:sp>
      <p:sp>
        <p:nvSpPr>
          <p:cNvPr id="13" name="Google Shape;13;p3"/>
          <p:cNvSpPr txBox="1">
            <a:spLocks noGrp="1"/>
          </p:cNvSpPr>
          <p:nvPr>
            <p:ph type="ctrTitle"/>
          </p:nvPr>
        </p:nvSpPr>
        <p:spPr>
          <a:xfrm>
            <a:off x="1571171" y="2111133"/>
            <a:ext cx="8734000" cy="1546400"/>
          </a:xfrm>
          <a:prstGeom prst="rect">
            <a:avLst/>
          </a:prstGeom>
        </p:spPr>
        <p:txBody>
          <a:bodyPr spcFirstLastPara="1">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r>
              <a:rPr lang="en-GB"/>
              <a:t>Click to edit Master title style</a:t>
            </a:r>
            <a:endParaRPr/>
          </a:p>
        </p:txBody>
      </p:sp>
      <p:sp>
        <p:nvSpPr>
          <p:cNvPr id="14" name="Google Shape;14;p3"/>
          <p:cNvSpPr txBox="1">
            <a:spLocks noGrp="1"/>
          </p:cNvSpPr>
          <p:nvPr>
            <p:ph type="subTitle" idx="1"/>
          </p:nvPr>
        </p:nvSpPr>
        <p:spPr>
          <a:xfrm>
            <a:off x="1571171" y="4193133"/>
            <a:ext cx="8734000" cy="1046400"/>
          </a:xfrm>
          <a:prstGeom prst="rect">
            <a:avLst/>
          </a:prstGeom>
        </p:spPr>
        <p:txBody>
          <a:bodyPr/>
          <a:lstStyle>
            <a:lvl1pPr lvl="0" rtl="0">
              <a:spcBef>
                <a:spcPts val="0"/>
              </a:spcBef>
              <a:spcAft>
                <a:spcPts val="0"/>
              </a:spcAft>
              <a:buClr>
                <a:schemeClr val="lt1"/>
              </a:buClr>
              <a:buSzPts val="14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r>
              <a:rPr lang="en-GB"/>
              <a:t>Click to edit Master subtitle style</a:t>
            </a:r>
            <a:endParaRPr/>
          </a:p>
        </p:txBody>
      </p:sp>
      <p:sp>
        <p:nvSpPr>
          <p:cNvPr id="3" name="Google Shape;16;p3">
            <a:extLst>
              <a:ext uri="{FF2B5EF4-FFF2-40B4-BE49-F238E27FC236}">
                <a16:creationId xmlns:a16="http://schemas.microsoft.com/office/drawing/2014/main" id="{A87B438C-8429-E969-516A-1973E2795298}"/>
              </a:ext>
            </a:extLst>
          </p:cNvPr>
          <p:cNvSpPr txBox="1">
            <a:spLocks noGrp="1"/>
          </p:cNvSpPr>
          <p:nvPr>
            <p:ph type="sldNum" idx="10"/>
          </p:nvPr>
        </p:nvSpPr>
        <p:spPr/>
        <p:txBody>
          <a:bodyPr/>
          <a:lstStyle>
            <a:lvl1pPr>
              <a:defRPr/>
            </a:lvl1pPr>
          </a:lstStyle>
          <a:p>
            <a:fld id="{AABD0021-8C22-497E-9EBE-7173E693230F}" type="slidenum">
              <a:rPr lang="en-US" altLang="en-US"/>
              <a:pPr/>
              <a:t>‹#›</a:t>
            </a:fld>
            <a:endParaRPr lang="en-US" altLang="en-US"/>
          </a:p>
        </p:txBody>
      </p:sp>
    </p:spTree>
    <p:extLst>
      <p:ext uri="{BB962C8B-B14F-4D97-AF65-F5344CB8AC3E}">
        <p14:creationId xmlns:p14="http://schemas.microsoft.com/office/powerpoint/2010/main" val="467626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 name="Google Shape;25;p5">
            <a:extLst>
              <a:ext uri="{FF2B5EF4-FFF2-40B4-BE49-F238E27FC236}">
                <a16:creationId xmlns:a16="http://schemas.microsoft.com/office/drawing/2014/main" id="{BCBA4F2F-69FB-432E-3740-E1A6A590CD71}"/>
              </a:ext>
            </a:extLst>
          </p:cNvPr>
          <p:cNvSpPr>
            <a:spLocks noChangeArrowheads="1"/>
          </p:cNvSpPr>
          <p:nvPr/>
        </p:nvSpPr>
        <p:spPr bwMode="auto">
          <a:xfrm>
            <a:off x="1727200" y="1379538"/>
            <a:ext cx="765175" cy="765175"/>
          </a:xfrm>
          <a:prstGeom prst="rect">
            <a:avLst/>
          </a:prstGeom>
          <a:solidFill>
            <a:srgbClr val="182A2E"/>
          </a:solidFill>
          <a:ln>
            <a:noFill/>
          </a:ln>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x-none" altLang="x-none" sz="2400"/>
          </a:p>
        </p:txBody>
      </p:sp>
      <p:sp>
        <p:nvSpPr>
          <p:cNvPr id="23" name="Google Shape;23;p5"/>
          <p:cNvSpPr txBox="1">
            <a:spLocks noGrp="1"/>
          </p:cNvSpPr>
          <p:nvPr>
            <p:ph type="title"/>
          </p:nvPr>
        </p:nvSpPr>
        <p:spPr>
          <a:xfrm>
            <a:off x="1552133" y="2145200"/>
            <a:ext cx="9087600" cy="2567600"/>
          </a:xfrm>
          <a:prstGeom prst="rect">
            <a:avLst/>
          </a:prstGeom>
        </p:spPr>
        <p:txBody>
          <a:bodyPr spcFirstLastPara="1">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r>
              <a:rPr lang="en-GB"/>
              <a:t>Click to edit Master title style</a:t>
            </a:r>
            <a:endParaRPr/>
          </a:p>
        </p:txBody>
      </p:sp>
      <p:sp>
        <p:nvSpPr>
          <p:cNvPr id="24" name="Google Shape;24;p5"/>
          <p:cNvSpPr txBox="1">
            <a:spLocks noGrp="1"/>
          </p:cNvSpPr>
          <p:nvPr>
            <p:ph type="body" idx="1"/>
          </p:nvPr>
        </p:nvSpPr>
        <p:spPr>
          <a:xfrm>
            <a:off x="1552133" y="3900467"/>
            <a:ext cx="9087600" cy="2105600"/>
          </a:xfrm>
          <a:prstGeom prst="rect">
            <a:avLst/>
          </a:prstGeom>
        </p:spPr>
        <p:txBody>
          <a:bodyPr/>
          <a:lstStyle>
            <a:lvl1pPr marL="609585" lvl="0" indent="-423323">
              <a:spcBef>
                <a:spcPts val="80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GB"/>
              <a:t>Click to edit Master text styles</a:t>
            </a:r>
          </a:p>
        </p:txBody>
      </p:sp>
      <p:sp>
        <p:nvSpPr>
          <p:cNvPr id="3" name="Google Shape;26;p5">
            <a:extLst>
              <a:ext uri="{FF2B5EF4-FFF2-40B4-BE49-F238E27FC236}">
                <a16:creationId xmlns:a16="http://schemas.microsoft.com/office/drawing/2014/main" id="{B74170AE-8AD4-2373-A324-3D6F3F1B0FC2}"/>
              </a:ext>
            </a:extLst>
          </p:cNvPr>
          <p:cNvSpPr txBox="1">
            <a:spLocks noGrp="1"/>
          </p:cNvSpPr>
          <p:nvPr>
            <p:ph type="sldNum" idx="10"/>
          </p:nvPr>
        </p:nvSpPr>
        <p:spPr/>
        <p:txBody>
          <a:bodyPr/>
          <a:lstStyle>
            <a:lvl1pPr>
              <a:defRPr/>
            </a:lvl1pPr>
          </a:lstStyle>
          <a:p>
            <a:fld id="{21109D30-1565-4432-9B3D-8861836C140A}" type="slidenum">
              <a:rPr lang="en-US" altLang="en-US"/>
              <a:pPr/>
              <a:t>‹#›</a:t>
            </a:fld>
            <a:endParaRPr lang="en-US" altLang="en-US"/>
          </a:p>
        </p:txBody>
      </p:sp>
    </p:spTree>
    <p:extLst>
      <p:ext uri="{BB962C8B-B14F-4D97-AF65-F5344CB8AC3E}">
        <p14:creationId xmlns:p14="http://schemas.microsoft.com/office/powerpoint/2010/main" val="3311250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 name="Google Shape;31;p6">
            <a:extLst>
              <a:ext uri="{FF2B5EF4-FFF2-40B4-BE49-F238E27FC236}">
                <a16:creationId xmlns:a16="http://schemas.microsoft.com/office/drawing/2014/main" id="{AEA9DC8F-5EDE-8B8F-5049-275FDB1959A7}"/>
              </a:ext>
            </a:extLst>
          </p:cNvPr>
          <p:cNvSpPr>
            <a:spLocks noChangeArrowheads="1"/>
          </p:cNvSpPr>
          <p:nvPr/>
        </p:nvSpPr>
        <p:spPr bwMode="auto">
          <a:xfrm>
            <a:off x="1727200" y="1379538"/>
            <a:ext cx="765175" cy="765175"/>
          </a:xfrm>
          <a:prstGeom prst="rect">
            <a:avLst/>
          </a:prstGeom>
          <a:solidFill>
            <a:srgbClr val="182A2E"/>
          </a:solidFill>
          <a:ln>
            <a:noFill/>
          </a:ln>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x-none" altLang="x-none" sz="2400"/>
          </a:p>
        </p:txBody>
      </p:sp>
      <p:sp>
        <p:nvSpPr>
          <p:cNvPr id="28" name="Google Shape;28;p6"/>
          <p:cNvSpPr txBox="1">
            <a:spLocks noGrp="1"/>
          </p:cNvSpPr>
          <p:nvPr>
            <p:ph type="title"/>
          </p:nvPr>
        </p:nvSpPr>
        <p:spPr>
          <a:xfrm>
            <a:off x="1552133" y="2145200"/>
            <a:ext cx="9087600" cy="2567600"/>
          </a:xfrm>
          <a:prstGeom prst="rect">
            <a:avLst/>
          </a:prstGeom>
        </p:spPr>
        <p:txBody>
          <a:bodyPr spcFirstLastPara="1">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r>
              <a:rPr lang="en-GB"/>
              <a:t>Click to edit Master title style</a:t>
            </a:r>
            <a:endParaRPr/>
          </a:p>
        </p:txBody>
      </p:sp>
      <p:sp>
        <p:nvSpPr>
          <p:cNvPr id="29" name="Google Shape;29;p6"/>
          <p:cNvSpPr txBox="1">
            <a:spLocks noGrp="1"/>
          </p:cNvSpPr>
          <p:nvPr>
            <p:ph type="body" idx="1"/>
          </p:nvPr>
        </p:nvSpPr>
        <p:spPr>
          <a:xfrm>
            <a:off x="1552133" y="3699433"/>
            <a:ext cx="4410800" cy="2868000"/>
          </a:xfrm>
          <a:prstGeom prst="rect">
            <a:avLst/>
          </a:prstGeom>
        </p:spPr>
        <p:txBody>
          <a:bodyPr/>
          <a:lstStyle>
            <a:lvl1pPr marL="609585" lvl="0" indent="-423323">
              <a:spcBef>
                <a:spcPts val="80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GB"/>
              <a:t>Click to edit Master text styles</a:t>
            </a:r>
          </a:p>
        </p:txBody>
      </p:sp>
      <p:sp>
        <p:nvSpPr>
          <p:cNvPr id="30" name="Google Shape;30;p6"/>
          <p:cNvSpPr txBox="1">
            <a:spLocks noGrp="1"/>
          </p:cNvSpPr>
          <p:nvPr>
            <p:ph type="body" idx="2"/>
          </p:nvPr>
        </p:nvSpPr>
        <p:spPr>
          <a:xfrm>
            <a:off x="6228801" y="3699433"/>
            <a:ext cx="4410800" cy="2868000"/>
          </a:xfrm>
          <a:prstGeom prst="rect">
            <a:avLst/>
          </a:prstGeom>
        </p:spPr>
        <p:txBody>
          <a:bodyPr/>
          <a:lstStyle>
            <a:lvl1pPr marL="609585" lvl="0" indent="-423323">
              <a:spcBef>
                <a:spcPts val="80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GB"/>
              <a:t>Click to edit Master text styles</a:t>
            </a:r>
          </a:p>
        </p:txBody>
      </p:sp>
      <p:sp>
        <p:nvSpPr>
          <p:cNvPr id="3" name="Google Shape;32;p6">
            <a:extLst>
              <a:ext uri="{FF2B5EF4-FFF2-40B4-BE49-F238E27FC236}">
                <a16:creationId xmlns:a16="http://schemas.microsoft.com/office/drawing/2014/main" id="{B484DD72-5BFD-FE41-C908-34CEDA1308C1}"/>
              </a:ext>
            </a:extLst>
          </p:cNvPr>
          <p:cNvSpPr txBox="1">
            <a:spLocks noGrp="1"/>
          </p:cNvSpPr>
          <p:nvPr>
            <p:ph type="sldNum" idx="10"/>
          </p:nvPr>
        </p:nvSpPr>
        <p:spPr/>
        <p:txBody>
          <a:bodyPr/>
          <a:lstStyle>
            <a:lvl1pPr>
              <a:defRPr/>
            </a:lvl1pPr>
          </a:lstStyle>
          <a:p>
            <a:fld id="{79585374-A21E-42CE-9405-50F9239FDC42}" type="slidenum">
              <a:rPr lang="en-US" altLang="en-US"/>
              <a:pPr/>
              <a:t>‹#›</a:t>
            </a:fld>
            <a:endParaRPr lang="en-US" altLang="en-US"/>
          </a:p>
        </p:txBody>
      </p:sp>
    </p:spTree>
    <p:extLst>
      <p:ext uri="{BB962C8B-B14F-4D97-AF65-F5344CB8AC3E}">
        <p14:creationId xmlns:p14="http://schemas.microsoft.com/office/powerpoint/2010/main" val="1491894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2" name="Google Shape;42;p8">
            <a:extLst>
              <a:ext uri="{FF2B5EF4-FFF2-40B4-BE49-F238E27FC236}">
                <a16:creationId xmlns:a16="http://schemas.microsoft.com/office/drawing/2014/main" id="{2BD915CE-6A00-03F9-BBE4-71EF4F628AEB}"/>
              </a:ext>
            </a:extLst>
          </p:cNvPr>
          <p:cNvSpPr>
            <a:spLocks noChangeArrowheads="1"/>
          </p:cNvSpPr>
          <p:nvPr/>
        </p:nvSpPr>
        <p:spPr bwMode="auto">
          <a:xfrm>
            <a:off x="1727200" y="1379538"/>
            <a:ext cx="765175" cy="765175"/>
          </a:xfrm>
          <a:prstGeom prst="rect">
            <a:avLst/>
          </a:prstGeom>
          <a:solidFill>
            <a:srgbClr val="182A2E"/>
          </a:solidFill>
          <a:ln>
            <a:noFill/>
          </a:ln>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x-none" altLang="x-none" sz="2400"/>
          </a:p>
        </p:txBody>
      </p:sp>
      <p:sp>
        <p:nvSpPr>
          <p:cNvPr id="41" name="Google Shape;41;p8"/>
          <p:cNvSpPr txBox="1">
            <a:spLocks noGrp="1"/>
          </p:cNvSpPr>
          <p:nvPr>
            <p:ph type="title"/>
          </p:nvPr>
        </p:nvSpPr>
        <p:spPr>
          <a:xfrm>
            <a:off x="1552133" y="2145200"/>
            <a:ext cx="9087600" cy="2567600"/>
          </a:xfrm>
          <a:prstGeom prst="rect">
            <a:avLst/>
          </a:prstGeom>
        </p:spPr>
        <p:txBody>
          <a:bodyPr spcFirstLastPara="1">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r>
              <a:rPr lang="en-GB"/>
              <a:t>Click to edit Master title style</a:t>
            </a:r>
            <a:endParaRPr/>
          </a:p>
        </p:txBody>
      </p:sp>
      <p:sp>
        <p:nvSpPr>
          <p:cNvPr id="3" name="Google Shape;43;p8">
            <a:extLst>
              <a:ext uri="{FF2B5EF4-FFF2-40B4-BE49-F238E27FC236}">
                <a16:creationId xmlns:a16="http://schemas.microsoft.com/office/drawing/2014/main" id="{27E844CB-AC49-5D30-0DF4-6F0B63977C72}"/>
              </a:ext>
            </a:extLst>
          </p:cNvPr>
          <p:cNvSpPr txBox="1">
            <a:spLocks noGrp="1"/>
          </p:cNvSpPr>
          <p:nvPr>
            <p:ph type="sldNum" idx="10"/>
          </p:nvPr>
        </p:nvSpPr>
        <p:spPr/>
        <p:txBody>
          <a:bodyPr/>
          <a:lstStyle>
            <a:lvl1pPr>
              <a:defRPr/>
            </a:lvl1pPr>
          </a:lstStyle>
          <a:p>
            <a:fld id="{DFD77D57-5B99-4E4A-A3FE-B76570DA0B5B}" type="slidenum">
              <a:rPr lang="en-US" altLang="en-US"/>
              <a:pPr/>
              <a:t>‹#›</a:t>
            </a:fld>
            <a:endParaRPr lang="en-US" altLang="en-US"/>
          </a:p>
        </p:txBody>
      </p:sp>
    </p:spTree>
    <p:extLst>
      <p:ext uri="{BB962C8B-B14F-4D97-AF65-F5344CB8AC3E}">
        <p14:creationId xmlns:p14="http://schemas.microsoft.com/office/powerpoint/2010/main" val="1260329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compact">
  <p:cSld name="Title only compact">
    <p:spTree>
      <p:nvGrpSpPr>
        <p:cNvPr id="1" name="Shape 44"/>
        <p:cNvGrpSpPr/>
        <p:nvPr/>
      </p:nvGrpSpPr>
      <p:grpSpPr>
        <a:xfrm>
          <a:off x="0" y="0"/>
          <a:ext cx="0" cy="0"/>
          <a:chOff x="0" y="0"/>
          <a:chExt cx="0" cy="0"/>
        </a:xfrm>
      </p:grpSpPr>
      <p:sp>
        <p:nvSpPr>
          <p:cNvPr id="2" name="Google Shape;46;p9">
            <a:extLst>
              <a:ext uri="{FF2B5EF4-FFF2-40B4-BE49-F238E27FC236}">
                <a16:creationId xmlns:a16="http://schemas.microsoft.com/office/drawing/2014/main" id="{0C7A8A94-3943-25CE-BFB3-3CDC6CAF9BCA}"/>
              </a:ext>
            </a:extLst>
          </p:cNvPr>
          <p:cNvSpPr>
            <a:spLocks noChangeArrowheads="1"/>
          </p:cNvSpPr>
          <p:nvPr/>
        </p:nvSpPr>
        <p:spPr bwMode="auto">
          <a:xfrm>
            <a:off x="766763" y="1379538"/>
            <a:ext cx="765175" cy="765175"/>
          </a:xfrm>
          <a:prstGeom prst="rect">
            <a:avLst/>
          </a:prstGeom>
          <a:solidFill>
            <a:srgbClr val="182A2E"/>
          </a:solidFill>
          <a:ln>
            <a:noFill/>
          </a:ln>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x-none" altLang="x-none" sz="2400"/>
          </a:p>
        </p:txBody>
      </p:sp>
      <p:sp>
        <p:nvSpPr>
          <p:cNvPr id="45" name="Google Shape;45;p9"/>
          <p:cNvSpPr txBox="1">
            <a:spLocks noGrp="1"/>
          </p:cNvSpPr>
          <p:nvPr>
            <p:ph type="title"/>
          </p:nvPr>
        </p:nvSpPr>
        <p:spPr>
          <a:xfrm>
            <a:off x="1747267" y="1379200"/>
            <a:ext cx="9607600" cy="766000"/>
          </a:xfrm>
          <a:prstGeom prst="rect">
            <a:avLst/>
          </a:prstGeom>
        </p:spPr>
        <p:txBody>
          <a:bodyPr spcFirstLastPara="1" lIns="0" tIns="0" rIns="0" bIns="0" anchor="ctr">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GB"/>
              <a:t>Click to edit Master title style</a:t>
            </a:r>
            <a:endParaRPr/>
          </a:p>
        </p:txBody>
      </p:sp>
      <p:sp>
        <p:nvSpPr>
          <p:cNvPr id="3" name="Google Shape;47;p9">
            <a:extLst>
              <a:ext uri="{FF2B5EF4-FFF2-40B4-BE49-F238E27FC236}">
                <a16:creationId xmlns:a16="http://schemas.microsoft.com/office/drawing/2014/main" id="{47AF4378-9ACA-9C06-0771-3A98EE7ACC70}"/>
              </a:ext>
            </a:extLst>
          </p:cNvPr>
          <p:cNvSpPr txBox="1">
            <a:spLocks noGrp="1"/>
          </p:cNvSpPr>
          <p:nvPr>
            <p:ph type="sldNum" idx="10"/>
          </p:nvPr>
        </p:nvSpPr>
        <p:spPr/>
        <p:txBody>
          <a:bodyPr/>
          <a:lstStyle>
            <a:lvl1pPr>
              <a:defRPr/>
            </a:lvl1pPr>
          </a:lstStyle>
          <a:p>
            <a:fld id="{80D42B95-8B6F-4FB8-AF63-E0C4A913374E}" type="slidenum">
              <a:rPr lang="en-US" altLang="en-US"/>
              <a:pPr/>
              <a:t>‹#›</a:t>
            </a:fld>
            <a:endParaRPr lang="en-US" altLang="en-US"/>
          </a:p>
        </p:txBody>
      </p:sp>
    </p:spTree>
    <p:extLst>
      <p:ext uri="{BB962C8B-B14F-4D97-AF65-F5344CB8AC3E}">
        <p14:creationId xmlns:p14="http://schemas.microsoft.com/office/powerpoint/2010/main" val="906733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C7506E-7158-FFAB-2BBD-3BE7665B7718}"/>
              </a:ext>
            </a:extLst>
          </p:cNvPr>
          <p:cNvSpPr>
            <a:spLocks noGrp="1"/>
          </p:cNvSpPr>
          <p:nvPr>
            <p:ph type="dt" sz="half" idx="10"/>
          </p:nvPr>
        </p:nvSpPr>
        <p:spPr bwMode="auto">
          <a:xfrm>
            <a:off x="0" y="0"/>
            <a:ext cx="0" cy="0"/>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Font typeface="Arial" panose="020B0604020202020204" pitchFamily="34" charset="0"/>
              <a:buNone/>
              <a:defRPr/>
            </a:lvl1pPr>
          </a:lstStyle>
          <a:p>
            <a:pPr>
              <a:defRPr/>
            </a:pPr>
            <a:fld id="{CAB40A71-4228-4049-935D-F29214AF21B6}" type="datetimeFigureOut">
              <a:rPr lang="en-US" altLang="x-none"/>
              <a:pPr>
                <a:defRPr/>
              </a:pPr>
              <a:t>6/17/2024</a:t>
            </a:fld>
            <a:endParaRPr lang="en-US" altLang="x-none"/>
          </a:p>
        </p:txBody>
      </p:sp>
      <p:sp>
        <p:nvSpPr>
          <p:cNvPr id="5" name="Footer Placeholder 4">
            <a:extLst>
              <a:ext uri="{FF2B5EF4-FFF2-40B4-BE49-F238E27FC236}">
                <a16:creationId xmlns:a16="http://schemas.microsoft.com/office/drawing/2014/main" id="{274CCF73-604C-0935-D9B0-703F5AF70EC2}"/>
              </a:ext>
            </a:extLst>
          </p:cNvPr>
          <p:cNvSpPr>
            <a:spLocks noGrp="1"/>
          </p:cNvSpPr>
          <p:nvPr>
            <p:ph type="ftr" sz="quarter" idx="11"/>
          </p:nvPr>
        </p:nvSpPr>
        <p:spPr bwMode="auto">
          <a:xfrm>
            <a:off x="0" y="0"/>
            <a:ext cx="0" cy="0"/>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Font typeface="Arial" panose="020B0604020202020204" pitchFamily="34" charset="0"/>
              <a:buNone/>
              <a:defRPr/>
            </a:lvl1pPr>
          </a:lstStyle>
          <a:p>
            <a:pPr>
              <a:defRPr/>
            </a:pPr>
            <a:endParaRPr lang="en-US" altLang="x-none"/>
          </a:p>
        </p:txBody>
      </p:sp>
      <p:sp>
        <p:nvSpPr>
          <p:cNvPr id="6" name="Slide Number Placeholder 5">
            <a:extLst>
              <a:ext uri="{FF2B5EF4-FFF2-40B4-BE49-F238E27FC236}">
                <a16:creationId xmlns:a16="http://schemas.microsoft.com/office/drawing/2014/main" id="{0B65F4A4-C840-DCB2-7109-AFFB40B1153A}"/>
              </a:ext>
            </a:extLst>
          </p:cNvPr>
          <p:cNvSpPr>
            <a:spLocks noGrp="1"/>
          </p:cNvSpPr>
          <p:nvPr>
            <p:ph type="sldNum" sz="quarter" idx="12"/>
          </p:nvPr>
        </p:nvSpPr>
        <p:spPr/>
        <p:txBody>
          <a:bodyPr/>
          <a:lstStyle>
            <a:lvl1pPr>
              <a:defRPr/>
            </a:lvl1pPr>
          </a:lstStyle>
          <a:p>
            <a:fld id="{594E5D40-69BB-4642-AB39-D874724EC815}" type="slidenum">
              <a:rPr lang="en-US" altLang="en-US"/>
              <a:pPr/>
              <a:t>‹#›</a:t>
            </a:fld>
            <a:endParaRPr lang="en-US" altLang="en-US"/>
          </a:p>
        </p:txBody>
      </p:sp>
    </p:spTree>
    <p:extLst>
      <p:ext uri="{BB962C8B-B14F-4D97-AF65-F5344CB8AC3E}">
        <p14:creationId xmlns:p14="http://schemas.microsoft.com/office/powerpoint/2010/main" val="3184869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03075FB4-5B8E-BF84-C497-ED28B423E0C1}"/>
              </a:ext>
            </a:extLst>
          </p:cNvPr>
          <p:cNvSpPr>
            <a:spLocks noGrp="1"/>
          </p:cNvSpPr>
          <p:nvPr>
            <p:ph type="ftr" sz="quarter" idx="10"/>
          </p:nvPr>
        </p:nvSpPr>
        <p:spPr>
          <a:xfrm>
            <a:off x="0" y="0"/>
            <a:ext cx="0" cy="0"/>
          </a:xfrm>
        </p:spPr>
        <p:txBody>
          <a:bodyPr/>
          <a:lstStyle>
            <a:lvl1pPr>
              <a:defRPr/>
            </a:lvl1pPr>
          </a:lstStyle>
          <a:p>
            <a:pPr>
              <a:defRPr/>
            </a:pPr>
            <a:endParaRPr/>
          </a:p>
        </p:txBody>
      </p:sp>
      <p:sp>
        <p:nvSpPr>
          <p:cNvPr id="3" name="Holder 5">
            <a:extLst>
              <a:ext uri="{FF2B5EF4-FFF2-40B4-BE49-F238E27FC236}">
                <a16:creationId xmlns:a16="http://schemas.microsoft.com/office/drawing/2014/main" id="{91B0B4D0-91D8-1D5E-C22A-1508E2995534}"/>
              </a:ext>
            </a:extLst>
          </p:cNvPr>
          <p:cNvSpPr>
            <a:spLocks noGrp="1"/>
          </p:cNvSpPr>
          <p:nvPr>
            <p:ph type="dt" sz="half" idx="11"/>
          </p:nvPr>
        </p:nvSpPr>
        <p:spPr>
          <a:xfrm>
            <a:off x="0" y="0"/>
            <a:ext cx="0" cy="0"/>
          </a:xfrm>
        </p:spPr>
        <p:txBody>
          <a:bodyPr/>
          <a:lstStyle>
            <a:lvl1pPr>
              <a:defRPr/>
            </a:lvl1pPr>
          </a:lstStyle>
          <a:p>
            <a:pPr>
              <a:defRPr/>
            </a:pPr>
            <a:fld id="{C92C6095-D534-483C-A11D-5BE5136105F0}" type="datetimeFigureOut">
              <a:rPr lang="en-US"/>
              <a:pPr>
                <a:defRPr/>
              </a:pPr>
              <a:t>6/17/2024</a:t>
            </a:fld>
            <a:endParaRPr lang="en-US"/>
          </a:p>
        </p:txBody>
      </p:sp>
      <p:sp>
        <p:nvSpPr>
          <p:cNvPr id="4" name="Holder 6">
            <a:extLst>
              <a:ext uri="{FF2B5EF4-FFF2-40B4-BE49-F238E27FC236}">
                <a16:creationId xmlns:a16="http://schemas.microsoft.com/office/drawing/2014/main" id="{703C4D43-9928-0596-B3B2-E4F3EEC3D324}"/>
              </a:ext>
            </a:extLst>
          </p:cNvPr>
          <p:cNvSpPr>
            <a:spLocks noGrp="1"/>
          </p:cNvSpPr>
          <p:nvPr>
            <p:ph type="sldNum" sz="quarter" idx="12"/>
          </p:nvPr>
        </p:nvSpPr>
        <p:spPr/>
        <p:txBody>
          <a:bodyPr/>
          <a:lstStyle>
            <a:lvl1pPr>
              <a:defRPr/>
            </a:lvl1pPr>
          </a:lstStyle>
          <a:p>
            <a:fld id="{344859F6-E2FC-48A7-A339-BA4EB941D834}" type="slidenum">
              <a:rPr lang="en-US" altLang="en-US"/>
              <a:pPr/>
              <a:t>‹#›</a:t>
            </a:fld>
            <a:endParaRPr lang="en-US" altLang="en-US"/>
          </a:p>
        </p:txBody>
      </p:sp>
    </p:spTree>
    <p:extLst>
      <p:ext uri="{BB962C8B-B14F-4D97-AF65-F5344CB8AC3E}">
        <p14:creationId xmlns:p14="http://schemas.microsoft.com/office/powerpoint/2010/main" val="138088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350" b="1" i="0">
                <a:solidFill>
                  <a:srgbClr val="34D185"/>
                </a:solidFill>
                <a:latin typeface="Roboto"/>
                <a:cs typeface="Roboto"/>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a:extLst>
              <a:ext uri="{FF2B5EF4-FFF2-40B4-BE49-F238E27FC236}">
                <a16:creationId xmlns:a16="http://schemas.microsoft.com/office/drawing/2014/main" id="{65C2FFEE-6616-9C6A-2185-F408E8360735}"/>
              </a:ext>
            </a:extLst>
          </p:cNvPr>
          <p:cNvSpPr>
            <a:spLocks noGrp="1"/>
          </p:cNvSpPr>
          <p:nvPr>
            <p:ph type="ftr" sz="quarter" idx="10"/>
          </p:nvPr>
        </p:nvSpPr>
        <p:spPr>
          <a:xfrm>
            <a:off x="0" y="0"/>
            <a:ext cx="0" cy="0"/>
          </a:xfrm>
        </p:spPr>
        <p:txBody>
          <a:bodyPr/>
          <a:lstStyle>
            <a:lvl1pPr>
              <a:defRPr/>
            </a:lvl1pPr>
          </a:lstStyle>
          <a:p>
            <a:pPr>
              <a:defRPr/>
            </a:pPr>
            <a:endParaRPr/>
          </a:p>
        </p:txBody>
      </p:sp>
      <p:sp>
        <p:nvSpPr>
          <p:cNvPr id="5" name="Holder 5">
            <a:extLst>
              <a:ext uri="{FF2B5EF4-FFF2-40B4-BE49-F238E27FC236}">
                <a16:creationId xmlns:a16="http://schemas.microsoft.com/office/drawing/2014/main" id="{0AFFE792-DBF2-0D88-E669-26A1C0725741}"/>
              </a:ext>
            </a:extLst>
          </p:cNvPr>
          <p:cNvSpPr>
            <a:spLocks noGrp="1"/>
          </p:cNvSpPr>
          <p:nvPr>
            <p:ph type="dt" sz="half" idx="11"/>
          </p:nvPr>
        </p:nvSpPr>
        <p:spPr>
          <a:xfrm>
            <a:off x="0" y="0"/>
            <a:ext cx="0" cy="0"/>
          </a:xfrm>
        </p:spPr>
        <p:txBody>
          <a:bodyPr/>
          <a:lstStyle>
            <a:lvl1pPr>
              <a:defRPr/>
            </a:lvl1pPr>
          </a:lstStyle>
          <a:p>
            <a:pPr>
              <a:defRPr/>
            </a:pPr>
            <a:fld id="{A9DF5F40-B07D-4291-830B-895B4A18F5FE}" type="datetimeFigureOut">
              <a:rPr lang="en-US"/>
              <a:pPr>
                <a:defRPr/>
              </a:pPr>
              <a:t>6/17/2024</a:t>
            </a:fld>
            <a:endParaRPr lang="en-US"/>
          </a:p>
        </p:txBody>
      </p:sp>
      <p:sp>
        <p:nvSpPr>
          <p:cNvPr id="6" name="Holder 6">
            <a:extLst>
              <a:ext uri="{FF2B5EF4-FFF2-40B4-BE49-F238E27FC236}">
                <a16:creationId xmlns:a16="http://schemas.microsoft.com/office/drawing/2014/main" id="{24D699F7-786D-C0DB-E9E1-849265C3C7D6}"/>
              </a:ext>
            </a:extLst>
          </p:cNvPr>
          <p:cNvSpPr>
            <a:spLocks noGrp="1"/>
          </p:cNvSpPr>
          <p:nvPr>
            <p:ph type="sldNum" sz="quarter" idx="12"/>
          </p:nvPr>
        </p:nvSpPr>
        <p:spPr/>
        <p:txBody>
          <a:bodyPr/>
          <a:lstStyle>
            <a:lvl1pPr>
              <a:defRPr/>
            </a:lvl1pPr>
          </a:lstStyle>
          <a:p>
            <a:fld id="{B8E36B7A-A01E-4AF5-93E7-9B4EBDF99457}" type="slidenum">
              <a:rPr lang="en-US" altLang="en-US"/>
              <a:pPr/>
              <a:t>‹#›</a:t>
            </a:fld>
            <a:endParaRPr lang="en-US" altLang="en-US"/>
          </a:p>
        </p:txBody>
      </p:sp>
    </p:spTree>
    <p:extLst>
      <p:ext uri="{BB962C8B-B14F-4D97-AF65-F5344CB8AC3E}">
        <p14:creationId xmlns:p14="http://schemas.microsoft.com/office/powerpoint/2010/main" val="38184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BBFEAC1-ED48-9814-1E8E-DBE6125497A1}"/>
              </a:ext>
            </a:extLst>
          </p:cNvPr>
          <p:cNvPicPr>
            <a:picLocks noChangeAspect="1"/>
          </p:cNvPicPr>
          <p:nvPr userDrawn="1"/>
        </p:nvPicPr>
        <p:blipFill>
          <a:blip r:embed="rId2"/>
          <a:stretch>
            <a:fillRect/>
          </a:stretch>
        </p:blipFill>
        <p:spPr>
          <a:xfrm>
            <a:off x="0" y="1492503"/>
            <a:ext cx="11704320" cy="4996652"/>
          </a:xfrm>
          <a:prstGeom prst="rect">
            <a:avLst/>
          </a:prstGeom>
        </p:spPr>
      </p:pic>
      <p:pic>
        <p:nvPicPr>
          <p:cNvPr id="9" name="Grafik 8">
            <a:extLst>
              <a:ext uri="{FF2B5EF4-FFF2-40B4-BE49-F238E27FC236}">
                <a16:creationId xmlns:a16="http://schemas.microsoft.com/office/drawing/2014/main" id="{E854680E-0073-12CE-873C-9272579D58CA}"/>
              </a:ext>
            </a:extLst>
          </p:cNvPr>
          <p:cNvPicPr>
            <a:picLocks noChangeAspect="1"/>
          </p:cNvPicPr>
          <p:nvPr userDrawn="1"/>
        </p:nvPicPr>
        <p:blipFill>
          <a:blip r:embed="rId3"/>
          <a:stretch>
            <a:fillRect/>
          </a:stretch>
        </p:blipFill>
        <p:spPr>
          <a:xfrm>
            <a:off x="9583420" y="3361259"/>
            <a:ext cx="2120900" cy="2971800"/>
          </a:xfrm>
          <a:prstGeom prst="rect">
            <a:avLst/>
          </a:prstGeom>
        </p:spPr>
      </p:pic>
      <p:sp>
        <p:nvSpPr>
          <p:cNvPr id="5" name="Fußzeilenplatzhalter 4">
            <a:extLst>
              <a:ext uri="{FF2B5EF4-FFF2-40B4-BE49-F238E27FC236}">
                <a16:creationId xmlns:a16="http://schemas.microsoft.com/office/drawing/2014/main" id="{768AE473-9B4A-37C1-8047-D302C71B11E9}"/>
              </a:ext>
            </a:extLst>
          </p:cNvPr>
          <p:cNvSpPr>
            <a:spLocks noGrp="1"/>
          </p:cNvSpPr>
          <p:nvPr>
            <p:ph type="ftr" sz="quarter" idx="11"/>
          </p:nvPr>
        </p:nvSpPr>
        <p:spPr>
          <a:xfrm>
            <a:off x="792480" y="6497816"/>
            <a:ext cx="4114800" cy="365125"/>
          </a:xfrm>
        </p:spPr>
        <p:txBody>
          <a:bodyPr/>
          <a:lstStyle>
            <a:lvl1pPr algn="l">
              <a:defRPr sz="1150">
                <a:solidFill>
                  <a:schemeClr val="accent6">
                    <a:lumMod val="75000"/>
                    <a:lumOff val="25000"/>
                  </a:schemeClr>
                </a:solidFill>
              </a:defRPr>
            </a:lvl1pPr>
          </a:lstStyle>
          <a:p>
            <a:r>
              <a:rPr lang="en-US" b="1"/>
              <a:t>Launch of the Living Inclusion Network  | December 6th, 2023 </a:t>
            </a:r>
            <a:endParaRPr lang="de-DE"/>
          </a:p>
        </p:txBody>
      </p:sp>
      <p:sp>
        <p:nvSpPr>
          <p:cNvPr id="6" name="Foliennummernplatzhalter 5">
            <a:extLst>
              <a:ext uri="{FF2B5EF4-FFF2-40B4-BE49-F238E27FC236}">
                <a16:creationId xmlns:a16="http://schemas.microsoft.com/office/drawing/2014/main" id="{F3143127-E394-E7DC-A2D9-38B083600D57}"/>
              </a:ext>
            </a:extLst>
          </p:cNvPr>
          <p:cNvSpPr>
            <a:spLocks noGrp="1"/>
          </p:cNvSpPr>
          <p:nvPr>
            <p:ph type="sldNum" sz="quarter" idx="12"/>
          </p:nvPr>
        </p:nvSpPr>
        <p:spPr>
          <a:xfrm>
            <a:off x="8656320" y="6487567"/>
            <a:ext cx="2743200" cy="365125"/>
          </a:xfrm>
        </p:spPr>
        <p:txBody>
          <a:bodyPr/>
          <a:lstStyle>
            <a:lvl1pPr>
              <a:defRPr sz="1150" b="1">
                <a:solidFill>
                  <a:schemeClr val="accent6">
                    <a:lumMod val="75000"/>
                    <a:lumOff val="25000"/>
                  </a:schemeClr>
                </a:solidFill>
              </a:defRPr>
            </a:lvl1pPr>
          </a:lstStyle>
          <a:p>
            <a:fld id="{4FF4E450-4DBB-5B4B-968B-26EB5ED26D5E}" type="slidenum">
              <a:rPr lang="de-DE" smtClean="0"/>
              <a:pPr/>
              <a:t>‹#›</a:t>
            </a:fld>
            <a:endParaRPr lang="de-DE"/>
          </a:p>
        </p:txBody>
      </p:sp>
      <p:sp>
        <p:nvSpPr>
          <p:cNvPr id="19" name="Inhaltsplatzhalter 18">
            <a:extLst>
              <a:ext uri="{FF2B5EF4-FFF2-40B4-BE49-F238E27FC236}">
                <a16:creationId xmlns:a16="http://schemas.microsoft.com/office/drawing/2014/main" id="{D15CC736-66A7-1189-BE0E-243639413F6F}"/>
              </a:ext>
            </a:extLst>
          </p:cNvPr>
          <p:cNvSpPr>
            <a:spLocks noGrp="1"/>
          </p:cNvSpPr>
          <p:nvPr>
            <p:ph sz="quarter" idx="13"/>
          </p:nvPr>
        </p:nvSpPr>
        <p:spPr>
          <a:xfrm>
            <a:off x="959983" y="1923142"/>
            <a:ext cx="8615363" cy="4020457"/>
          </a:xfrm>
        </p:spPr>
        <p:txBody>
          <a:bodyPr>
            <a:normAutofit/>
          </a:bodyPr>
          <a:lstStyle>
            <a:lvl1pPr marL="342900" indent="-342900">
              <a:buFont typeface="Arial" panose="020B0604020202020204" pitchFamily="34" charset="0"/>
              <a:buChar char="•"/>
              <a:defRPr sz="2400" b="1">
                <a:solidFill>
                  <a:srgbClr val="480E41"/>
                </a:solidFill>
                <a:latin typeface="+mn-lt"/>
              </a:defRPr>
            </a:lvl1pPr>
            <a:lvl2pPr marL="800100" indent="-342900">
              <a:buFont typeface="Arial" panose="020B0604020202020204" pitchFamily="34" charset="0"/>
              <a:buChar char="•"/>
              <a:defRPr sz="2400" b="1">
                <a:solidFill>
                  <a:srgbClr val="480E41"/>
                </a:solidFill>
                <a:latin typeface="+mn-lt"/>
              </a:defRPr>
            </a:lvl2pPr>
            <a:lvl3pPr marL="1257300" indent="-342900">
              <a:buFont typeface="Arial" panose="020B0604020202020204" pitchFamily="34" charset="0"/>
              <a:buChar char="•"/>
              <a:defRPr sz="2400" b="1">
                <a:solidFill>
                  <a:srgbClr val="480E41"/>
                </a:solidFill>
                <a:latin typeface="+mn-lt"/>
              </a:defRPr>
            </a:lvl3pPr>
            <a:lvl4pPr marL="1714500" indent="-342900">
              <a:buFont typeface="Arial" panose="020B0604020202020204" pitchFamily="34" charset="0"/>
              <a:buChar char="•"/>
              <a:defRPr sz="2400" b="1">
                <a:solidFill>
                  <a:srgbClr val="480E41"/>
                </a:solidFill>
                <a:latin typeface="+mn-lt"/>
              </a:defRPr>
            </a:lvl4pPr>
            <a:lvl5pPr marL="2171700" indent="-342900">
              <a:buFont typeface="Arial" panose="020B0604020202020204" pitchFamily="34" charset="0"/>
              <a:buChar char="•"/>
              <a:defRPr sz="2400" b="1">
                <a:solidFill>
                  <a:srgbClr val="480E41"/>
                </a:solidFill>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itel 16">
            <a:extLst>
              <a:ext uri="{FF2B5EF4-FFF2-40B4-BE49-F238E27FC236}">
                <a16:creationId xmlns:a16="http://schemas.microsoft.com/office/drawing/2014/main" id="{1999F460-88E2-37E1-8056-EEEB4EBD516A}"/>
              </a:ext>
            </a:extLst>
          </p:cNvPr>
          <p:cNvSpPr>
            <a:spLocks noGrp="1"/>
          </p:cNvSpPr>
          <p:nvPr>
            <p:ph type="title"/>
          </p:nvPr>
        </p:nvSpPr>
        <p:spPr>
          <a:xfrm>
            <a:off x="959983" y="549007"/>
            <a:ext cx="10515600" cy="674133"/>
          </a:xfrm>
        </p:spPr>
        <p:txBody>
          <a:bodyPr anchor="t">
            <a:normAutofit/>
          </a:bodyPr>
          <a:lstStyle>
            <a:lvl1pPr>
              <a:defRPr sz="4000" b="1">
                <a:solidFill>
                  <a:srgbClr val="480E41"/>
                </a:solidFill>
                <a:latin typeface="+mn-lt"/>
              </a:defRPr>
            </a:lvl1pPr>
          </a:lstStyle>
          <a:p>
            <a:r>
              <a:rPr lang="de-DE"/>
              <a:t>Mastertitelformat bearbeiten</a:t>
            </a:r>
          </a:p>
        </p:txBody>
      </p:sp>
      <p:pic>
        <p:nvPicPr>
          <p:cNvPr id="2" name="Grafik 1" descr="Ein Bild, das Grafiken, Grafikdesign, Schrift, Logo enthält.&#10;&#10;Automatisch generierte Beschreibung">
            <a:extLst>
              <a:ext uri="{FF2B5EF4-FFF2-40B4-BE49-F238E27FC236}">
                <a16:creationId xmlns:a16="http://schemas.microsoft.com/office/drawing/2014/main" id="{A713AA11-4CD1-915E-BEF6-692D604516EC}"/>
              </a:ext>
            </a:extLst>
          </p:cNvPr>
          <p:cNvPicPr>
            <a:picLocks noChangeAspect="1"/>
          </p:cNvPicPr>
          <p:nvPr userDrawn="1"/>
        </p:nvPicPr>
        <p:blipFill>
          <a:blip r:embed="rId4"/>
          <a:stretch>
            <a:fillRect/>
          </a:stretch>
        </p:blipFill>
        <p:spPr>
          <a:xfrm>
            <a:off x="8852425" y="472176"/>
            <a:ext cx="2379592" cy="884450"/>
          </a:xfrm>
          <a:prstGeom prst="rect">
            <a:avLst/>
          </a:prstGeom>
        </p:spPr>
      </p:pic>
    </p:spTree>
    <p:extLst>
      <p:ext uri="{BB962C8B-B14F-4D97-AF65-F5344CB8AC3E}">
        <p14:creationId xmlns:p14="http://schemas.microsoft.com/office/powerpoint/2010/main" val="4185194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0789FF-2A44-405B-9C64-D0F64D15B3A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653E7-54B0-4F36-9269-23EF5741964C}" type="slidenum">
              <a:rPr lang="en-US" smtClean="0"/>
              <a:t>‹#›</a:t>
            </a:fld>
            <a:endParaRPr lang="en-US"/>
          </a:p>
        </p:txBody>
      </p:sp>
    </p:spTree>
    <p:extLst>
      <p:ext uri="{BB962C8B-B14F-4D97-AF65-F5344CB8AC3E}">
        <p14:creationId xmlns:p14="http://schemas.microsoft.com/office/powerpoint/2010/main" val="1992061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789FF-2A44-405B-9C64-D0F64D15B3A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653E7-54B0-4F36-9269-23EF5741964C}" type="slidenum">
              <a:rPr lang="en-US" smtClean="0"/>
              <a:t>‹#›</a:t>
            </a:fld>
            <a:endParaRPr lang="en-US"/>
          </a:p>
        </p:txBody>
      </p:sp>
    </p:spTree>
    <p:extLst>
      <p:ext uri="{BB962C8B-B14F-4D97-AF65-F5344CB8AC3E}">
        <p14:creationId xmlns:p14="http://schemas.microsoft.com/office/powerpoint/2010/main" val="2015533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0789FF-2A44-405B-9C64-D0F64D15B3A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653E7-54B0-4F36-9269-23EF5741964C}" type="slidenum">
              <a:rPr lang="en-US" smtClean="0"/>
              <a:t>‹#›</a:t>
            </a:fld>
            <a:endParaRPr lang="en-US"/>
          </a:p>
        </p:txBody>
      </p:sp>
    </p:spTree>
    <p:extLst>
      <p:ext uri="{BB962C8B-B14F-4D97-AF65-F5344CB8AC3E}">
        <p14:creationId xmlns:p14="http://schemas.microsoft.com/office/powerpoint/2010/main" val="970392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0789FF-2A44-405B-9C64-D0F64D15B3A3}"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653E7-54B0-4F36-9269-23EF5741964C}" type="slidenum">
              <a:rPr lang="en-US" smtClean="0"/>
              <a:t>‹#›</a:t>
            </a:fld>
            <a:endParaRPr lang="en-US"/>
          </a:p>
        </p:txBody>
      </p:sp>
    </p:spTree>
    <p:extLst>
      <p:ext uri="{BB962C8B-B14F-4D97-AF65-F5344CB8AC3E}">
        <p14:creationId xmlns:p14="http://schemas.microsoft.com/office/powerpoint/2010/main" val="1822985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0789FF-2A44-405B-9C64-D0F64D15B3A3}" type="datetimeFigureOut">
              <a:rPr lang="en-US" smtClean="0"/>
              <a:t>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3653E7-54B0-4F36-9269-23EF5741964C}" type="slidenum">
              <a:rPr lang="en-US" smtClean="0"/>
              <a:t>‹#›</a:t>
            </a:fld>
            <a:endParaRPr lang="en-US"/>
          </a:p>
        </p:txBody>
      </p:sp>
    </p:spTree>
    <p:extLst>
      <p:ext uri="{BB962C8B-B14F-4D97-AF65-F5344CB8AC3E}">
        <p14:creationId xmlns:p14="http://schemas.microsoft.com/office/powerpoint/2010/main" val="3144189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0789FF-2A44-405B-9C64-D0F64D15B3A3}" type="datetimeFigureOut">
              <a:rPr lang="en-US" smtClean="0"/>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3653E7-54B0-4F36-9269-23EF5741964C}" type="slidenum">
              <a:rPr lang="en-US" smtClean="0"/>
              <a:t>‹#›</a:t>
            </a:fld>
            <a:endParaRPr lang="en-US"/>
          </a:p>
        </p:txBody>
      </p:sp>
    </p:spTree>
    <p:extLst>
      <p:ext uri="{BB962C8B-B14F-4D97-AF65-F5344CB8AC3E}">
        <p14:creationId xmlns:p14="http://schemas.microsoft.com/office/powerpoint/2010/main" val="894092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789FF-2A44-405B-9C64-D0F64D15B3A3}" type="datetimeFigureOut">
              <a:rPr lang="en-US" smtClean="0"/>
              <a:t>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3653E7-54B0-4F36-9269-23EF5741964C}" type="slidenum">
              <a:rPr lang="en-US" smtClean="0"/>
              <a:t>‹#›</a:t>
            </a:fld>
            <a:endParaRPr lang="en-US"/>
          </a:p>
        </p:txBody>
      </p:sp>
    </p:spTree>
    <p:extLst>
      <p:ext uri="{BB962C8B-B14F-4D97-AF65-F5344CB8AC3E}">
        <p14:creationId xmlns:p14="http://schemas.microsoft.com/office/powerpoint/2010/main" val="2935129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0789FF-2A44-405B-9C64-D0F64D15B3A3}"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653E7-54B0-4F36-9269-23EF5741964C}" type="slidenum">
              <a:rPr lang="en-US" smtClean="0"/>
              <a:t>‹#›</a:t>
            </a:fld>
            <a:endParaRPr lang="en-US"/>
          </a:p>
        </p:txBody>
      </p:sp>
    </p:spTree>
    <p:extLst>
      <p:ext uri="{BB962C8B-B14F-4D97-AF65-F5344CB8AC3E}">
        <p14:creationId xmlns:p14="http://schemas.microsoft.com/office/powerpoint/2010/main" val="761545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0789FF-2A44-405B-9C64-D0F64D15B3A3}"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653E7-54B0-4F36-9269-23EF5741964C}" type="slidenum">
              <a:rPr lang="en-US" smtClean="0"/>
              <a:t>‹#›</a:t>
            </a:fld>
            <a:endParaRPr lang="en-US"/>
          </a:p>
        </p:txBody>
      </p:sp>
    </p:spTree>
    <p:extLst>
      <p:ext uri="{BB962C8B-B14F-4D97-AF65-F5344CB8AC3E}">
        <p14:creationId xmlns:p14="http://schemas.microsoft.com/office/powerpoint/2010/main" val="1891941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789FF-2A44-405B-9C64-D0F64D15B3A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653E7-54B0-4F36-9269-23EF5741964C}" type="slidenum">
              <a:rPr lang="en-US" smtClean="0"/>
              <a:t>‹#›</a:t>
            </a:fld>
            <a:endParaRPr lang="en-US"/>
          </a:p>
        </p:txBody>
      </p:sp>
    </p:spTree>
    <p:extLst>
      <p:ext uri="{BB962C8B-B14F-4D97-AF65-F5344CB8AC3E}">
        <p14:creationId xmlns:p14="http://schemas.microsoft.com/office/powerpoint/2010/main" val="94855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BBFEAC1-ED48-9814-1E8E-DBE6125497A1}"/>
              </a:ext>
            </a:extLst>
          </p:cNvPr>
          <p:cNvPicPr>
            <a:picLocks noChangeAspect="1"/>
          </p:cNvPicPr>
          <p:nvPr userDrawn="1"/>
        </p:nvPicPr>
        <p:blipFill>
          <a:blip r:embed="rId2"/>
          <a:stretch>
            <a:fillRect/>
          </a:stretch>
        </p:blipFill>
        <p:spPr>
          <a:xfrm>
            <a:off x="0" y="1492503"/>
            <a:ext cx="11704320" cy="4996652"/>
          </a:xfrm>
          <a:prstGeom prst="rect">
            <a:avLst/>
          </a:prstGeom>
        </p:spPr>
      </p:pic>
      <p:sp>
        <p:nvSpPr>
          <p:cNvPr id="5" name="Fußzeilenplatzhalter 4">
            <a:extLst>
              <a:ext uri="{FF2B5EF4-FFF2-40B4-BE49-F238E27FC236}">
                <a16:creationId xmlns:a16="http://schemas.microsoft.com/office/drawing/2014/main" id="{768AE473-9B4A-37C1-8047-D302C71B11E9}"/>
              </a:ext>
            </a:extLst>
          </p:cNvPr>
          <p:cNvSpPr>
            <a:spLocks noGrp="1"/>
          </p:cNvSpPr>
          <p:nvPr>
            <p:ph type="ftr" sz="quarter" idx="11"/>
          </p:nvPr>
        </p:nvSpPr>
        <p:spPr>
          <a:xfrm>
            <a:off x="792480" y="6497816"/>
            <a:ext cx="4114800" cy="365125"/>
          </a:xfrm>
        </p:spPr>
        <p:txBody>
          <a:bodyPr/>
          <a:lstStyle>
            <a:lvl1pPr algn="l">
              <a:defRPr sz="1150">
                <a:solidFill>
                  <a:schemeClr val="accent6">
                    <a:lumMod val="75000"/>
                    <a:lumOff val="25000"/>
                  </a:schemeClr>
                </a:solidFill>
              </a:defRPr>
            </a:lvl1pPr>
          </a:lstStyle>
          <a:p>
            <a:r>
              <a:rPr lang="en-US" b="1"/>
              <a:t>Launch of the Living Inclusion Network  | December 6th, 2023 </a:t>
            </a:r>
            <a:endParaRPr lang="de-DE"/>
          </a:p>
        </p:txBody>
      </p:sp>
      <p:sp>
        <p:nvSpPr>
          <p:cNvPr id="6" name="Foliennummernplatzhalter 5">
            <a:extLst>
              <a:ext uri="{FF2B5EF4-FFF2-40B4-BE49-F238E27FC236}">
                <a16:creationId xmlns:a16="http://schemas.microsoft.com/office/drawing/2014/main" id="{F3143127-E394-E7DC-A2D9-38B083600D57}"/>
              </a:ext>
            </a:extLst>
          </p:cNvPr>
          <p:cNvSpPr>
            <a:spLocks noGrp="1"/>
          </p:cNvSpPr>
          <p:nvPr>
            <p:ph type="sldNum" sz="quarter" idx="12"/>
          </p:nvPr>
        </p:nvSpPr>
        <p:spPr>
          <a:xfrm>
            <a:off x="8656320" y="6487567"/>
            <a:ext cx="2743200" cy="365125"/>
          </a:xfrm>
        </p:spPr>
        <p:txBody>
          <a:bodyPr/>
          <a:lstStyle>
            <a:lvl1pPr>
              <a:defRPr sz="1150" b="1">
                <a:solidFill>
                  <a:schemeClr val="accent6">
                    <a:lumMod val="75000"/>
                    <a:lumOff val="25000"/>
                  </a:schemeClr>
                </a:solidFill>
              </a:defRPr>
            </a:lvl1pPr>
          </a:lstStyle>
          <a:p>
            <a:fld id="{4FF4E450-4DBB-5B4B-968B-26EB5ED26D5E}" type="slidenum">
              <a:rPr lang="de-DE" smtClean="0"/>
              <a:pPr/>
              <a:t>‹#›</a:t>
            </a:fld>
            <a:endParaRPr lang="de-DE"/>
          </a:p>
        </p:txBody>
      </p:sp>
      <p:sp>
        <p:nvSpPr>
          <p:cNvPr id="17" name="Titel 16">
            <a:extLst>
              <a:ext uri="{FF2B5EF4-FFF2-40B4-BE49-F238E27FC236}">
                <a16:creationId xmlns:a16="http://schemas.microsoft.com/office/drawing/2014/main" id="{3D649F5E-417C-9D85-9FD8-186AD235CD02}"/>
              </a:ext>
            </a:extLst>
          </p:cNvPr>
          <p:cNvSpPr>
            <a:spLocks noGrp="1"/>
          </p:cNvSpPr>
          <p:nvPr>
            <p:ph type="title"/>
          </p:nvPr>
        </p:nvSpPr>
        <p:spPr>
          <a:xfrm>
            <a:off x="959983" y="549007"/>
            <a:ext cx="10515600" cy="674133"/>
          </a:xfrm>
        </p:spPr>
        <p:txBody>
          <a:bodyPr anchor="t">
            <a:normAutofit/>
          </a:bodyPr>
          <a:lstStyle>
            <a:lvl1pPr>
              <a:defRPr sz="4000" b="1">
                <a:solidFill>
                  <a:srgbClr val="480E41"/>
                </a:solidFill>
                <a:latin typeface="+mn-lt"/>
              </a:defRPr>
            </a:lvl1pPr>
          </a:lstStyle>
          <a:p>
            <a:r>
              <a:rPr lang="de-DE"/>
              <a:t>Mastertitelformat bearbeiten</a:t>
            </a:r>
          </a:p>
        </p:txBody>
      </p:sp>
      <p:sp>
        <p:nvSpPr>
          <p:cNvPr id="19" name="Inhaltsplatzhalter 18">
            <a:extLst>
              <a:ext uri="{FF2B5EF4-FFF2-40B4-BE49-F238E27FC236}">
                <a16:creationId xmlns:a16="http://schemas.microsoft.com/office/drawing/2014/main" id="{D15CC736-66A7-1189-BE0E-243639413F6F}"/>
              </a:ext>
            </a:extLst>
          </p:cNvPr>
          <p:cNvSpPr>
            <a:spLocks noGrp="1"/>
          </p:cNvSpPr>
          <p:nvPr>
            <p:ph sz="quarter" idx="13"/>
          </p:nvPr>
        </p:nvSpPr>
        <p:spPr>
          <a:xfrm>
            <a:off x="5421086" y="1923142"/>
            <a:ext cx="5810931" cy="4020457"/>
          </a:xfrm>
        </p:spPr>
        <p:txBody>
          <a:bodyPr>
            <a:normAutofit/>
          </a:bodyPr>
          <a:lstStyle>
            <a:lvl1pPr marL="342900" indent="-342900">
              <a:buFont typeface="Arial" panose="020B0604020202020204" pitchFamily="34" charset="0"/>
              <a:buChar char="•"/>
              <a:defRPr sz="1700" b="0">
                <a:solidFill>
                  <a:srgbClr val="480E41"/>
                </a:solidFill>
                <a:latin typeface="+mn-lt"/>
              </a:defRPr>
            </a:lvl1pPr>
            <a:lvl2pPr marL="800100" indent="-342900">
              <a:buFont typeface="Arial" panose="020B0604020202020204" pitchFamily="34" charset="0"/>
              <a:buChar char="•"/>
              <a:defRPr sz="1700" b="0">
                <a:solidFill>
                  <a:srgbClr val="480E41"/>
                </a:solidFill>
                <a:latin typeface="+mn-lt"/>
              </a:defRPr>
            </a:lvl2pPr>
            <a:lvl3pPr marL="1257300" indent="-342900">
              <a:buFont typeface="Arial" panose="020B0604020202020204" pitchFamily="34" charset="0"/>
              <a:buChar char="•"/>
              <a:defRPr sz="1700" b="0">
                <a:solidFill>
                  <a:srgbClr val="480E41"/>
                </a:solidFill>
                <a:latin typeface="+mn-lt"/>
              </a:defRPr>
            </a:lvl3pPr>
            <a:lvl4pPr marL="1714500" indent="-342900">
              <a:buFont typeface="Arial" panose="020B0604020202020204" pitchFamily="34" charset="0"/>
              <a:buChar char="•"/>
              <a:defRPr sz="1700" b="0">
                <a:solidFill>
                  <a:srgbClr val="480E41"/>
                </a:solidFill>
                <a:latin typeface="+mn-lt"/>
              </a:defRPr>
            </a:lvl4pPr>
            <a:lvl5pPr marL="2171700" indent="-342900">
              <a:buFont typeface="Arial" panose="020B0604020202020204" pitchFamily="34" charset="0"/>
              <a:buChar char="•"/>
              <a:defRPr sz="1700" b="0">
                <a:solidFill>
                  <a:srgbClr val="480E41"/>
                </a:solidFill>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FB5DCFFD-AD35-4A24-5159-672F1A8E0C07}"/>
              </a:ext>
            </a:extLst>
          </p:cNvPr>
          <p:cNvSpPr>
            <a:spLocks noGrp="1"/>
          </p:cNvSpPr>
          <p:nvPr>
            <p:ph type="pic" sz="quarter" idx="14"/>
          </p:nvPr>
        </p:nvSpPr>
        <p:spPr>
          <a:xfrm>
            <a:off x="959984" y="1923142"/>
            <a:ext cx="4061960" cy="4021137"/>
          </a:xfrm>
        </p:spPr>
        <p:txBody>
          <a:bodyPr/>
          <a:lstStyle/>
          <a:p>
            <a:r>
              <a:rPr lang="de-DE"/>
              <a:t>Bild durch Klicken auf Symbol hinzufügen</a:t>
            </a:r>
          </a:p>
        </p:txBody>
      </p:sp>
      <p:pic>
        <p:nvPicPr>
          <p:cNvPr id="7" name="Grafik 6" descr="Ein Bild, das Grafiken, Grafikdesign, Schrift, Logo enthält.&#10;&#10;Automatisch generierte Beschreibung">
            <a:extLst>
              <a:ext uri="{FF2B5EF4-FFF2-40B4-BE49-F238E27FC236}">
                <a16:creationId xmlns:a16="http://schemas.microsoft.com/office/drawing/2014/main" id="{527ECC40-20DC-AC76-A579-02738B2B6B15}"/>
              </a:ext>
            </a:extLst>
          </p:cNvPr>
          <p:cNvPicPr>
            <a:picLocks noChangeAspect="1"/>
          </p:cNvPicPr>
          <p:nvPr userDrawn="1"/>
        </p:nvPicPr>
        <p:blipFill>
          <a:blip r:embed="rId3"/>
          <a:stretch>
            <a:fillRect/>
          </a:stretch>
        </p:blipFill>
        <p:spPr>
          <a:xfrm>
            <a:off x="8852425" y="472176"/>
            <a:ext cx="2379592" cy="884450"/>
          </a:xfrm>
          <a:prstGeom prst="rect">
            <a:avLst/>
          </a:prstGeom>
        </p:spPr>
      </p:pic>
    </p:spTree>
    <p:extLst>
      <p:ext uri="{BB962C8B-B14F-4D97-AF65-F5344CB8AC3E}">
        <p14:creationId xmlns:p14="http://schemas.microsoft.com/office/powerpoint/2010/main" val="4016763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789FF-2A44-405B-9C64-D0F64D15B3A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653E7-54B0-4F36-9269-23EF5741964C}" type="slidenum">
              <a:rPr lang="en-US" smtClean="0"/>
              <a:t>‹#›</a:t>
            </a:fld>
            <a:endParaRPr lang="en-US"/>
          </a:p>
        </p:txBody>
      </p:sp>
    </p:spTree>
    <p:extLst>
      <p:ext uri="{BB962C8B-B14F-4D97-AF65-F5344CB8AC3E}">
        <p14:creationId xmlns:p14="http://schemas.microsoft.com/office/powerpoint/2010/main" val="2293505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el mit Bild und Logo">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AD8E9CA-AA2B-B946-9158-7CEA662BB63F}"/>
              </a:ext>
            </a:extLst>
          </p:cNvPr>
          <p:cNvSpPr>
            <a:spLocks noGrp="1"/>
          </p:cNvSpPr>
          <p:nvPr>
            <p:ph type="pic" sz="quarter" idx="10"/>
          </p:nvPr>
        </p:nvSpPr>
        <p:spPr>
          <a:xfrm>
            <a:off x="0" y="0"/>
            <a:ext cx="12192000" cy="482803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rtlCol="0">
            <a:noAutofit/>
          </a:bodyPr>
          <a:lstStyle/>
          <a:p>
            <a:pPr lvl="0"/>
            <a:endParaRPr lang="en-US" noProof="0"/>
          </a:p>
        </p:txBody>
      </p:sp>
      <p:sp>
        <p:nvSpPr>
          <p:cNvPr id="4" name="Picture Placeholder 8">
            <a:extLst>
              <a:ext uri="{FF2B5EF4-FFF2-40B4-BE49-F238E27FC236}">
                <a16:creationId xmlns:a16="http://schemas.microsoft.com/office/drawing/2014/main" id="{31B9C03B-78DD-A942-9975-0A0A40664A7F}"/>
              </a:ext>
            </a:extLst>
          </p:cNvPr>
          <p:cNvSpPr>
            <a:spLocks noGrp="1"/>
          </p:cNvSpPr>
          <p:nvPr>
            <p:ph type="pic" sz="quarter" idx="11"/>
          </p:nvPr>
        </p:nvSpPr>
        <p:spPr>
          <a:xfrm>
            <a:off x="993564" y="2414036"/>
            <a:ext cx="3982989" cy="3614237"/>
          </a:xfrm>
          <a:custGeom>
            <a:avLst/>
            <a:gdLst>
              <a:gd name="connsiteX0" fmla="*/ 1653988 w 3307976"/>
              <a:gd name="connsiteY0" fmla="*/ 0 h 3307976"/>
              <a:gd name="connsiteX1" fmla="*/ 3307976 w 3307976"/>
              <a:gd name="connsiteY1" fmla="*/ 1653988 h 3307976"/>
              <a:gd name="connsiteX2" fmla="*/ 1653988 w 3307976"/>
              <a:gd name="connsiteY2" fmla="*/ 3307976 h 3307976"/>
              <a:gd name="connsiteX3" fmla="*/ 0 w 3307976"/>
              <a:gd name="connsiteY3" fmla="*/ 1653988 h 3307976"/>
              <a:gd name="connsiteX4" fmla="*/ 1653988 w 3307976"/>
              <a:gd name="connsiteY4" fmla="*/ 0 h 33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76" h="3307976">
                <a:moveTo>
                  <a:pt x="1653988" y="0"/>
                </a:moveTo>
                <a:cubicBezTo>
                  <a:pt x="2567460" y="0"/>
                  <a:pt x="3307976" y="740516"/>
                  <a:pt x="3307976" y="1653988"/>
                </a:cubicBezTo>
                <a:cubicBezTo>
                  <a:pt x="3307976" y="2567460"/>
                  <a:pt x="2567460" y="3307976"/>
                  <a:pt x="1653988" y="3307976"/>
                </a:cubicBezTo>
                <a:cubicBezTo>
                  <a:pt x="740516" y="3307976"/>
                  <a:pt x="0" y="2567460"/>
                  <a:pt x="0" y="1653988"/>
                </a:cubicBezTo>
                <a:cubicBezTo>
                  <a:pt x="0" y="740516"/>
                  <a:pt x="740516" y="0"/>
                  <a:pt x="1653988" y="0"/>
                </a:cubicBezTo>
                <a:close/>
              </a:path>
            </a:pathLst>
          </a:custGeom>
        </p:spPr>
        <p:txBody>
          <a:bodyPr rtlCol="0">
            <a:noAutofit/>
          </a:bodyPr>
          <a:lstStyle/>
          <a:p>
            <a:pPr lvl="0"/>
            <a:endParaRPr lang="en-US" noProof="0"/>
          </a:p>
        </p:txBody>
      </p:sp>
      <p:sp>
        <p:nvSpPr>
          <p:cNvPr id="5" name="Picture Placeholder 8">
            <a:extLst>
              <a:ext uri="{FF2B5EF4-FFF2-40B4-BE49-F238E27FC236}">
                <a16:creationId xmlns:a16="http://schemas.microsoft.com/office/drawing/2014/main" id="{64B9ADF2-C3E3-4548-8175-1872D11DA5FD}"/>
              </a:ext>
            </a:extLst>
          </p:cNvPr>
          <p:cNvSpPr>
            <a:spLocks noGrp="1"/>
          </p:cNvSpPr>
          <p:nvPr>
            <p:ph type="pic" sz="quarter" idx="12"/>
          </p:nvPr>
        </p:nvSpPr>
        <p:spPr>
          <a:xfrm>
            <a:off x="0" y="4468923"/>
            <a:ext cx="12192000" cy="63294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rtlCol="0">
            <a:noAutofit/>
          </a:bodyPr>
          <a:lstStyle/>
          <a:p>
            <a:pPr lvl="0"/>
            <a:endParaRPr lang="en-US" noProof="0"/>
          </a:p>
        </p:txBody>
      </p:sp>
      <p:pic>
        <p:nvPicPr>
          <p:cNvPr id="8" name="Picture 7" descr="A picture containing drawing, plate&#10;&#10;Description automatically generated">
            <a:extLst>
              <a:ext uri="{FF2B5EF4-FFF2-40B4-BE49-F238E27FC236}">
                <a16:creationId xmlns:a16="http://schemas.microsoft.com/office/drawing/2014/main" id="{3EB9E0B5-5DBC-410F-9BB0-056D573B24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1435" y="5329842"/>
            <a:ext cx="2082989" cy="1004808"/>
          </a:xfrm>
          <a:prstGeom prst="rect">
            <a:avLst/>
          </a:prstGeom>
        </p:spPr>
      </p:pic>
    </p:spTree>
    <p:extLst>
      <p:ext uri="{BB962C8B-B14F-4D97-AF65-F5344CB8AC3E}">
        <p14:creationId xmlns:p14="http://schemas.microsoft.com/office/powerpoint/2010/main" val="1645122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Ein Inhalt mit Logo">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36000" bIns="0" anchor="t">
            <a:noAutofit/>
          </a:bodyPr>
          <a:lstStyle>
            <a:lvl1pPr>
              <a:defRPr baseline="0"/>
            </a:lvl1pPr>
          </a:lstStyle>
          <a:p>
            <a:r>
              <a:rPr lang="de-DE"/>
              <a:t>Mastertitelformat bearbeiten</a:t>
            </a:r>
            <a:endParaRPr lang="en-US"/>
          </a:p>
        </p:txBody>
      </p:sp>
      <p:sp>
        <p:nvSpPr>
          <p:cNvPr id="3" name="Content Placeholder 2"/>
          <p:cNvSpPr>
            <a:spLocks noGrp="1"/>
          </p:cNvSpPr>
          <p:nvPr>
            <p:ph sz="half" idx="1"/>
          </p:nvPr>
        </p:nvSpPr>
        <p:spPr>
          <a:xfrm>
            <a:off x="1057985" y="2023412"/>
            <a:ext cx="10076033" cy="3955762"/>
          </a:xfrm>
        </p:spPr>
        <p:txBody>
          <a:bodyPr/>
          <a:lstStyle/>
          <a:p>
            <a:pPr lvl="0"/>
            <a:r>
              <a:rPr lang="de-DE"/>
              <a:t>Mastertextformat bearbeiten
Zweite Ebene
Dritte Ebene
Vierte Ebene
Fünfte Ebene</a:t>
            </a:r>
            <a:endParaRPr lang="en-US"/>
          </a:p>
        </p:txBody>
      </p:sp>
      <p:sp>
        <p:nvSpPr>
          <p:cNvPr id="9" name="Foliennummernplatzhalter 5">
            <a:extLst>
              <a:ext uri="{FF2B5EF4-FFF2-40B4-BE49-F238E27FC236}">
                <a16:creationId xmlns:a16="http://schemas.microsoft.com/office/drawing/2014/main" id="{16FB8C25-C39C-47D5-8452-24584B651A86}"/>
              </a:ext>
            </a:extLst>
          </p:cNvPr>
          <p:cNvSpPr>
            <a:spLocks noGrp="1"/>
          </p:cNvSpPr>
          <p:nvPr>
            <p:ph type="sldNum" sz="quarter" idx="4"/>
          </p:nvPr>
        </p:nvSpPr>
        <p:spPr>
          <a:xfrm>
            <a:off x="175757" y="6428821"/>
            <a:ext cx="3657600" cy="438150"/>
          </a:xfrm>
          <a:prstGeom prst="rect">
            <a:avLst/>
          </a:prstGeom>
        </p:spPr>
        <p:txBody>
          <a:bodyPr/>
          <a:lstStyle>
            <a:lvl1pPr>
              <a:defRPr sz="1320">
                <a:latin typeface="Source Sans Pro" panose="020B0503030403020204" pitchFamily="34" charset="0"/>
                <a:ea typeface="Source Sans Pro" panose="020B0503030403020204" pitchFamily="34" charset="0"/>
              </a:defRPr>
            </a:lvl1pPr>
          </a:lstStyle>
          <a:p>
            <a:fld id="{06A3B5ED-B1C0-4FCF-B405-E8D0BFB4F1F6}" type="slidenum">
              <a:rPr lang="de-DE" smtClean="0"/>
              <a:pPr/>
              <a:t>‹#›</a:t>
            </a:fld>
            <a:endParaRPr lang="de-DE"/>
          </a:p>
        </p:txBody>
      </p:sp>
      <p:pic>
        <p:nvPicPr>
          <p:cNvPr id="6" name="Picture 5" descr="A picture containing drawing, plate&#10;&#10;Description automatically generated">
            <a:extLst>
              <a:ext uri="{FF2B5EF4-FFF2-40B4-BE49-F238E27FC236}">
                <a16:creationId xmlns:a16="http://schemas.microsoft.com/office/drawing/2014/main" id="{83AD2431-CB05-4D27-93B8-5E22BBE639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1435" y="5329842"/>
            <a:ext cx="2082989" cy="1004808"/>
          </a:xfrm>
          <a:prstGeom prst="rect">
            <a:avLst/>
          </a:prstGeom>
        </p:spPr>
      </p:pic>
    </p:spTree>
    <p:extLst>
      <p:ext uri="{BB962C8B-B14F-4D97-AF65-F5344CB8AC3E}">
        <p14:creationId xmlns:p14="http://schemas.microsoft.com/office/powerpoint/2010/main" val="4057254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42D4-1F89-F2C2-EDF4-518FE81BA7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1F4247-2FE0-BEF5-B108-96C696B556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208AA1-4B4D-F5E7-0F58-D251D67BD827}"/>
              </a:ext>
            </a:extLst>
          </p:cNvPr>
          <p:cNvSpPr>
            <a:spLocks noGrp="1"/>
          </p:cNvSpPr>
          <p:nvPr>
            <p:ph type="dt" sz="half" idx="10"/>
          </p:nvPr>
        </p:nvSpPr>
        <p:spPr/>
        <p:txBody>
          <a:bodyPr/>
          <a:lstStyle/>
          <a:p>
            <a:fld id="{5B721B7B-6FE8-46B3-B69A-007D2BAE7103}" type="datetimeFigureOut">
              <a:rPr lang="en-US" smtClean="0"/>
              <a:t>6/17/2024</a:t>
            </a:fld>
            <a:endParaRPr lang="en-US"/>
          </a:p>
        </p:txBody>
      </p:sp>
      <p:sp>
        <p:nvSpPr>
          <p:cNvPr id="5" name="Footer Placeholder 4">
            <a:extLst>
              <a:ext uri="{FF2B5EF4-FFF2-40B4-BE49-F238E27FC236}">
                <a16:creationId xmlns:a16="http://schemas.microsoft.com/office/drawing/2014/main" id="{83F2475B-4E5A-FC6D-1B96-363201C16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D1639-1939-CB4D-4A6E-ACF2729B88B3}"/>
              </a:ext>
            </a:extLst>
          </p:cNvPr>
          <p:cNvSpPr>
            <a:spLocks noGrp="1"/>
          </p:cNvSpPr>
          <p:nvPr>
            <p:ph type="sldNum" sz="quarter" idx="12"/>
          </p:nvPr>
        </p:nvSpPr>
        <p:spPr/>
        <p:txBody>
          <a:bodyPr/>
          <a:lstStyle/>
          <a:p>
            <a:fld id="{94B3B05E-9357-4FDF-B83B-EFE4A2693136}" type="slidenum">
              <a:rPr lang="en-US" smtClean="0"/>
              <a:t>‹#›</a:t>
            </a:fld>
            <a:endParaRPr lang="en-US"/>
          </a:p>
        </p:txBody>
      </p:sp>
    </p:spTree>
    <p:extLst>
      <p:ext uri="{BB962C8B-B14F-4D97-AF65-F5344CB8AC3E}">
        <p14:creationId xmlns:p14="http://schemas.microsoft.com/office/powerpoint/2010/main" val="2389949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EE73-B345-4A55-C315-66C662A2B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2AD412-AEF7-4F28-B377-B6525163AF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855E4-480A-E43A-0193-CEAC8211687C}"/>
              </a:ext>
            </a:extLst>
          </p:cNvPr>
          <p:cNvSpPr>
            <a:spLocks noGrp="1"/>
          </p:cNvSpPr>
          <p:nvPr>
            <p:ph type="dt" sz="half" idx="10"/>
          </p:nvPr>
        </p:nvSpPr>
        <p:spPr/>
        <p:txBody>
          <a:bodyPr/>
          <a:lstStyle/>
          <a:p>
            <a:fld id="{5B721B7B-6FE8-46B3-B69A-007D2BAE7103}" type="datetimeFigureOut">
              <a:rPr lang="en-US" smtClean="0"/>
              <a:t>6/17/2024</a:t>
            </a:fld>
            <a:endParaRPr lang="en-US"/>
          </a:p>
        </p:txBody>
      </p:sp>
      <p:sp>
        <p:nvSpPr>
          <p:cNvPr id="5" name="Footer Placeholder 4">
            <a:extLst>
              <a:ext uri="{FF2B5EF4-FFF2-40B4-BE49-F238E27FC236}">
                <a16:creationId xmlns:a16="http://schemas.microsoft.com/office/drawing/2014/main" id="{56F39DA6-0087-CC70-1868-6715DA55B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4B15C-D012-AF84-A6EC-835689FA9F3C}"/>
              </a:ext>
            </a:extLst>
          </p:cNvPr>
          <p:cNvSpPr>
            <a:spLocks noGrp="1"/>
          </p:cNvSpPr>
          <p:nvPr>
            <p:ph type="sldNum" sz="quarter" idx="12"/>
          </p:nvPr>
        </p:nvSpPr>
        <p:spPr/>
        <p:txBody>
          <a:bodyPr/>
          <a:lstStyle/>
          <a:p>
            <a:fld id="{94B3B05E-9357-4FDF-B83B-EFE4A2693136}" type="slidenum">
              <a:rPr lang="en-US" smtClean="0"/>
              <a:t>‹#›</a:t>
            </a:fld>
            <a:endParaRPr lang="en-US"/>
          </a:p>
        </p:txBody>
      </p:sp>
    </p:spTree>
    <p:extLst>
      <p:ext uri="{BB962C8B-B14F-4D97-AF65-F5344CB8AC3E}">
        <p14:creationId xmlns:p14="http://schemas.microsoft.com/office/powerpoint/2010/main" val="4071618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B779-48B2-0091-3A39-164D01F95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5D6850-31C8-3381-44B3-48ED65A8BB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35FA27-8299-69C3-78CE-E2CBEBE8BA6F}"/>
              </a:ext>
            </a:extLst>
          </p:cNvPr>
          <p:cNvSpPr>
            <a:spLocks noGrp="1"/>
          </p:cNvSpPr>
          <p:nvPr>
            <p:ph type="dt" sz="half" idx="10"/>
          </p:nvPr>
        </p:nvSpPr>
        <p:spPr/>
        <p:txBody>
          <a:bodyPr/>
          <a:lstStyle/>
          <a:p>
            <a:fld id="{5B721B7B-6FE8-46B3-B69A-007D2BAE7103}" type="datetimeFigureOut">
              <a:rPr lang="en-US" smtClean="0"/>
              <a:t>6/17/2024</a:t>
            </a:fld>
            <a:endParaRPr lang="en-US"/>
          </a:p>
        </p:txBody>
      </p:sp>
      <p:sp>
        <p:nvSpPr>
          <p:cNvPr id="5" name="Footer Placeholder 4">
            <a:extLst>
              <a:ext uri="{FF2B5EF4-FFF2-40B4-BE49-F238E27FC236}">
                <a16:creationId xmlns:a16="http://schemas.microsoft.com/office/drawing/2014/main" id="{76580794-FB20-3401-F17D-FD06C9710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94689-F5ED-4C78-EBBD-009FF2D86237}"/>
              </a:ext>
            </a:extLst>
          </p:cNvPr>
          <p:cNvSpPr>
            <a:spLocks noGrp="1"/>
          </p:cNvSpPr>
          <p:nvPr>
            <p:ph type="sldNum" sz="quarter" idx="12"/>
          </p:nvPr>
        </p:nvSpPr>
        <p:spPr/>
        <p:txBody>
          <a:bodyPr/>
          <a:lstStyle/>
          <a:p>
            <a:fld id="{94B3B05E-9357-4FDF-B83B-EFE4A2693136}" type="slidenum">
              <a:rPr lang="en-US" smtClean="0"/>
              <a:t>‹#›</a:t>
            </a:fld>
            <a:endParaRPr lang="en-US"/>
          </a:p>
        </p:txBody>
      </p:sp>
    </p:spTree>
    <p:extLst>
      <p:ext uri="{BB962C8B-B14F-4D97-AF65-F5344CB8AC3E}">
        <p14:creationId xmlns:p14="http://schemas.microsoft.com/office/powerpoint/2010/main" val="4061733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F2CB-4C18-B546-7179-75C874245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949C7-5DEF-B6E6-D6CC-54B5899A17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0C6102-10EB-48A0-46AD-137FBF1E8F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07FB51-1AF1-B0C0-B8AF-EAA780991C42}"/>
              </a:ext>
            </a:extLst>
          </p:cNvPr>
          <p:cNvSpPr>
            <a:spLocks noGrp="1"/>
          </p:cNvSpPr>
          <p:nvPr>
            <p:ph type="dt" sz="half" idx="10"/>
          </p:nvPr>
        </p:nvSpPr>
        <p:spPr/>
        <p:txBody>
          <a:bodyPr/>
          <a:lstStyle/>
          <a:p>
            <a:fld id="{5B721B7B-6FE8-46B3-B69A-007D2BAE7103}" type="datetimeFigureOut">
              <a:rPr lang="en-US" smtClean="0"/>
              <a:t>6/17/2024</a:t>
            </a:fld>
            <a:endParaRPr lang="en-US"/>
          </a:p>
        </p:txBody>
      </p:sp>
      <p:sp>
        <p:nvSpPr>
          <p:cNvPr id="6" name="Footer Placeholder 5">
            <a:extLst>
              <a:ext uri="{FF2B5EF4-FFF2-40B4-BE49-F238E27FC236}">
                <a16:creationId xmlns:a16="http://schemas.microsoft.com/office/drawing/2014/main" id="{E5DC7F65-2B0B-605B-81E5-35C31AA8EA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5DDF2-251B-C42E-DC0B-24AC4803E81D}"/>
              </a:ext>
            </a:extLst>
          </p:cNvPr>
          <p:cNvSpPr>
            <a:spLocks noGrp="1"/>
          </p:cNvSpPr>
          <p:nvPr>
            <p:ph type="sldNum" sz="quarter" idx="12"/>
          </p:nvPr>
        </p:nvSpPr>
        <p:spPr/>
        <p:txBody>
          <a:bodyPr/>
          <a:lstStyle/>
          <a:p>
            <a:fld id="{94B3B05E-9357-4FDF-B83B-EFE4A2693136}" type="slidenum">
              <a:rPr lang="en-US" smtClean="0"/>
              <a:t>‹#›</a:t>
            </a:fld>
            <a:endParaRPr lang="en-US"/>
          </a:p>
        </p:txBody>
      </p:sp>
    </p:spTree>
    <p:extLst>
      <p:ext uri="{BB962C8B-B14F-4D97-AF65-F5344CB8AC3E}">
        <p14:creationId xmlns:p14="http://schemas.microsoft.com/office/powerpoint/2010/main" val="2689192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1827-ADC3-5325-BAC0-452FE2483E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6B5ADC-B68C-9C0E-0EE6-8896582C2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EF109D-3BB7-CD9A-1BBA-97EE0D6F04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0BEFF3-7D36-01AB-8B64-F0658E57D4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34D20-469D-D3E2-0CF0-C464439A60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6A0FE9-0D0F-9985-09B3-3978A50654F7}"/>
              </a:ext>
            </a:extLst>
          </p:cNvPr>
          <p:cNvSpPr>
            <a:spLocks noGrp="1"/>
          </p:cNvSpPr>
          <p:nvPr>
            <p:ph type="dt" sz="half" idx="10"/>
          </p:nvPr>
        </p:nvSpPr>
        <p:spPr/>
        <p:txBody>
          <a:bodyPr/>
          <a:lstStyle/>
          <a:p>
            <a:fld id="{5B721B7B-6FE8-46B3-B69A-007D2BAE7103}" type="datetimeFigureOut">
              <a:rPr lang="en-US" smtClean="0"/>
              <a:t>6/17/2024</a:t>
            </a:fld>
            <a:endParaRPr lang="en-US"/>
          </a:p>
        </p:txBody>
      </p:sp>
      <p:sp>
        <p:nvSpPr>
          <p:cNvPr id="8" name="Footer Placeholder 7">
            <a:extLst>
              <a:ext uri="{FF2B5EF4-FFF2-40B4-BE49-F238E27FC236}">
                <a16:creationId xmlns:a16="http://schemas.microsoft.com/office/drawing/2014/main" id="{ADAA2F29-BDAA-F7CA-D3E0-D95BD31783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78A81D-EA62-6C6B-DAF0-839E69DF9011}"/>
              </a:ext>
            </a:extLst>
          </p:cNvPr>
          <p:cNvSpPr>
            <a:spLocks noGrp="1"/>
          </p:cNvSpPr>
          <p:nvPr>
            <p:ph type="sldNum" sz="quarter" idx="12"/>
          </p:nvPr>
        </p:nvSpPr>
        <p:spPr/>
        <p:txBody>
          <a:bodyPr/>
          <a:lstStyle/>
          <a:p>
            <a:fld id="{94B3B05E-9357-4FDF-B83B-EFE4A2693136}" type="slidenum">
              <a:rPr lang="en-US" smtClean="0"/>
              <a:t>‹#›</a:t>
            </a:fld>
            <a:endParaRPr lang="en-US"/>
          </a:p>
        </p:txBody>
      </p:sp>
    </p:spTree>
    <p:extLst>
      <p:ext uri="{BB962C8B-B14F-4D97-AF65-F5344CB8AC3E}">
        <p14:creationId xmlns:p14="http://schemas.microsoft.com/office/powerpoint/2010/main" val="997346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E6BB-97DE-407E-31A6-2DA168236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1ACA45-611F-C774-17DC-C932E7D496D9}"/>
              </a:ext>
            </a:extLst>
          </p:cNvPr>
          <p:cNvSpPr>
            <a:spLocks noGrp="1"/>
          </p:cNvSpPr>
          <p:nvPr>
            <p:ph type="dt" sz="half" idx="10"/>
          </p:nvPr>
        </p:nvSpPr>
        <p:spPr/>
        <p:txBody>
          <a:bodyPr/>
          <a:lstStyle/>
          <a:p>
            <a:fld id="{5B721B7B-6FE8-46B3-B69A-007D2BAE7103}" type="datetimeFigureOut">
              <a:rPr lang="en-US" smtClean="0"/>
              <a:t>6/17/2024</a:t>
            </a:fld>
            <a:endParaRPr lang="en-US"/>
          </a:p>
        </p:txBody>
      </p:sp>
      <p:sp>
        <p:nvSpPr>
          <p:cNvPr id="4" name="Footer Placeholder 3">
            <a:extLst>
              <a:ext uri="{FF2B5EF4-FFF2-40B4-BE49-F238E27FC236}">
                <a16:creationId xmlns:a16="http://schemas.microsoft.com/office/drawing/2014/main" id="{F8AFDACE-68C5-08DC-8032-8202A35CBC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8B6034-8AE8-B191-DED0-D5B6FBAA7401}"/>
              </a:ext>
            </a:extLst>
          </p:cNvPr>
          <p:cNvSpPr>
            <a:spLocks noGrp="1"/>
          </p:cNvSpPr>
          <p:nvPr>
            <p:ph type="sldNum" sz="quarter" idx="12"/>
          </p:nvPr>
        </p:nvSpPr>
        <p:spPr/>
        <p:txBody>
          <a:bodyPr/>
          <a:lstStyle/>
          <a:p>
            <a:fld id="{94B3B05E-9357-4FDF-B83B-EFE4A2693136}" type="slidenum">
              <a:rPr lang="en-US" smtClean="0"/>
              <a:t>‹#›</a:t>
            </a:fld>
            <a:endParaRPr lang="en-US"/>
          </a:p>
        </p:txBody>
      </p:sp>
    </p:spTree>
    <p:extLst>
      <p:ext uri="{BB962C8B-B14F-4D97-AF65-F5344CB8AC3E}">
        <p14:creationId xmlns:p14="http://schemas.microsoft.com/office/powerpoint/2010/main" val="2695491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7C50BE-6693-8ECF-CA7E-43E0349C683F}"/>
              </a:ext>
            </a:extLst>
          </p:cNvPr>
          <p:cNvSpPr>
            <a:spLocks noGrp="1"/>
          </p:cNvSpPr>
          <p:nvPr>
            <p:ph type="dt" sz="half" idx="10"/>
          </p:nvPr>
        </p:nvSpPr>
        <p:spPr/>
        <p:txBody>
          <a:bodyPr/>
          <a:lstStyle/>
          <a:p>
            <a:fld id="{5B721B7B-6FE8-46B3-B69A-007D2BAE7103}" type="datetimeFigureOut">
              <a:rPr lang="en-US" smtClean="0"/>
              <a:t>6/17/2024</a:t>
            </a:fld>
            <a:endParaRPr lang="en-US"/>
          </a:p>
        </p:txBody>
      </p:sp>
      <p:sp>
        <p:nvSpPr>
          <p:cNvPr id="3" name="Footer Placeholder 2">
            <a:extLst>
              <a:ext uri="{FF2B5EF4-FFF2-40B4-BE49-F238E27FC236}">
                <a16:creationId xmlns:a16="http://schemas.microsoft.com/office/drawing/2014/main" id="{F96B2AB7-83C9-481C-4154-382D6EB44A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9EF98E-001B-059C-3F64-5FC94A14417B}"/>
              </a:ext>
            </a:extLst>
          </p:cNvPr>
          <p:cNvSpPr>
            <a:spLocks noGrp="1"/>
          </p:cNvSpPr>
          <p:nvPr>
            <p:ph type="sldNum" sz="quarter" idx="12"/>
          </p:nvPr>
        </p:nvSpPr>
        <p:spPr/>
        <p:txBody>
          <a:bodyPr/>
          <a:lstStyle/>
          <a:p>
            <a:fld id="{94B3B05E-9357-4FDF-B83B-EFE4A2693136}" type="slidenum">
              <a:rPr lang="en-US" smtClean="0"/>
              <a:t>‹#›</a:t>
            </a:fld>
            <a:endParaRPr lang="en-US"/>
          </a:p>
        </p:txBody>
      </p:sp>
    </p:spTree>
    <p:extLst>
      <p:ext uri="{BB962C8B-B14F-4D97-AF65-F5344CB8AC3E}">
        <p14:creationId xmlns:p14="http://schemas.microsoft.com/office/powerpoint/2010/main" val="94686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21A5028-AFCD-7621-9AFF-896BFDD58FCB}"/>
              </a:ext>
            </a:extLst>
          </p:cNvPr>
          <p:cNvSpPr>
            <a:spLocks noGrp="1"/>
          </p:cNvSpPr>
          <p:nvPr>
            <p:ph type="body" idx="1"/>
          </p:nvPr>
        </p:nvSpPr>
        <p:spPr>
          <a:xfrm>
            <a:off x="5850785" y="4515903"/>
            <a:ext cx="2420591" cy="1190835"/>
          </a:xfrm>
        </p:spPr>
        <p:txBody>
          <a:bodyPr>
            <a:normAutofit/>
          </a:bodyPr>
          <a:lstStyle>
            <a:lvl1pPr marL="0" indent="0">
              <a:buNone/>
              <a:defRPr sz="14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7" name="Grafik 6">
            <a:extLst>
              <a:ext uri="{FF2B5EF4-FFF2-40B4-BE49-F238E27FC236}">
                <a16:creationId xmlns:a16="http://schemas.microsoft.com/office/drawing/2014/main" id="{A8E67383-C9B5-A553-45E7-6E1E9CA051EE}"/>
              </a:ext>
            </a:extLst>
          </p:cNvPr>
          <p:cNvPicPr>
            <a:picLocks noChangeAspect="1"/>
          </p:cNvPicPr>
          <p:nvPr userDrawn="1"/>
        </p:nvPicPr>
        <p:blipFill>
          <a:blip r:embed="rId2"/>
          <a:stretch>
            <a:fillRect/>
          </a:stretch>
        </p:blipFill>
        <p:spPr>
          <a:xfrm>
            <a:off x="0" y="1151262"/>
            <a:ext cx="11701570" cy="2277738"/>
          </a:xfrm>
          <a:prstGeom prst="rect">
            <a:avLst/>
          </a:prstGeom>
        </p:spPr>
      </p:pic>
      <p:sp>
        <p:nvSpPr>
          <p:cNvPr id="2" name="Titel 1">
            <a:extLst>
              <a:ext uri="{FF2B5EF4-FFF2-40B4-BE49-F238E27FC236}">
                <a16:creationId xmlns:a16="http://schemas.microsoft.com/office/drawing/2014/main" id="{94E07D7A-AE75-3F95-C571-1A247BC8F759}"/>
              </a:ext>
            </a:extLst>
          </p:cNvPr>
          <p:cNvSpPr>
            <a:spLocks noGrp="1"/>
          </p:cNvSpPr>
          <p:nvPr>
            <p:ph type="title"/>
          </p:nvPr>
        </p:nvSpPr>
        <p:spPr>
          <a:xfrm>
            <a:off x="838200" y="1368162"/>
            <a:ext cx="10515600" cy="1100030"/>
          </a:xfrm>
        </p:spPr>
        <p:txBody>
          <a:bodyPr anchor="t">
            <a:normAutofit/>
          </a:bodyPr>
          <a:lstStyle>
            <a:lvl1pPr>
              <a:lnSpc>
                <a:spcPct val="100000"/>
              </a:lnSpc>
              <a:defRPr sz="3200" b="1">
                <a:solidFill>
                  <a:schemeClr val="accent1"/>
                </a:solidFill>
                <a:latin typeface="+mn-lt"/>
              </a:defRPr>
            </a:lvl1pPr>
          </a:lstStyle>
          <a:p>
            <a:r>
              <a:rPr lang="de-DE"/>
              <a:t>Mastertitelformat bearbeiten</a:t>
            </a:r>
          </a:p>
        </p:txBody>
      </p:sp>
      <p:pic>
        <p:nvPicPr>
          <p:cNvPr id="10" name="Grafik 9" descr="Ein Bild, das Grafiken, Grafikdesign, Schrift, Logo enthält.&#10;&#10;Automatisch generierte Beschreibung">
            <a:extLst>
              <a:ext uri="{FF2B5EF4-FFF2-40B4-BE49-F238E27FC236}">
                <a16:creationId xmlns:a16="http://schemas.microsoft.com/office/drawing/2014/main" id="{82F2FBE8-8EF9-F2C7-DD38-1416854F22A4}"/>
              </a:ext>
            </a:extLst>
          </p:cNvPr>
          <p:cNvPicPr>
            <a:picLocks noChangeAspect="1"/>
          </p:cNvPicPr>
          <p:nvPr userDrawn="1"/>
        </p:nvPicPr>
        <p:blipFill>
          <a:blip r:embed="rId3"/>
          <a:stretch>
            <a:fillRect/>
          </a:stretch>
        </p:blipFill>
        <p:spPr>
          <a:xfrm>
            <a:off x="1034068" y="3897417"/>
            <a:ext cx="4114800" cy="1529394"/>
          </a:xfrm>
          <a:prstGeom prst="rect">
            <a:avLst/>
          </a:prstGeom>
        </p:spPr>
      </p:pic>
      <p:sp>
        <p:nvSpPr>
          <p:cNvPr id="13" name="Textplatzhalter 11">
            <a:extLst>
              <a:ext uri="{FF2B5EF4-FFF2-40B4-BE49-F238E27FC236}">
                <a16:creationId xmlns:a16="http://schemas.microsoft.com/office/drawing/2014/main" id="{8CD7AA79-8FE1-6E14-FC29-C43DED67BEDD}"/>
              </a:ext>
            </a:extLst>
          </p:cNvPr>
          <p:cNvSpPr>
            <a:spLocks noGrp="1"/>
          </p:cNvSpPr>
          <p:nvPr>
            <p:ph type="body" sz="quarter" idx="14"/>
          </p:nvPr>
        </p:nvSpPr>
        <p:spPr>
          <a:xfrm>
            <a:off x="838200" y="2468563"/>
            <a:ext cx="6070600" cy="534987"/>
          </a:xfrm>
        </p:spPr>
        <p:txBody>
          <a:bodyPr>
            <a:noAutofit/>
          </a:bodyPr>
          <a:lstStyle>
            <a:lvl1pPr marL="0" indent="0">
              <a:buNone/>
              <a:defRPr sz="3200" b="1">
                <a:latin typeface="+mn-lt"/>
              </a:defRPr>
            </a:lvl1pPr>
            <a:lvl2pPr>
              <a:defRPr sz="3200" b="1">
                <a:latin typeface="+mn-lt"/>
              </a:defRPr>
            </a:lvl2pPr>
            <a:lvl3pPr>
              <a:defRPr sz="3200" b="1">
                <a:latin typeface="+mn-lt"/>
              </a:defRPr>
            </a:lvl3pPr>
            <a:lvl4pPr>
              <a:defRPr sz="3200" b="1">
                <a:latin typeface="+mn-lt"/>
              </a:defRPr>
            </a:lvl4pPr>
            <a:lvl5pPr>
              <a:defRPr sz="3200" b="1">
                <a:latin typeface="+mn-lt"/>
              </a:defRPr>
            </a:lvl5pPr>
          </a:lstStyle>
          <a:p>
            <a:pPr lvl="0"/>
            <a:r>
              <a:rPr lang="de-DE"/>
              <a:t>Mastertextformat bearbeiten</a:t>
            </a:r>
          </a:p>
        </p:txBody>
      </p:sp>
      <p:sp>
        <p:nvSpPr>
          <p:cNvPr id="15" name="Textplatzhalter 2">
            <a:extLst>
              <a:ext uri="{FF2B5EF4-FFF2-40B4-BE49-F238E27FC236}">
                <a16:creationId xmlns:a16="http://schemas.microsoft.com/office/drawing/2014/main" id="{3C03EF09-108F-B114-2BB6-F692E7E06797}"/>
              </a:ext>
            </a:extLst>
          </p:cNvPr>
          <p:cNvSpPr>
            <a:spLocks noGrp="1"/>
          </p:cNvSpPr>
          <p:nvPr>
            <p:ph type="body" idx="15"/>
          </p:nvPr>
        </p:nvSpPr>
        <p:spPr>
          <a:xfrm>
            <a:off x="8449558" y="4513892"/>
            <a:ext cx="2420591" cy="1190835"/>
          </a:xfrm>
        </p:spPr>
        <p:txBody>
          <a:bodyPr>
            <a:normAutofit/>
          </a:bodyPr>
          <a:lstStyle>
            <a:lvl1pPr marL="0" indent="0">
              <a:buNone/>
              <a:defRPr sz="14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16" name="Textplatzhalter 2">
            <a:extLst>
              <a:ext uri="{FF2B5EF4-FFF2-40B4-BE49-F238E27FC236}">
                <a16:creationId xmlns:a16="http://schemas.microsoft.com/office/drawing/2014/main" id="{F88A5BB8-98F7-AAFD-BE5D-AE6841D2B81D}"/>
              </a:ext>
            </a:extLst>
          </p:cNvPr>
          <p:cNvSpPr>
            <a:spLocks noGrp="1"/>
          </p:cNvSpPr>
          <p:nvPr>
            <p:ph type="body" idx="16"/>
          </p:nvPr>
        </p:nvSpPr>
        <p:spPr>
          <a:xfrm>
            <a:off x="5850785" y="4165268"/>
            <a:ext cx="2420591" cy="262353"/>
          </a:xfrm>
        </p:spPr>
        <p:txBody>
          <a:bodyPr>
            <a:normAutofit/>
          </a:bodyPr>
          <a:lstStyle>
            <a:lvl1pPr marL="0" indent="0">
              <a:buNone/>
              <a:defRPr sz="1400" b="1">
                <a:solidFill>
                  <a:schemeClr val="accent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17" name="Fußzeilenplatzhalter 4">
            <a:extLst>
              <a:ext uri="{FF2B5EF4-FFF2-40B4-BE49-F238E27FC236}">
                <a16:creationId xmlns:a16="http://schemas.microsoft.com/office/drawing/2014/main" id="{C6B57A02-5CE0-3BE6-644E-CA4AA7C02C74}"/>
              </a:ext>
            </a:extLst>
          </p:cNvPr>
          <p:cNvSpPr>
            <a:spLocks noGrp="1"/>
          </p:cNvSpPr>
          <p:nvPr>
            <p:ph type="ftr" sz="quarter" idx="11"/>
          </p:nvPr>
        </p:nvSpPr>
        <p:spPr>
          <a:xfrm>
            <a:off x="792480" y="6497816"/>
            <a:ext cx="4114800" cy="365125"/>
          </a:xfrm>
        </p:spPr>
        <p:txBody>
          <a:bodyPr/>
          <a:lstStyle>
            <a:lvl1pPr algn="l">
              <a:defRPr sz="1150">
                <a:solidFill>
                  <a:schemeClr val="accent6">
                    <a:lumMod val="75000"/>
                    <a:lumOff val="25000"/>
                  </a:schemeClr>
                </a:solidFill>
              </a:defRPr>
            </a:lvl1pPr>
          </a:lstStyle>
          <a:p>
            <a:r>
              <a:rPr lang="en-US" b="1"/>
              <a:t>Launch of the Living Inclusion Network  | December 6th, 2023 </a:t>
            </a:r>
            <a:endParaRPr lang="de-DE"/>
          </a:p>
        </p:txBody>
      </p:sp>
      <p:sp>
        <p:nvSpPr>
          <p:cNvPr id="18" name="Foliennummernplatzhalter 5">
            <a:extLst>
              <a:ext uri="{FF2B5EF4-FFF2-40B4-BE49-F238E27FC236}">
                <a16:creationId xmlns:a16="http://schemas.microsoft.com/office/drawing/2014/main" id="{EDC3A1E2-063F-D1B1-91F6-845A556E1B1C}"/>
              </a:ext>
            </a:extLst>
          </p:cNvPr>
          <p:cNvSpPr>
            <a:spLocks noGrp="1"/>
          </p:cNvSpPr>
          <p:nvPr>
            <p:ph type="sldNum" sz="quarter" idx="12"/>
          </p:nvPr>
        </p:nvSpPr>
        <p:spPr>
          <a:xfrm>
            <a:off x="8656320" y="6487567"/>
            <a:ext cx="2743200" cy="365125"/>
          </a:xfrm>
        </p:spPr>
        <p:txBody>
          <a:bodyPr/>
          <a:lstStyle>
            <a:lvl1pPr>
              <a:defRPr sz="1150" b="1">
                <a:solidFill>
                  <a:schemeClr val="accent6">
                    <a:lumMod val="75000"/>
                    <a:lumOff val="25000"/>
                  </a:schemeClr>
                </a:solidFill>
              </a:defRPr>
            </a:lvl1pPr>
          </a:lstStyle>
          <a:p>
            <a:fld id="{4FF4E450-4DBB-5B4B-968B-26EB5ED26D5E}" type="slidenum">
              <a:rPr lang="de-DE" smtClean="0"/>
              <a:pPr/>
              <a:t>‹#›</a:t>
            </a:fld>
            <a:endParaRPr lang="de-DE"/>
          </a:p>
        </p:txBody>
      </p:sp>
    </p:spTree>
    <p:extLst>
      <p:ext uri="{BB962C8B-B14F-4D97-AF65-F5344CB8AC3E}">
        <p14:creationId xmlns:p14="http://schemas.microsoft.com/office/powerpoint/2010/main" val="238717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BED6-3213-5672-8783-3FA0F6927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361C79-F705-CD40-4A59-F0FC6F12A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D4ABF6-9261-A905-1376-BB4464CCF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BA646-FABB-9CFC-AA2D-606B7A51F681}"/>
              </a:ext>
            </a:extLst>
          </p:cNvPr>
          <p:cNvSpPr>
            <a:spLocks noGrp="1"/>
          </p:cNvSpPr>
          <p:nvPr>
            <p:ph type="dt" sz="half" idx="10"/>
          </p:nvPr>
        </p:nvSpPr>
        <p:spPr/>
        <p:txBody>
          <a:bodyPr/>
          <a:lstStyle/>
          <a:p>
            <a:fld id="{5B721B7B-6FE8-46B3-B69A-007D2BAE7103}" type="datetimeFigureOut">
              <a:rPr lang="en-US" smtClean="0"/>
              <a:t>6/17/2024</a:t>
            </a:fld>
            <a:endParaRPr lang="en-US"/>
          </a:p>
        </p:txBody>
      </p:sp>
      <p:sp>
        <p:nvSpPr>
          <p:cNvPr id="6" name="Footer Placeholder 5">
            <a:extLst>
              <a:ext uri="{FF2B5EF4-FFF2-40B4-BE49-F238E27FC236}">
                <a16:creationId xmlns:a16="http://schemas.microsoft.com/office/drawing/2014/main" id="{55052CAF-9D59-EBC1-81A1-CEBD21FB3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945DAE-173C-F666-9966-F46B98CE1E6C}"/>
              </a:ext>
            </a:extLst>
          </p:cNvPr>
          <p:cNvSpPr>
            <a:spLocks noGrp="1"/>
          </p:cNvSpPr>
          <p:nvPr>
            <p:ph type="sldNum" sz="quarter" idx="12"/>
          </p:nvPr>
        </p:nvSpPr>
        <p:spPr/>
        <p:txBody>
          <a:bodyPr/>
          <a:lstStyle/>
          <a:p>
            <a:fld id="{94B3B05E-9357-4FDF-B83B-EFE4A2693136}" type="slidenum">
              <a:rPr lang="en-US" smtClean="0"/>
              <a:t>‹#›</a:t>
            </a:fld>
            <a:endParaRPr lang="en-US"/>
          </a:p>
        </p:txBody>
      </p:sp>
    </p:spTree>
    <p:extLst>
      <p:ext uri="{BB962C8B-B14F-4D97-AF65-F5344CB8AC3E}">
        <p14:creationId xmlns:p14="http://schemas.microsoft.com/office/powerpoint/2010/main" val="3596868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A3BC-CFEF-EC14-B048-4C0D265353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F71F81-90EA-4470-3647-9F74E22C90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88A2B3-F342-96E8-491D-078F20013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ADD9A3-DE91-C936-FFA2-9462D1013A5A}"/>
              </a:ext>
            </a:extLst>
          </p:cNvPr>
          <p:cNvSpPr>
            <a:spLocks noGrp="1"/>
          </p:cNvSpPr>
          <p:nvPr>
            <p:ph type="dt" sz="half" idx="10"/>
          </p:nvPr>
        </p:nvSpPr>
        <p:spPr/>
        <p:txBody>
          <a:bodyPr/>
          <a:lstStyle/>
          <a:p>
            <a:fld id="{5B721B7B-6FE8-46B3-B69A-007D2BAE7103}" type="datetimeFigureOut">
              <a:rPr lang="en-US" smtClean="0"/>
              <a:t>6/17/2024</a:t>
            </a:fld>
            <a:endParaRPr lang="en-US"/>
          </a:p>
        </p:txBody>
      </p:sp>
      <p:sp>
        <p:nvSpPr>
          <p:cNvPr id="6" name="Footer Placeholder 5">
            <a:extLst>
              <a:ext uri="{FF2B5EF4-FFF2-40B4-BE49-F238E27FC236}">
                <a16:creationId xmlns:a16="http://schemas.microsoft.com/office/drawing/2014/main" id="{B01A6AAC-B686-98BB-094B-EB80D128D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C3079-8199-8708-48AF-BBF421E91D5A}"/>
              </a:ext>
            </a:extLst>
          </p:cNvPr>
          <p:cNvSpPr>
            <a:spLocks noGrp="1"/>
          </p:cNvSpPr>
          <p:nvPr>
            <p:ph type="sldNum" sz="quarter" idx="12"/>
          </p:nvPr>
        </p:nvSpPr>
        <p:spPr/>
        <p:txBody>
          <a:bodyPr/>
          <a:lstStyle/>
          <a:p>
            <a:fld id="{94B3B05E-9357-4FDF-B83B-EFE4A2693136}" type="slidenum">
              <a:rPr lang="en-US" smtClean="0"/>
              <a:t>‹#›</a:t>
            </a:fld>
            <a:endParaRPr lang="en-US"/>
          </a:p>
        </p:txBody>
      </p:sp>
    </p:spTree>
    <p:extLst>
      <p:ext uri="{BB962C8B-B14F-4D97-AF65-F5344CB8AC3E}">
        <p14:creationId xmlns:p14="http://schemas.microsoft.com/office/powerpoint/2010/main" val="25677650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04ED-13C7-5ECD-7DDF-CCB9B2B0CE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903B3E-B1E1-5B82-CE6C-5EFBAF25F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BFEE1-20D8-7C37-5960-C1253010AE51}"/>
              </a:ext>
            </a:extLst>
          </p:cNvPr>
          <p:cNvSpPr>
            <a:spLocks noGrp="1"/>
          </p:cNvSpPr>
          <p:nvPr>
            <p:ph type="dt" sz="half" idx="10"/>
          </p:nvPr>
        </p:nvSpPr>
        <p:spPr/>
        <p:txBody>
          <a:bodyPr/>
          <a:lstStyle/>
          <a:p>
            <a:fld id="{5B721B7B-6FE8-46B3-B69A-007D2BAE7103}" type="datetimeFigureOut">
              <a:rPr lang="en-US" smtClean="0"/>
              <a:t>6/17/2024</a:t>
            </a:fld>
            <a:endParaRPr lang="en-US"/>
          </a:p>
        </p:txBody>
      </p:sp>
      <p:sp>
        <p:nvSpPr>
          <p:cNvPr id="5" name="Footer Placeholder 4">
            <a:extLst>
              <a:ext uri="{FF2B5EF4-FFF2-40B4-BE49-F238E27FC236}">
                <a16:creationId xmlns:a16="http://schemas.microsoft.com/office/drawing/2014/main" id="{B852B0BC-EC49-8C79-4972-473F32C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6563C-8A97-29D7-E54F-325BBC658052}"/>
              </a:ext>
            </a:extLst>
          </p:cNvPr>
          <p:cNvSpPr>
            <a:spLocks noGrp="1"/>
          </p:cNvSpPr>
          <p:nvPr>
            <p:ph type="sldNum" sz="quarter" idx="12"/>
          </p:nvPr>
        </p:nvSpPr>
        <p:spPr/>
        <p:txBody>
          <a:bodyPr/>
          <a:lstStyle/>
          <a:p>
            <a:fld id="{94B3B05E-9357-4FDF-B83B-EFE4A2693136}" type="slidenum">
              <a:rPr lang="en-US" smtClean="0"/>
              <a:t>‹#›</a:t>
            </a:fld>
            <a:endParaRPr lang="en-US"/>
          </a:p>
        </p:txBody>
      </p:sp>
    </p:spTree>
    <p:extLst>
      <p:ext uri="{BB962C8B-B14F-4D97-AF65-F5344CB8AC3E}">
        <p14:creationId xmlns:p14="http://schemas.microsoft.com/office/powerpoint/2010/main" val="64168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681BB-208A-286E-F169-3E9528DE2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82BF25-2BF9-7E0E-546D-36577A7BD6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8D661-BB06-638B-6AC5-3DE774AFDFB8}"/>
              </a:ext>
            </a:extLst>
          </p:cNvPr>
          <p:cNvSpPr>
            <a:spLocks noGrp="1"/>
          </p:cNvSpPr>
          <p:nvPr>
            <p:ph type="dt" sz="half" idx="10"/>
          </p:nvPr>
        </p:nvSpPr>
        <p:spPr/>
        <p:txBody>
          <a:bodyPr/>
          <a:lstStyle/>
          <a:p>
            <a:fld id="{5B721B7B-6FE8-46B3-B69A-007D2BAE7103}" type="datetimeFigureOut">
              <a:rPr lang="en-US" smtClean="0"/>
              <a:t>6/17/2024</a:t>
            </a:fld>
            <a:endParaRPr lang="en-US"/>
          </a:p>
        </p:txBody>
      </p:sp>
      <p:sp>
        <p:nvSpPr>
          <p:cNvPr id="5" name="Footer Placeholder 4">
            <a:extLst>
              <a:ext uri="{FF2B5EF4-FFF2-40B4-BE49-F238E27FC236}">
                <a16:creationId xmlns:a16="http://schemas.microsoft.com/office/drawing/2014/main" id="{AB1C9157-8623-9C9F-9BBF-4D00F45A5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8059A-04FE-9BFC-47E4-B5DCC25A2AF8}"/>
              </a:ext>
            </a:extLst>
          </p:cNvPr>
          <p:cNvSpPr>
            <a:spLocks noGrp="1"/>
          </p:cNvSpPr>
          <p:nvPr>
            <p:ph type="sldNum" sz="quarter" idx="12"/>
          </p:nvPr>
        </p:nvSpPr>
        <p:spPr/>
        <p:txBody>
          <a:bodyPr/>
          <a:lstStyle/>
          <a:p>
            <a:fld id="{94B3B05E-9357-4FDF-B83B-EFE4A2693136}" type="slidenum">
              <a:rPr lang="en-US" smtClean="0"/>
              <a:t>‹#›</a:t>
            </a:fld>
            <a:endParaRPr lang="en-US"/>
          </a:p>
        </p:txBody>
      </p:sp>
    </p:spTree>
    <p:extLst>
      <p:ext uri="{BB962C8B-B14F-4D97-AF65-F5344CB8AC3E}">
        <p14:creationId xmlns:p14="http://schemas.microsoft.com/office/powerpoint/2010/main" val="536196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GB"/>
              <a:t>Click to edit Master title style</a:t>
            </a:r>
            <a:endParaRPr lang="en-US"/>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07550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GB"/>
              <a:t>Click to edit Master title style</a:t>
            </a:r>
            <a:endParaRPr lang="en-US"/>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a:t>X</a:t>
            </a:r>
          </a:p>
        </p:txBody>
      </p:sp>
    </p:spTree>
    <p:extLst>
      <p:ext uri="{BB962C8B-B14F-4D97-AF65-F5344CB8AC3E}">
        <p14:creationId xmlns:p14="http://schemas.microsoft.com/office/powerpoint/2010/main" val="2258208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GB"/>
              <a:t>Click to edit Master text styles</a:t>
            </a:r>
          </a:p>
          <a:p>
            <a:pPr lvl="1"/>
            <a:r>
              <a:rPr lang="en-GB"/>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1653731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943455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8179658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103070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F5381-B095-52EA-EBC5-8E9756ACDC5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DB00830-5E26-94CF-DD90-5B1237DFDB5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5F0EF32-99A9-E10F-0D64-DFFA2DB29B3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CF046E7-0FD0-54F5-00EF-670705C9B43D}"/>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A53601B5-A7EF-5A26-8711-1BC7057C5A69}"/>
              </a:ext>
            </a:extLst>
          </p:cNvPr>
          <p:cNvSpPr>
            <a:spLocks noGrp="1"/>
          </p:cNvSpPr>
          <p:nvPr>
            <p:ph type="ftr" sz="quarter" idx="11"/>
          </p:nvPr>
        </p:nvSpPr>
        <p:spPr/>
        <p:txBody>
          <a:bodyPr/>
          <a:lstStyle/>
          <a:p>
            <a:r>
              <a:rPr lang="en-US"/>
              <a:t>Launch of the Living Inclusion Network  | December 6th, 2023 </a:t>
            </a:r>
            <a:endParaRPr lang="de-DE"/>
          </a:p>
        </p:txBody>
      </p:sp>
      <p:sp>
        <p:nvSpPr>
          <p:cNvPr id="7" name="Foliennummernplatzhalter 6">
            <a:extLst>
              <a:ext uri="{FF2B5EF4-FFF2-40B4-BE49-F238E27FC236}">
                <a16:creationId xmlns:a16="http://schemas.microsoft.com/office/drawing/2014/main" id="{D92357F2-BF3F-25D6-F049-374EB6C8ECFB}"/>
              </a:ext>
            </a:extLst>
          </p:cNvPr>
          <p:cNvSpPr>
            <a:spLocks noGrp="1"/>
          </p:cNvSpPr>
          <p:nvPr>
            <p:ph type="sldNum" sz="quarter" idx="12"/>
          </p:nvPr>
        </p:nvSpPr>
        <p:spPr/>
        <p:txBody>
          <a:bodyPr/>
          <a:lstStyle/>
          <a:p>
            <a:fld id="{4FF4E450-4DBB-5B4B-968B-26EB5ED26D5E}" type="slidenum">
              <a:rPr lang="de-DE" smtClean="0"/>
              <a:t>‹#›</a:t>
            </a:fld>
            <a:endParaRPr lang="de-DE"/>
          </a:p>
        </p:txBody>
      </p:sp>
    </p:spTree>
    <p:extLst>
      <p:ext uri="{BB962C8B-B14F-4D97-AF65-F5344CB8AC3E}">
        <p14:creationId xmlns:p14="http://schemas.microsoft.com/office/powerpoint/2010/main" val="31698795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a:t>“</a:t>
            </a:r>
          </a:p>
        </p:txBody>
      </p:sp>
    </p:spTree>
    <p:extLst>
      <p:ext uri="{BB962C8B-B14F-4D97-AF65-F5344CB8AC3E}">
        <p14:creationId xmlns:p14="http://schemas.microsoft.com/office/powerpoint/2010/main" val="2986413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GB"/>
              <a:t>Click to edit Master title style</a:t>
            </a:r>
            <a:endParaRPr lang="en-US"/>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GB"/>
              <a:t>Click icon to add picture</a:t>
            </a:r>
            <a:endParaRPr lang="en-US"/>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GB"/>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GB"/>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GB"/>
              <a:t>Click icon to add picture</a:t>
            </a:r>
            <a:endParaRPr lang="en-US"/>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GB"/>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GB"/>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GB"/>
              <a:t>Click icon to add picture</a:t>
            </a:r>
            <a:endParaRPr lang="en-US"/>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GB"/>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GB"/>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GB"/>
              <a:t>Click icon to add picture</a:t>
            </a:r>
            <a:endParaRPr lang="en-US"/>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GB"/>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GB"/>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29866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GB"/>
              <a:t>Click to edit Master title style</a:t>
            </a:r>
            <a:endParaRPr lang="en-US"/>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GB"/>
              <a:t>Click icon to add picture</a:t>
            </a:r>
            <a:endParaRPr lang="en-US"/>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GB"/>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GB"/>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GB"/>
              <a:t>Click icon to add picture</a:t>
            </a:r>
            <a:endParaRPr lang="en-US"/>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GB"/>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GB"/>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GB"/>
              <a:t>Click icon to add picture</a:t>
            </a:r>
            <a:endParaRPr lang="en-US"/>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GB"/>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GB"/>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GB"/>
              <a:t>Click icon to add picture</a:t>
            </a:r>
            <a:endParaRPr lang="en-US"/>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GB"/>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GB"/>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GB"/>
              <a:t>Click icon to add picture</a:t>
            </a:r>
            <a:endParaRPr lang="en-US"/>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GB"/>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GB"/>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GB"/>
              <a:t>Click icon to add picture</a:t>
            </a:r>
            <a:endParaRPr lang="en-US"/>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GB"/>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GB"/>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GB"/>
              <a:t>Click icon to add picture</a:t>
            </a:r>
            <a:endParaRPr lang="en-US"/>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GB"/>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GB"/>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GB"/>
              <a:t>Click icon to add picture</a:t>
            </a:r>
            <a:endParaRPr lang="en-US"/>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GB"/>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GB"/>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1065011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8828465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GB"/>
              <a:t>Click to edit Master title style</a:t>
            </a:r>
            <a:endParaRPr lang="en-US"/>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45154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GB"/>
              <a:t>Click to edit Master title style</a:t>
            </a:r>
            <a:endParaRPr lang="en-US"/>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a:t>X</a:t>
            </a:r>
          </a:p>
        </p:txBody>
      </p:sp>
    </p:spTree>
    <p:extLst>
      <p:ext uri="{BB962C8B-B14F-4D97-AF65-F5344CB8AC3E}">
        <p14:creationId xmlns:p14="http://schemas.microsoft.com/office/powerpoint/2010/main" val="927369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112468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GB"/>
              <a:t>Click to edit Master title style</a:t>
            </a:r>
            <a:endParaRPr lang="en-US"/>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1309526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312244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90958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3A851-736A-8A7B-C99A-9824D17E1D6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496E94B-363E-8E1D-5040-1DD29FFF2F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1541D3D-D244-0DC9-8C16-2ADDE1C63CE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9D3C906-7276-7953-6B5E-3D0208511A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0F06FE3-8AA9-52E1-5CBE-736CED40B1D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B5C17D0-AC1A-89C4-3D82-375C7C045B4E}"/>
              </a:ext>
            </a:extLst>
          </p:cNvPr>
          <p:cNvSpPr>
            <a:spLocks noGrp="1"/>
          </p:cNvSpPr>
          <p:nvPr>
            <p:ph type="dt" sz="half" idx="10"/>
          </p:nvPr>
        </p:nvSpPr>
        <p:spPr/>
        <p:txBody>
          <a:bodyPr/>
          <a:lstStyle/>
          <a:p>
            <a:endParaRPr lang="de-DE"/>
          </a:p>
        </p:txBody>
      </p:sp>
      <p:sp>
        <p:nvSpPr>
          <p:cNvPr id="8" name="Fußzeilenplatzhalter 7">
            <a:extLst>
              <a:ext uri="{FF2B5EF4-FFF2-40B4-BE49-F238E27FC236}">
                <a16:creationId xmlns:a16="http://schemas.microsoft.com/office/drawing/2014/main" id="{839FD7B5-8F96-E17B-017C-FD9154D4FB7C}"/>
              </a:ext>
            </a:extLst>
          </p:cNvPr>
          <p:cNvSpPr>
            <a:spLocks noGrp="1"/>
          </p:cNvSpPr>
          <p:nvPr>
            <p:ph type="ftr" sz="quarter" idx="11"/>
          </p:nvPr>
        </p:nvSpPr>
        <p:spPr/>
        <p:txBody>
          <a:bodyPr/>
          <a:lstStyle/>
          <a:p>
            <a:r>
              <a:rPr lang="en-US"/>
              <a:t>Launch of the Living Inclusion Network  | December 6th, 2023 </a:t>
            </a:r>
            <a:endParaRPr lang="de-DE"/>
          </a:p>
        </p:txBody>
      </p:sp>
      <p:sp>
        <p:nvSpPr>
          <p:cNvPr id="9" name="Foliennummernplatzhalter 8">
            <a:extLst>
              <a:ext uri="{FF2B5EF4-FFF2-40B4-BE49-F238E27FC236}">
                <a16:creationId xmlns:a16="http://schemas.microsoft.com/office/drawing/2014/main" id="{B91BAA20-9A09-65B0-80F8-20B6332AF8FB}"/>
              </a:ext>
            </a:extLst>
          </p:cNvPr>
          <p:cNvSpPr>
            <a:spLocks noGrp="1"/>
          </p:cNvSpPr>
          <p:nvPr>
            <p:ph type="sldNum" sz="quarter" idx="12"/>
          </p:nvPr>
        </p:nvSpPr>
        <p:spPr/>
        <p:txBody>
          <a:bodyPr/>
          <a:lstStyle/>
          <a:p>
            <a:fld id="{4FF4E450-4DBB-5B4B-968B-26EB5ED26D5E}" type="slidenum">
              <a:rPr lang="de-DE" smtClean="0"/>
              <a:t>‹#›</a:t>
            </a:fld>
            <a:endParaRPr lang="de-DE"/>
          </a:p>
        </p:txBody>
      </p:sp>
    </p:spTree>
    <p:extLst>
      <p:ext uri="{BB962C8B-B14F-4D97-AF65-F5344CB8AC3E}">
        <p14:creationId xmlns:p14="http://schemas.microsoft.com/office/powerpoint/2010/main" val="40094597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12983043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21131781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410748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BAF42-1B37-E8E6-8736-3936EA1BE3F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FDCA736-1862-0134-F631-3043904D1744}"/>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102E04BD-337E-D386-DC97-23ACBB42FC66}"/>
              </a:ext>
            </a:extLst>
          </p:cNvPr>
          <p:cNvSpPr>
            <a:spLocks noGrp="1"/>
          </p:cNvSpPr>
          <p:nvPr>
            <p:ph type="ftr" sz="quarter" idx="11"/>
          </p:nvPr>
        </p:nvSpPr>
        <p:spPr/>
        <p:txBody>
          <a:bodyPr/>
          <a:lstStyle/>
          <a:p>
            <a:r>
              <a:rPr lang="en-US"/>
              <a:t>Launch of the Living Inclusion Network  | December 6th, 2023 </a:t>
            </a:r>
            <a:endParaRPr lang="de-DE"/>
          </a:p>
        </p:txBody>
      </p:sp>
      <p:sp>
        <p:nvSpPr>
          <p:cNvPr id="5" name="Foliennummernplatzhalter 4">
            <a:extLst>
              <a:ext uri="{FF2B5EF4-FFF2-40B4-BE49-F238E27FC236}">
                <a16:creationId xmlns:a16="http://schemas.microsoft.com/office/drawing/2014/main" id="{EA50D97C-F0D8-8FF9-83A3-B0185E80A14C}"/>
              </a:ext>
            </a:extLst>
          </p:cNvPr>
          <p:cNvSpPr>
            <a:spLocks noGrp="1"/>
          </p:cNvSpPr>
          <p:nvPr>
            <p:ph type="sldNum" sz="quarter" idx="12"/>
          </p:nvPr>
        </p:nvSpPr>
        <p:spPr/>
        <p:txBody>
          <a:bodyPr/>
          <a:lstStyle/>
          <a:p>
            <a:fld id="{4FF4E450-4DBB-5B4B-968B-26EB5ED26D5E}" type="slidenum">
              <a:rPr lang="de-DE" smtClean="0"/>
              <a:t>‹#›</a:t>
            </a:fld>
            <a:endParaRPr lang="de-DE"/>
          </a:p>
        </p:txBody>
      </p:sp>
    </p:spTree>
    <p:extLst>
      <p:ext uri="{BB962C8B-B14F-4D97-AF65-F5344CB8AC3E}">
        <p14:creationId xmlns:p14="http://schemas.microsoft.com/office/powerpoint/2010/main" val="72447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3F16627-00F4-9AB8-0CB8-B3F9E27937B8}"/>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31262DA1-83E3-56E3-FBE9-5310D554EB09}"/>
              </a:ext>
            </a:extLst>
          </p:cNvPr>
          <p:cNvSpPr>
            <a:spLocks noGrp="1"/>
          </p:cNvSpPr>
          <p:nvPr>
            <p:ph type="ftr" sz="quarter" idx="11"/>
          </p:nvPr>
        </p:nvSpPr>
        <p:spPr/>
        <p:txBody>
          <a:bodyPr/>
          <a:lstStyle/>
          <a:p>
            <a:r>
              <a:rPr lang="en-US"/>
              <a:t>Launch of the Living Inclusion Network  | December 6th, 2023 </a:t>
            </a:r>
            <a:endParaRPr lang="de-DE"/>
          </a:p>
        </p:txBody>
      </p:sp>
      <p:sp>
        <p:nvSpPr>
          <p:cNvPr id="4" name="Foliennummernplatzhalter 3">
            <a:extLst>
              <a:ext uri="{FF2B5EF4-FFF2-40B4-BE49-F238E27FC236}">
                <a16:creationId xmlns:a16="http://schemas.microsoft.com/office/drawing/2014/main" id="{784F45E9-F40C-403F-64B8-6DEFBCCA9D2A}"/>
              </a:ext>
            </a:extLst>
          </p:cNvPr>
          <p:cNvSpPr>
            <a:spLocks noGrp="1"/>
          </p:cNvSpPr>
          <p:nvPr>
            <p:ph type="sldNum" sz="quarter" idx="12"/>
          </p:nvPr>
        </p:nvSpPr>
        <p:spPr/>
        <p:txBody>
          <a:bodyPr/>
          <a:lstStyle/>
          <a:p>
            <a:fld id="{4FF4E450-4DBB-5B4B-968B-26EB5ED26D5E}" type="slidenum">
              <a:rPr lang="de-DE" smtClean="0"/>
              <a:t>‹#›</a:t>
            </a:fld>
            <a:endParaRPr lang="de-DE"/>
          </a:p>
        </p:txBody>
      </p:sp>
    </p:spTree>
    <p:extLst>
      <p:ext uri="{BB962C8B-B14F-4D97-AF65-F5344CB8AC3E}">
        <p14:creationId xmlns:p14="http://schemas.microsoft.com/office/powerpoint/2010/main" val="1294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heme" Target="../theme/theme6.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4C727D1-BD6C-42E2-D611-A29B03723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28BE51D-933F-3F4B-FE1F-9122D6FE40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324919B-FC7B-B11D-7737-408E76EA6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6B0568CA-EC5B-1147-EE14-EA04A92C7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Launch of the Living Inclusion Network  | December 6th, 2023 </a:t>
            </a:r>
            <a:endParaRPr lang="de-DE"/>
          </a:p>
        </p:txBody>
      </p:sp>
      <p:sp>
        <p:nvSpPr>
          <p:cNvPr id="6" name="Foliennummernplatzhalter 5">
            <a:extLst>
              <a:ext uri="{FF2B5EF4-FFF2-40B4-BE49-F238E27FC236}">
                <a16:creationId xmlns:a16="http://schemas.microsoft.com/office/drawing/2014/main" id="{89F89EB5-D193-E020-DC98-40E52750D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4E450-4DBB-5B4B-968B-26EB5ED26D5E}" type="slidenum">
              <a:rPr lang="de-DE" smtClean="0"/>
              <a:t>‹#›</a:t>
            </a:fld>
            <a:endParaRPr lang="de-DE"/>
          </a:p>
        </p:txBody>
      </p:sp>
    </p:spTree>
    <p:extLst>
      <p:ext uri="{BB962C8B-B14F-4D97-AF65-F5344CB8AC3E}">
        <p14:creationId xmlns:p14="http://schemas.microsoft.com/office/powerpoint/2010/main" val="1921370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916581655"/>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DE4DE8DA-DDD0-533E-09B6-11694333358A}"/>
              </a:ext>
            </a:extLst>
          </p:cNvPr>
          <p:cNvSpPr txBox="1">
            <a:spLocks noGrp="1"/>
          </p:cNvSpPr>
          <p:nvPr>
            <p:ph type="title"/>
          </p:nvPr>
        </p:nvSpPr>
        <p:spPr bwMode="auto">
          <a:xfrm>
            <a:off x="1552575" y="2144713"/>
            <a:ext cx="908685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CC8D4EF5-00E4-6183-71C9-D00AE3A35F15}"/>
              </a:ext>
            </a:extLst>
          </p:cNvPr>
          <p:cNvSpPr txBox="1">
            <a:spLocks noGrp="1"/>
          </p:cNvSpPr>
          <p:nvPr>
            <p:ph type="body" idx="1"/>
          </p:nvPr>
        </p:nvSpPr>
        <p:spPr bwMode="auto">
          <a:xfrm>
            <a:off x="1552575" y="4140200"/>
            <a:ext cx="9086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8" name="Google Shape;8;p1">
            <a:extLst>
              <a:ext uri="{FF2B5EF4-FFF2-40B4-BE49-F238E27FC236}">
                <a16:creationId xmlns:a16="http://schemas.microsoft.com/office/drawing/2014/main" id="{48B86DF4-8446-84F1-0D50-B51E9D67B70C}"/>
              </a:ext>
            </a:extLst>
          </p:cNvPr>
          <p:cNvSpPr txBox="1">
            <a:spLocks noGrp="1"/>
          </p:cNvSpPr>
          <p:nvPr>
            <p:ph type="sldNum" idx="12"/>
          </p:nvPr>
        </p:nvSpPr>
        <p:spPr>
          <a:xfrm>
            <a:off x="11355388" y="6332538"/>
            <a:ext cx="730250" cy="525462"/>
          </a:xfrm>
          <a:prstGeom prst="rect">
            <a:avLst/>
          </a:prstGeom>
          <a:noFill/>
          <a:ln>
            <a:noFill/>
          </a:ln>
        </p:spPr>
        <p:txBody>
          <a:bodyPr vert="horz" wrap="square" lIns="91425" tIns="91425" rIns="91425" bIns="91425" numCol="1" anchor="t" anchorCtr="0" compatLnSpc="1">
            <a:prstTxWarp prst="textNoShape">
              <a:avLst/>
            </a:prstTxWarp>
            <a:noAutofit/>
          </a:bodyPr>
          <a:lstStyle>
            <a:lvl1pPr algn="r" eaLnBrk="1" hangingPunct="1">
              <a:buClr>
                <a:srgbClr val="000000"/>
              </a:buClr>
              <a:buFont typeface="Arial" panose="020B0604020202020204" pitchFamily="34" charset="0"/>
              <a:buNone/>
              <a:defRPr sz="1300" b="1">
                <a:solidFill>
                  <a:srgbClr val="182A2E"/>
                </a:solidFill>
                <a:latin typeface="Montserrat" panose="00000500000000000000" pitchFamily="2" charset="0"/>
                <a:sym typeface="Montserrat" panose="00000500000000000000" pitchFamily="2" charset="0"/>
              </a:defRPr>
            </a:lvl1pPr>
          </a:lstStyle>
          <a:p>
            <a:fld id="{64ABB752-D3B0-4E37-AC2E-9DAD5D9B1DCE}" type="slidenum">
              <a:rPr lang="en-US" altLang="en-US"/>
              <a:pPr/>
              <a:t>‹#›</a:t>
            </a:fld>
            <a:endParaRPr lang="en-US" altLang="en-US"/>
          </a:p>
        </p:txBody>
      </p:sp>
    </p:spTree>
    <p:extLst>
      <p:ext uri="{BB962C8B-B14F-4D97-AF65-F5344CB8AC3E}">
        <p14:creationId xmlns:p14="http://schemas.microsoft.com/office/powerpoint/2010/main" val="1933215202"/>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ransition>
    <p:fade thruBlk="1"/>
  </p:transition>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4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4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4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4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4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32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2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789FF-2A44-405B-9C64-D0F64D15B3A3}" type="datetimeFigureOut">
              <a:rPr lang="en-US" smtClean="0"/>
              <a:t>6/17/2024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653E7-54B0-4F36-9269-23EF5741964C}" type="slidenum">
              <a:rPr lang="en-US" smtClean="0"/>
              <a:t>‹#›</a:t>
            </a:fld>
            <a:endParaRPr lang="en-US"/>
          </a:p>
        </p:txBody>
      </p:sp>
    </p:spTree>
    <p:extLst>
      <p:ext uri="{BB962C8B-B14F-4D97-AF65-F5344CB8AC3E}">
        <p14:creationId xmlns:p14="http://schemas.microsoft.com/office/powerpoint/2010/main" val="74988906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40767-0921-5053-5ED7-809E787C7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C92FF9-8B4B-B6ED-CC4A-35FEC80C9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CCD43-B82C-A1D5-2FE6-61361D7DA8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721B7B-6FE8-46B3-B69A-007D2BAE7103}" type="datetimeFigureOut">
              <a:rPr lang="en-US" smtClean="0"/>
              <a:t>6/17/2024</a:t>
            </a:fld>
            <a:endParaRPr lang="en-US"/>
          </a:p>
        </p:txBody>
      </p:sp>
      <p:sp>
        <p:nvSpPr>
          <p:cNvPr id="5" name="Footer Placeholder 4">
            <a:extLst>
              <a:ext uri="{FF2B5EF4-FFF2-40B4-BE49-F238E27FC236}">
                <a16:creationId xmlns:a16="http://schemas.microsoft.com/office/drawing/2014/main" id="{DB6C5B47-54C7-F345-8259-F50B8D926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F6C778-0733-75B0-21EB-AA9DBB972E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B3B05E-9357-4FDF-B83B-EFE4A2693136}" type="slidenum">
              <a:rPr lang="en-US" smtClean="0"/>
              <a:t>‹#›</a:t>
            </a:fld>
            <a:endParaRPr lang="en-US"/>
          </a:p>
        </p:txBody>
      </p:sp>
    </p:spTree>
    <p:extLst>
      <p:ext uri="{BB962C8B-B14F-4D97-AF65-F5344CB8AC3E}">
        <p14:creationId xmlns:p14="http://schemas.microsoft.com/office/powerpoint/2010/main" val="358180986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918223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disabilitydebrief.org/debrief/peru-political-protest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disabilitydebrief.org/debrief/feeling-pride-feeling-poorly-feeling/#sinking-in-economic-crisi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disabilitydebrief.org/library/topic-israel-palestine/" TargetMode="External"/><Relationship Id="rId2" Type="http://schemas.openxmlformats.org/officeDocument/2006/relationships/hyperlink" Target="https://www.disabilitydebrief.org/tag/conflict/"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disabilitydebrief.org/climat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8.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linkedin.com/company/dasuns" TargetMode="External"/><Relationship Id="rId3" Type="http://schemas.openxmlformats.org/officeDocument/2006/relationships/image" Target="../media/image47.png"/><Relationship Id="rId7" Type="http://schemas.openxmlformats.org/officeDocument/2006/relationships/hyperlink" Target="https://www.facebook.com/dasunsorg" TargetMode="External"/><Relationship Id="rId2" Type="http://schemas.openxmlformats.org/officeDocument/2006/relationships/image" Target="../media/image46.png"/><Relationship Id="rId1" Type="http://schemas.openxmlformats.org/officeDocument/2006/relationships/slideLayout" Target="../slideLayouts/slideLayout28.xml"/><Relationship Id="rId6" Type="http://schemas.openxmlformats.org/officeDocument/2006/relationships/hyperlink" Target="mailto:Dasuns.org@gmail.com" TargetMode="External"/><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hyperlink" Target="https://dasuns.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3.png"/><Relationship Id="rId7" Type="http://schemas.openxmlformats.org/officeDocument/2006/relationships/diagramQuickStyle" Target="../diagrams/quickStyle1.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7.png"/><Relationship Id="rId9" Type="http://schemas.microsoft.com/office/2007/relationships/diagramDrawing" Target="../diagrams/drawing1.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60.jpeg"/><Relationship Id="rId5" Type="http://schemas.openxmlformats.org/officeDocument/2006/relationships/image" Target="../media/image58.jpeg"/><Relationship Id="rId10" Type="http://schemas.openxmlformats.org/officeDocument/2006/relationships/image" Target="../media/image33.svg"/><Relationship Id="rId4" Type="http://schemas.openxmlformats.org/officeDocument/2006/relationships/image" Target="../media/image25.svg"/><Relationship Id="rId9"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klusion-leben.org/en/newsroom/" TargetMode="External"/><Relationship Id="rId2" Type="http://schemas.openxmlformats.org/officeDocument/2006/relationships/hyperlink" Target="https://inklusion-leben.org/en/living-inclusion-network/"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41.xml"/><Relationship Id="rId6" Type="http://schemas.openxmlformats.org/officeDocument/2006/relationships/image" Target="../media/image67.jpeg"/><Relationship Id="rId5" Type="http://schemas.openxmlformats.org/officeDocument/2006/relationships/hyperlink" Target="http://www.google.co.th/url?sa=i&amp;rct=j&amp;q=%E0%B8%AB%E0%B8%AD%E0%B8%81%E0%B8%A3%E0%B8%B0%E0%B8%88%E0%B8%B2%E0%B8%A2%E0%B8%82%E0%B9%88%E0%B8%B2%E0%B8%A7&amp;source=images&amp;cd=&amp;cad=rja&amp;docid=Rb9hbA3VuESQQM&amp;tbnid=qia4LBEWiG-KcM:&amp;ved=0CAUQjRw&amp;url=http://www.jsoftonline.com/420200/420200.html&amp;ei=Y3tMUYjzBaiiiAeJ2IHoBA&amp;psig=AFQjCNGfI5-L-wFPiWDVk74XIkdFw1D5ag&amp;ust=1364053146961320" TargetMode="External"/><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hyperlink" Target="http://www.google.co.th/url?sa=i&amp;rct=j&amp;q=community+flood+marker+&amp;source=images&amp;cd=&amp;cad=rja&amp;docid=13NX6_e60QunKM&amp;tbnid=sA7hrjGN0yOyDM:&amp;ved=0CAUQjRw&amp;url=http://ccafs.cgiar.org/node/331&amp;ei=vntMUZW3DfCjiAfs2IGwBQ&amp;psig=AFQjCNF4wvd2GJQcBA1z7OwbC3HU-97Baw&amp;ust=1364053267934676" TargetMode="External"/><Relationship Id="rId2" Type="http://schemas.openxmlformats.org/officeDocument/2006/relationships/notesSlide" Target="../notesSlides/notesSlide35.xml"/><Relationship Id="rId1" Type="http://schemas.openxmlformats.org/officeDocument/2006/relationships/slideLayout" Target="../slideLayouts/slideLayout42.xml"/><Relationship Id="rId4" Type="http://schemas.openxmlformats.org/officeDocument/2006/relationships/image" Target="../media/image6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3" Type="http://schemas.openxmlformats.org/officeDocument/2006/relationships/hyperlink" Target="https://www.cbm.org/fileadmin/resourcespace/L_action_Precoce_Sauve_des_Vies.pdf" TargetMode="External"/><Relationship Id="rId2" Type="http://schemas.openxmlformats.org/officeDocument/2006/relationships/notesSlide" Target="../notesSlides/notesSlide40.xml"/><Relationship Id="rId1" Type="http://schemas.openxmlformats.org/officeDocument/2006/relationships/slideLayout" Target="../slideLayouts/slideLayout42.xml"/><Relationship Id="rId4" Type="http://schemas.openxmlformats.org/officeDocument/2006/relationships/hyperlink" Target="https://www.cbm.org/fileadmin/resourcespace/Early_Action_Saves_Lives.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mailto:sumita@inclusivecreation.com" TargetMode="External"/><Relationship Id="rId1" Type="http://schemas.openxmlformats.org/officeDocument/2006/relationships/slideLayout" Target="../slideLayouts/slideLayout54.xml"/><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mailto:sumita@inclusivecreation.com" TargetMode="External"/><Relationship Id="rId1" Type="http://schemas.openxmlformats.org/officeDocument/2006/relationships/slideLayout" Target="../slideLayouts/slideLayout54.xml"/><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4.xml"/><Relationship Id="rId4" Type="http://schemas.openxmlformats.org/officeDocument/2006/relationships/image" Target="../media/image7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inklusion-leben.org/en/living-inclusion-network/"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https://app.sli.do/event/xvxgKBYn1tCgxcqZwDeLyz"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image" Target="../media/image75.png"/></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www.disabilitydebrief.org/"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www.disabilitydebrief.org/library/" TargetMode="External"/><Relationship Id="rId5" Type="http://schemas.openxmlformats.org/officeDocument/2006/relationships/hyperlink" Target="https://www.disabilitydebrief.org/debrief/world-news-disability-lens/" TargetMode="External"/><Relationship Id="rId4" Type="http://schemas.openxmlformats.org/officeDocument/2006/relationships/image" Target="cid:ED5A25CF-ED86-48B0-BD8A-E3ECBDFF8E77"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4.jpeg"/><Relationship Id="rId5" Type="http://schemas.openxmlformats.org/officeDocument/2006/relationships/image" Target="../media/image30.jpeg"/><Relationship Id="rId10" Type="http://schemas.openxmlformats.org/officeDocument/2006/relationships/image" Target="../media/image33.svg"/><Relationship Id="rId4" Type="http://schemas.openxmlformats.org/officeDocument/2006/relationships/image" Target="../media/image25.svg"/><Relationship Id="rId9" Type="http://schemas.openxmlformats.org/officeDocument/2006/relationships/image" Target="../media/image32.png"/></Relationships>
</file>

<file path=ppt/slides/_rels/slide8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hyperlink" Target="http://www.sumitakunashakaran.com/" TargetMode="External"/><Relationship Id="rId4" Type="http://schemas.openxmlformats.org/officeDocument/2006/relationships/image" Target="../media/image78.png"/></Relationships>
</file>

<file path=ppt/slides/_rels/slide8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s://ilo-org.zoom.us/webinar/register/WN_9iGau1W6QWK4zFtNy6IwOg#/registration"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8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hyperlink" Target="https://inklusion-leben.org/en/living-inclusion-network/"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hyperlink" Target="mailto:disabilitynetwork@giz.de" TargetMode="External"/><Relationship Id="rId4" Type="http://schemas.openxmlformats.org/officeDocument/2006/relationships/hyperlink" Target="https://twitter.com/GPInclus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cid:ED5A25CF-ED86-48B0-BD8A-E3ECBDFF8E77" TargetMode="External"/><Relationship Id="rId5" Type="http://schemas.openxmlformats.org/officeDocument/2006/relationships/image" Target="../media/image35.png"/><Relationship Id="rId4" Type="http://schemas.openxmlformats.org/officeDocument/2006/relationships/hyperlink" Target="https://eur01.safelinks.protection.outlook.com/?url=https%3A%2F%2Fwww.disabilitydebrief.org%2Fsignup&amp;data=05%7C02%7Cdisabilitynetwork%40giz.de%7C3717643ddce84df6b3d208dc83bb792a%7C5bbab28cdef3460488225e707da8dba8%7C0%7C0%7C638530088459431498%7CUnknown%7CTWFpbGZsb3d8eyJWIjoiMC4wLjAwMDAiLCJQIjoiV2luMzIiLCJBTiI6Ik1haWwiLCJXVCI6Mn0%3D%7C0%7C%7C%7C&amp;sdata=ZyhSCpYZnBUCDak1924ChHM4%2FqXFLqeeFz1Kc05Yd4s%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DAA4C-5F49-420C-A49D-A3B76CC1B03E}"/>
              </a:ext>
            </a:extLst>
          </p:cNvPr>
          <p:cNvSpPr>
            <a:spLocks noGrp="1"/>
          </p:cNvSpPr>
          <p:nvPr>
            <p:ph type="title"/>
          </p:nvPr>
        </p:nvSpPr>
        <p:spPr>
          <a:xfrm>
            <a:off x="108512" y="1192682"/>
            <a:ext cx="10515600" cy="2302649"/>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a:ln>
                  <a:noFill/>
                </a:ln>
                <a:solidFill>
                  <a:srgbClr val="C00000"/>
                </a:solidFill>
                <a:effectLst/>
                <a:uLnTx/>
                <a:uFillTx/>
                <a:latin typeface="Calibri" panose="020F0502020204030204"/>
                <a:ea typeface="+mn-ea"/>
                <a:cs typeface="+mn-cs"/>
              </a:rPr>
              <a:t>Documentation of</a:t>
            </a:r>
            <a:br>
              <a:rPr lang="de-DE" sz="4000">
                <a:solidFill>
                  <a:srgbClr val="C00000"/>
                </a:solidFill>
                <a:latin typeface="Calibri" panose="020F0502020204030204"/>
                <a:ea typeface="+mn-ea"/>
                <a:cs typeface="+mn-cs"/>
              </a:rPr>
            </a:br>
            <a:br>
              <a:rPr lang="en-US" sz="4000">
                <a:solidFill>
                  <a:schemeClr val="accent6"/>
                </a:solidFill>
                <a:latin typeface="Arial"/>
                <a:cs typeface="Arial"/>
              </a:rPr>
            </a:br>
            <a:r>
              <a:rPr lang="en-US" sz="4000">
                <a:solidFill>
                  <a:schemeClr val="accent6"/>
                </a:solidFill>
                <a:latin typeface="Arial"/>
                <a:cs typeface="Arial"/>
              </a:rPr>
              <a:t>The Annual Living Inclusion Forum</a:t>
            </a:r>
            <a:br>
              <a:rPr lang="en-US" sz="4400">
                <a:solidFill>
                  <a:schemeClr val="accent6"/>
                </a:solidFill>
                <a:latin typeface="Arial" panose="020B0604020202020204" pitchFamily="34" charset="0"/>
                <a:cs typeface="Arial" panose="020B0604020202020204" pitchFamily="34" charset="0"/>
              </a:rPr>
            </a:br>
            <a:r>
              <a:rPr lang="en-US" sz="3200" b="0">
                <a:solidFill>
                  <a:schemeClr val="accent6"/>
                </a:solidFill>
                <a:latin typeface="Arial"/>
                <a:ea typeface="+mn-lt"/>
                <a:cs typeface="Arial"/>
              </a:rPr>
              <a:t>Inclusion in the Fields of Crisis, Education, Employment</a:t>
            </a:r>
            <a:endParaRPr lang="de-DE" sz="2800">
              <a:solidFill>
                <a:schemeClr val="accent6"/>
              </a:solidFill>
              <a:latin typeface="Arial"/>
              <a:cs typeface="Arial"/>
            </a:endParaRPr>
          </a:p>
        </p:txBody>
      </p:sp>
      <p:sp>
        <p:nvSpPr>
          <p:cNvPr id="3" name="Textplatzhalter 2">
            <a:extLst>
              <a:ext uri="{FF2B5EF4-FFF2-40B4-BE49-F238E27FC236}">
                <a16:creationId xmlns:a16="http://schemas.microsoft.com/office/drawing/2014/main" id="{B45A4D9A-D408-F978-C26A-C5D341C3002C}"/>
              </a:ext>
            </a:extLst>
          </p:cNvPr>
          <p:cNvSpPr>
            <a:spLocks noGrp="1"/>
          </p:cNvSpPr>
          <p:nvPr>
            <p:ph type="body" sz="quarter" idx="13"/>
          </p:nvPr>
        </p:nvSpPr>
        <p:spPr>
          <a:xfrm>
            <a:off x="378426" y="5139042"/>
            <a:ext cx="6498683" cy="450551"/>
          </a:xfrm>
        </p:spPr>
        <p:txBody>
          <a:bodyPr vert="horz" lIns="91440" tIns="45720" rIns="91440" bIns="45720" rtlCol="0" anchor="t">
            <a:noAutofit/>
          </a:bodyPr>
          <a:lstStyle/>
          <a:p>
            <a:r>
              <a:rPr lang="da-DK" sz="3600" b="1"/>
              <a:t>5 June 2024</a:t>
            </a:r>
            <a:r>
              <a:rPr lang="da-DK" sz="3600"/>
              <a:t>, 2.00-3.30 pm CET</a:t>
            </a:r>
            <a:endParaRPr lang="de-DE" sz="3600"/>
          </a:p>
        </p:txBody>
      </p:sp>
    </p:spTree>
    <p:extLst>
      <p:ext uri="{BB962C8B-B14F-4D97-AF65-F5344CB8AC3E}">
        <p14:creationId xmlns:p14="http://schemas.microsoft.com/office/powerpoint/2010/main" val="98623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10</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a:xfrm>
            <a:off x="3599233" y="549007"/>
            <a:ext cx="7876349" cy="674133"/>
          </a:xfrm>
        </p:spPr>
        <p:txBody>
          <a:bodyPr/>
          <a:lstStyle/>
          <a:p>
            <a:r>
              <a:rPr lang="de-DE">
                <a:solidFill>
                  <a:schemeClr val="accent6"/>
                </a:solidFill>
                <a:latin typeface="Arial" panose="020B0604020202020204" pitchFamily="34" charset="0"/>
                <a:cs typeface="Arial" panose="020B0604020202020204" pitchFamily="34" charset="0"/>
              </a:rPr>
              <a:t>Ronald Kasule</a:t>
            </a: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pic>
        <p:nvPicPr>
          <p:cNvPr id="6" name="Grafik 5" descr="Picture of Ronald Kasule">
            <a:extLst>
              <a:ext uri="{FF2B5EF4-FFF2-40B4-BE49-F238E27FC236}">
                <a16:creationId xmlns:a16="http://schemas.microsoft.com/office/drawing/2014/main" id="{1970A38D-4B99-9685-48CC-A7E0FB844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18" y="109211"/>
            <a:ext cx="2519726" cy="2551854"/>
          </a:xfrm>
          <a:prstGeom prst="rect">
            <a:avLst/>
          </a:prstGeom>
        </p:spPr>
      </p:pic>
      <p:sp>
        <p:nvSpPr>
          <p:cNvPr id="11" name="Inhaltsplatzhalter 3">
            <a:extLst>
              <a:ext uri="{FF2B5EF4-FFF2-40B4-BE49-F238E27FC236}">
                <a16:creationId xmlns:a16="http://schemas.microsoft.com/office/drawing/2014/main" id="{58F721D1-B211-7909-78EB-458DC5DFCDCC}"/>
              </a:ext>
            </a:extLst>
          </p:cNvPr>
          <p:cNvSpPr txBox="1">
            <a:spLocks/>
          </p:cNvSpPr>
          <p:nvPr/>
        </p:nvSpPr>
        <p:spPr>
          <a:xfrm>
            <a:off x="290901" y="3054485"/>
            <a:ext cx="5795551" cy="2907788"/>
          </a:xfrm>
          <a:prstGeom prst="rect">
            <a:avLst/>
          </a:prstGeom>
        </p:spPr>
        <p:txBody>
          <a:bodyPr vert="horz" lIns="91440" tIns="45720" rIns="91440" bIns="45720" rtlCol="0" anchor="t">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rgbClr val="480E4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90000"/>
              </a:buClr>
            </a:pPr>
            <a:r>
              <a:rPr lang="en-US" b="0">
                <a:solidFill>
                  <a:schemeClr val="accent6"/>
                </a:solidFill>
                <a:cs typeface="Calibri"/>
              </a:rPr>
              <a:t>Founding CEO of DASUNS (Diversity Ability Support Network System) </a:t>
            </a:r>
          </a:p>
          <a:p>
            <a:pPr>
              <a:buClr>
                <a:srgbClr val="C90000"/>
              </a:buClr>
            </a:pPr>
            <a:r>
              <a:rPr lang="en-US" b="0">
                <a:solidFill>
                  <a:schemeClr val="accent6"/>
                </a:solidFill>
                <a:cs typeface="Calibri"/>
              </a:rPr>
              <a:t>Disability Inclusion Specialist at the United Nation Population Fund (UNFPA) in Kampala, Uganda</a:t>
            </a:r>
          </a:p>
          <a:p>
            <a:pPr>
              <a:buClr>
                <a:srgbClr val="C90000"/>
              </a:buClr>
            </a:pPr>
            <a:r>
              <a:rPr lang="en-US" b="0">
                <a:solidFill>
                  <a:schemeClr val="accent6"/>
                </a:solidFill>
                <a:cs typeface="Calibri"/>
              </a:rPr>
              <a:t>Focus Topics: Inclusive Employment and Vocational Training; Disability Rights and Inclusive Programming</a:t>
            </a:r>
          </a:p>
        </p:txBody>
      </p:sp>
      <p:sp>
        <p:nvSpPr>
          <p:cNvPr id="13" name="Textfeld 12">
            <a:extLst>
              <a:ext uri="{FF2B5EF4-FFF2-40B4-BE49-F238E27FC236}">
                <a16:creationId xmlns:a16="http://schemas.microsoft.com/office/drawing/2014/main" id="{A1446316-D840-3740-6721-FDD6E5C792E4}"/>
              </a:ext>
            </a:extLst>
          </p:cNvPr>
          <p:cNvSpPr txBox="1"/>
          <p:nvPr/>
        </p:nvSpPr>
        <p:spPr>
          <a:xfrm>
            <a:off x="3599233" y="1499669"/>
            <a:ext cx="7392617" cy="1383905"/>
          </a:xfrm>
          <a:prstGeom prst="rect">
            <a:avLst/>
          </a:prstGeom>
          <a:solidFill>
            <a:schemeClr val="accent1">
              <a:lumMod val="40000"/>
              <a:lumOff val="60000"/>
            </a:schemeClr>
          </a:solidFill>
        </p:spPr>
        <p:txBody>
          <a:bodyPr wrap="square">
            <a:spAutoFit/>
          </a:bodyPr>
          <a:lstStyle/>
          <a:p>
            <a:pPr algn="ctr" eaLnBrk="1" hangingPunct="1">
              <a:lnSpc>
                <a:spcPct val="101000"/>
              </a:lnSpc>
              <a:spcBef>
                <a:spcPts val="1013"/>
              </a:spcBef>
              <a:buClrTx/>
              <a:buFontTx/>
              <a:buNone/>
            </a:pPr>
            <a:r>
              <a:rPr lang="en-US" altLang="en-US" sz="2800" b="1">
                <a:solidFill>
                  <a:schemeClr val="accent6"/>
                </a:solidFill>
              </a:rPr>
              <a:t>DASUNS: Advancing Rights, Choices &amp; Opportunities for Persons with Disabilities through Assistive Technology</a:t>
            </a:r>
          </a:p>
        </p:txBody>
      </p:sp>
      <p:pic>
        <p:nvPicPr>
          <p:cNvPr id="1028" name="Picture 4" descr=" Logo of Dasuns">
            <a:extLst>
              <a:ext uri="{FF2B5EF4-FFF2-40B4-BE49-F238E27FC236}">
                <a16:creationId xmlns:a16="http://schemas.microsoft.com/office/drawing/2014/main" id="{B5D8B762-D559-C41B-4DA7-56CE09BDD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083" y="3054486"/>
            <a:ext cx="2806984" cy="1199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of UNFPA">
            <a:extLst>
              <a:ext uri="{FF2B5EF4-FFF2-40B4-BE49-F238E27FC236}">
                <a16:creationId xmlns:a16="http://schemas.microsoft.com/office/drawing/2014/main" id="{488EAC8E-23FF-F8B7-7CAA-E1F75F97EA8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8083" y="4508369"/>
            <a:ext cx="2806984" cy="1272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648131B6-7983-6743-F3A5-26A671FB7846}"/>
              </a:ext>
            </a:extLst>
          </p:cNvPr>
          <p:cNvSpPr txBox="1"/>
          <p:nvPr/>
        </p:nvSpPr>
        <p:spPr>
          <a:xfrm>
            <a:off x="6698406" y="6107489"/>
            <a:ext cx="36004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b="1" err="1">
                <a:highlight>
                  <a:srgbClr val="FFFF00"/>
                </a:highlight>
                <a:cs typeface="Calibri"/>
              </a:rPr>
              <a:t>Closed</a:t>
            </a:r>
            <a:r>
              <a:rPr lang="de-DE" b="1">
                <a:highlight>
                  <a:srgbClr val="FFFF00"/>
                </a:highlight>
                <a:cs typeface="Calibri"/>
              </a:rPr>
              <a:t> </a:t>
            </a:r>
            <a:r>
              <a:rPr lang="de-DE" b="1" err="1">
                <a:highlight>
                  <a:srgbClr val="FFFF00"/>
                </a:highlight>
                <a:cs typeface="Calibri"/>
              </a:rPr>
              <a:t>Captioning</a:t>
            </a:r>
          </a:p>
        </p:txBody>
      </p:sp>
    </p:spTree>
    <p:extLst>
      <p:ext uri="{BB962C8B-B14F-4D97-AF65-F5344CB8AC3E}">
        <p14:creationId xmlns:p14="http://schemas.microsoft.com/office/powerpoint/2010/main" val="353287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11</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a:xfrm>
            <a:off x="3599233" y="549007"/>
            <a:ext cx="7876349" cy="674133"/>
          </a:xfrm>
        </p:spPr>
        <p:txBody>
          <a:bodyPr/>
          <a:lstStyle/>
          <a:p>
            <a:r>
              <a:rPr lang="de-DE">
                <a:solidFill>
                  <a:schemeClr val="accent6"/>
                </a:solidFill>
                <a:latin typeface="Arial" panose="020B0604020202020204" pitchFamily="34" charset="0"/>
                <a:cs typeface="Arial" panose="020B0604020202020204" pitchFamily="34" charset="0"/>
              </a:rPr>
              <a:t>Kalpana Kumar</a:t>
            </a: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pic>
        <p:nvPicPr>
          <p:cNvPr id="4" name="Grafik 3" descr="Picture of Kalpana Kumar">
            <a:extLst>
              <a:ext uri="{FF2B5EF4-FFF2-40B4-BE49-F238E27FC236}">
                <a16:creationId xmlns:a16="http://schemas.microsoft.com/office/drawing/2014/main" id="{5EF29370-E879-36AE-5EB9-39A58866AE7A}"/>
              </a:ext>
            </a:extLst>
          </p:cNvPr>
          <p:cNvPicPr>
            <a:picLocks noChangeAspect="1"/>
          </p:cNvPicPr>
          <p:nvPr/>
        </p:nvPicPr>
        <p:blipFill rotWithShape="1">
          <a:blip r:embed="rId3">
            <a:extLst>
              <a:ext uri="{28A0092B-C50C-407E-A947-70E740481C1C}">
                <a14:useLocalDpi xmlns:a14="http://schemas.microsoft.com/office/drawing/2010/main" val="0"/>
              </a:ext>
            </a:extLst>
          </a:blip>
          <a:srcRect t="11388" r="7167" b="31556"/>
          <a:stretch/>
        </p:blipFill>
        <p:spPr>
          <a:xfrm>
            <a:off x="716418" y="139888"/>
            <a:ext cx="2512557" cy="2512557"/>
          </a:xfrm>
          <a:prstGeom prst="rect">
            <a:avLst/>
          </a:prstGeom>
        </p:spPr>
      </p:pic>
      <p:sp>
        <p:nvSpPr>
          <p:cNvPr id="13" name="Textfeld 12">
            <a:extLst>
              <a:ext uri="{FF2B5EF4-FFF2-40B4-BE49-F238E27FC236}">
                <a16:creationId xmlns:a16="http://schemas.microsoft.com/office/drawing/2014/main" id="{A1446316-D840-3740-6721-FDD6E5C792E4}"/>
              </a:ext>
            </a:extLst>
          </p:cNvPr>
          <p:cNvSpPr txBox="1"/>
          <p:nvPr/>
        </p:nvSpPr>
        <p:spPr>
          <a:xfrm>
            <a:off x="3599233" y="1499669"/>
            <a:ext cx="7392617" cy="1387496"/>
          </a:xfrm>
          <a:prstGeom prst="rect">
            <a:avLst/>
          </a:prstGeom>
          <a:solidFill>
            <a:schemeClr val="accent1">
              <a:lumMod val="40000"/>
              <a:lumOff val="60000"/>
            </a:schemeClr>
          </a:solidFill>
        </p:spPr>
        <p:txBody>
          <a:bodyPr wrap="square">
            <a:spAutoFit/>
          </a:bodyPr>
          <a:lstStyle/>
          <a:p>
            <a:pPr algn="ctr" eaLnBrk="1" hangingPunct="1">
              <a:lnSpc>
                <a:spcPct val="101000"/>
              </a:lnSpc>
              <a:spcBef>
                <a:spcPts val="1013"/>
              </a:spcBef>
              <a:buClrTx/>
              <a:buFontTx/>
              <a:buNone/>
            </a:pPr>
            <a:r>
              <a:rPr lang="de-DE" sz="2800" b="1" err="1">
                <a:solidFill>
                  <a:schemeClr val="accent6"/>
                </a:solidFill>
                <a:latin typeface="Aptos" panose="020B0004020202020204" pitchFamily="34" charset="0"/>
                <a:ea typeface="Times New Roman" panose="02020603050405020304" pitchFamily="18" charset="0"/>
                <a:cs typeface="Calibri" panose="020F0502020204030204" pitchFamily="34" charset="0"/>
              </a:rPr>
              <a:t>Reflections</a:t>
            </a:r>
            <a:r>
              <a:rPr lang="de-DE" sz="2800" b="1">
                <a:solidFill>
                  <a:schemeClr val="accent6"/>
                </a:solidFill>
                <a:latin typeface="Aptos" panose="020B0004020202020204" pitchFamily="34" charset="0"/>
                <a:ea typeface="Times New Roman" panose="02020603050405020304" pitchFamily="18" charset="0"/>
                <a:cs typeface="Calibri" panose="020F0502020204030204" pitchFamily="34" charset="0"/>
              </a:rPr>
              <a:t> </a:t>
            </a:r>
            <a:r>
              <a:rPr lang="de-DE" sz="2800" b="1" err="1">
                <a:solidFill>
                  <a:schemeClr val="accent6"/>
                </a:solidFill>
                <a:latin typeface="Aptos" panose="020B0004020202020204" pitchFamily="34" charset="0"/>
                <a:ea typeface="Times New Roman" panose="02020603050405020304" pitchFamily="18" charset="0"/>
                <a:cs typeface="Calibri" panose="020F0502020204030204" pitchFamily="34" charset="0"/>
              </a:rPr>
              <a:t>from</a:t>
            </a:r>
            <a:r>
              <a:rPr lang="de-DE" sz="2800" b="1">
                <a:solidFill>
                  <a:schemeClr val="accent6"/>
                </a:solidFill>
                <a:latin typeface="Aptos" panose="020B0004020202020204" pitchFamily="34" charset="0"/>
                <a:ea typeface="Times New Roman" panose="02020603050405020304" pitchFamily="18" charset="0"/>
                <a:cs typeface="Calibri" panose="020F0502020204030204" pitchFamily="34" charset="0"/>
              </a:rPr>
              <a:t> </a:t>
            </a:r>
            <a:r>
              <a:rPr lang="de-DE" sz="2800" b="1" err="1">
                <a:solidFill>
                  <a:schemeClr val="accent6"/>
                </a:solidFill>
                <a:effectLst/>
                <a:latin typeface="Aptos" panose="020B0004020202020204" pitchFamily="34" charset="0"/>
                <a:ea typeface="Times New Roman" panose="02020603050405020304" pitchFamily="18" charset="0"/>
                <a:cs typeface="Calibri" panose="020F0502020204030204" pitchFamily="34" charset="0"/>
              </a:rPr>
              <a:t>implementing</a:t>
            </a:r>
            <a:r>
              <a:rPr lang="de-DE" sz="2800" b="1">
                <a:solidFill>
                  <a:schemeClr val="accent6"/>
                </a:solidFill>
                <a:effectLst/>
                <a:latin typeface="Aptos" panose="020B0004020202020204" pitchFamily="34" charset="0"/>
                <a:ea typeface="Times New Roman" panose="02020603050405020304" pitchFamily="18" charset="0"/>
                <a:cs typeface="Calibri" panose="020F0502020204030204" pitchFamily="34" charset="0"/>
              </a:rPr>
              <a:t> </a:t>
            </a:r>
            <a:r>
              <a:rPr lang="de-DE" sz="2800" b="1" err="1">
                <a:solidFill>
                  <a:schemeClr val="accent6"/>
                </a:solidFill>
                <a:effectLst/>
                <a:latin typeface="Aptos" panose="020B0004020202020204" pitchFamily="34" charset="0"/>
                <a:ea typeface="Times New Roman" panose="02020603050405020304" pitchFamily="18" charset="0"/>
                <a:cs typeface="Calibri" panose="020F0502020204030204" pitchFamily="34" charset="0"/>
              </a:rPr>
              <a:t>the</a:t>
            </a:r>
            <a:r>
              <a:rPr lang="de-DE" sz="2800" b="1">
                <a:solidFill>
                  <a:schemeClr val="accent6"/>
                </a:solidFill>
                <a:effectLst/>
                <a:latin typeface="Aptos" panose="020B0004020202020204" pitchFamily="34" charset="0"/>
                <a:ea typeface="Times New Roman" panose="02020603050405020304" pitchFamily="18" charset="0"/>
                <a:cs typeface="Calibri" panose="020F0502020204030204" pitchFamily="34" charset="0"/>
              </a:rPr>
              <a:t> </a:t>
            </a:r>
            <a:r>
              <a:rPr lang="de-DE" sz="2800" b="1" err="1">
                <a:solidFill>
                  <a:schemeClr val="accent6"/>
                </a:solidFill>
                <a:effectLst/>
                <a:latin typeface="Aptos" panose="020B0004020202020204" pitchFamily="34" charset="0"/>
                <a:ea typeface="Times New Roman" panose="02020603050405020304" pitchFamily="18" charset="0"/>
                <a:cs typeface="Calibri" panose="020F0502020204030204" pitchFamily="34" charset="0"/>
              </a:rPr>
              <a:t>Promoting</a:t>
            </a:r>
            <a:r>
              <a:rPr lang="de-DE" sz="2800" b="1">
                <a:solidFill>
                  <a:schemeClr val="accent6"/>
                </a:solidFill>
                <a:effectLst/>
                <a:latin typeface="Aptos" panose="020B0004020202020204" pitchFamily="34" charset="0"/>
                <a:ea typeface="Times New Roman" panose="02020603050405020304" pitchFamily="18" charset="0"/>
                <a:cs typeface="Calibri" panose="020F0502020204030204" pitchFamily="34" charset="0"/>
              </a:rPr>
              <a:t> </a:t>
            </a:r>
            <a:r>
              <a:rPr lang="de-DE" sz="2800" b="1" err="1">
                <a:solidFill>
                  <a:schemeClr val="accent6"/>
                </a:solidFill>
                <a:effectLst/>
                <a:latin typeface="Aptos" panose="020B0004020202020204" pitchFamily="34" charset="0"/>
                <a:ea typeface="Times New Roman" panose="02020603050405020304" pitchFamily="18" charset="0"/>
                <a:cs typeface="Calibri" panose="020F0502020204030204" pitchFamily="34" charset="0"/>
              </a:rPr>
              <a:t>quality</a:t>
            </a:r>
            <a:r>
              <a:rPr lang="de-DE" sz="2800" b="1">
                <a:solidFill>
                  <a:schemeClr val="accent6"/>
                </a:solidFill>
                <a:effectLst/>
                <a:latin typeface="Aptos" panose="020B0004020202020204" pitchFamily="34" charset="0"/>
                <a:ea typeface="Times New Roman" panose="02020603050405020304" pitchFamily="18" charset="0"/>
                <a:cs typeface="Calibri" panose="020F0502020204030204" pitchFamily="34" charset="0"/>
              </a:rPr>
              <a:t> in inclusive </a:t>
            </a:r>
            <a:r>
              <a:rPr lang="de-DE" sz="2800" b="1" err="1">
                <a:solidFill>
                  <a:schemeClr val="accent6"/>
                </a:solidFill>
                <a:effectLst/>
                <a:latin typeface="Aptos" panose="020B0004020202020204" pitchFamily="34" charset="0"/>
                <a:ea typeface="Times New Roman" panose="02020603050405020304" pitchFamily="18" charset="0"/>
                <a:cs typeface="Calibri" panose="020F0502020204030204" pitchFamily="34" charset="0"/>
              </a:rPr>
              <a:t>education</a:t>
            </a:r>
            <a:r>
              <a:rPr lang="de-DE" sz="2800" b="1">
                <a:solidFill>
                  <a:schemeClr val="accent6"/>
                </a:solidFill>
                <a:effectLst/>
                <a:latin typeface="Aptos" panose="020B0004020202020204" pitchFamily="34" charset="0"/>
                <a:ea typeface="Times New Roman" panose="02020603050405020304" pitchFamily="18" charset="0"/>
                <a:cs typeface="Calibri" panose="020F0502020204030204" pitchFamily="34" charset="0"/>
              </a:rPr>
              <a:t> in Jordan (PROMISE) </a:t>
            </a:r>
            <a:r>
              <a:rPr lang="de-DE" sz="2800" b="1" err="1">
                <a:solidFill>
                  <a:schemeClr val="accent6"/>
                </a:solidFill>
                <a:effectLst/>
                <a:latin typeface="Aptos" panose="020B0004020202020204" pitchFamily="34" charset="0"/>
                <a:ea typeface="Times New Roman" panose="02020603050405020304" pitchFamily="18" charset="0"/>
                <a:cs typeface="Calibri" panose="020F0502020204030204" pitchFamily="34" charset="0"/>
              </a:rPr>
              <a:t>project</a:t>
            </a:r>
            <a:endParaRPr lang="en-US" altLang="en-US" sz="4000" b="1">
              <a:solidFill>
                <a:schemeClr val="accent6"/>
              </a:solidFill>
            </a:endParaRPr>
          </a:p>
        </p:txBody>
      </p:sp>
      <p:sp>
        <p:nvSpPr>
          <p:cNvPr id="11" name="Inhaltsplatzhalter 3">
            <a:extLst>
              <a:ext uri="{FF2B5EF4-FFF2-40B4-BE49-F238E27FC236}">
                <a16:creationId xmlns:a16="http://schemas.microsoft.com/office/drawing/2014/main" id="{58F721D1-B211-7909-78EB-458DC5DFCDCC}"/>
              </a:ext>
            </a:extLst>
          </p:cNvPr>
          <p:cNvSpPr txBox="1">
            <a:spLocks/>
          </p:cNvSpPr>
          <p:nvPr/>
        </p:nvSpPr>
        <p:spPr>
          <a:xfrm>
            <a:off x="290900" y="2925181"/>
            <a:ext cx="6202263" cy="2907788"/>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rgbClr val="480E4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90000"/>
              </a:buClr>
              <a:buSzPct val="101000"/>
              <a:tabLst>
                <a:tab pos="457200" algn="l"/>
              </a:tabLst>
            </a:pPr>
            <a:r>
              <a:rPr lang="de-DE" sz="2000" b="0" err="1">
                <a:solidFill>
                  <a:schemeClr val="accent6"/>
                </a:solidFill>
                <a:cs typeface="Calibri"/>
              </a:rPr>
              <a:t>Advisor</a:t>
            </a:r>
            <a:r>
              <a:rPr lang="de-DE" sz="2000" b="0">
                <a:solidFill>
                  <a:schemeClr val="accent6"/>
                </a:solidFill>
                <a:cs typeface="Calibri"/>
              </a:rPr>
              <a:t> at </a:t>
            </a:r>
            <a:r>
              <a:rPr lang="de-DE" sz="2000" b="0" err="1">
                <a:solidFill>
                  <a:schemeClr val="accent6"/>
                </a:solidFill>
                <a:cs typeface="Calibri"/>
              </a:rPr>
              <a:t>GIZ´s</a:t>
            </a:r>
            <a:r>
              <a:rPr lang="de-DE" sz="2000" b="0">
                <a:solidFill>
                  <a:schemeClr val="accent6"/>
                </a:solidFill>
                <a:cs typeface="Calibri"/>
              </a:rPr>
              <a:t> </a:t>
            </a:r>
            <a:r>
              <a:rPr lang="de-DE" sz="2000" b="0" err="1">
                <a:solidFill>
                  <a:schemeClr val="accent6"/>
                </a:solidFill>
                <a:cs typeface="Calibri"/>
              </a:rPr>
              <a:t>Promoting</a:t>
            </a:r>
            <a:r>
              <a:rPr lang="de-DE" sz="2000" b="0">
                <a:solidFill>
                  <a:schemeClr val="accent6"/>
                </a:solidFill>
                <a:cs typeface="Calibri"/>
              </a:rPr>
              <a:t> Quality of Inclusive Education in Jordan (PROMISE) </a:t>
            </a:r>
            <a:r>
              <a:rPr lang="de-DE" sz="2000" b="0" err="1">
                <a:solidFill>
                  <a:schemeClr val="accent6"/>
                </a:solidFill>
                <a:cs typeface="Calibri"/>
              </a:rPr>
              <a:t>project</a:t>
            </a:r>
            <a:r>
              <a:rPr lang="de-DE" sz="2000" b="0">
                <a:solidFill>
                  <a:schemeClr val="accent6"/>
                </a:solidFill>
                <a:cs typeface="Calibri"/>
              </a:rPr>
              <a:t> and Co-Speaker of </a:t>
            </a:r>
            <a:r>
              <a:rPr lang="de-DE" sz="2000" b="0" err="1">
                <a:solidFill>
                  <a:schemeClr val="accent6"/>
                </a:solidFill>
                <a:cs typeface="Calibri"/>
              </a:rPr>
              <a:t>GIZ’s</a:t>
            </a:r>
            <a:r>
              <a:rPr lang="de-DE" sz="2000" b="0">
                <a:solidFill>
                  <a:schemeClr val="accent6"/>
                </a:solidFill>
                <a:cs typeface="Calibri"/>
              </a:rPr>
              <a:t> Global Network </a:t>
            </a:r>
            <a:r>
              <a:rPr lang="de-DE" sz="2000" b="0" err="1">
                <a:solidFill>
                  <a:schemeClr val="accent6"/>
                </a:solidFill>
                <a:cs typeface="Calibri"/>
              </a:rPr>
              <a:t>for</a:t>
            </a:r>
            <a:r>
              <a:rPr lang="de-DE" sz="2000" b="0">
                <a:solidFill>
                  <a:schemeClr val="accent6"/>
                </a:solidFill>
                <a:cs typeface="Calibri"/>
              </a:rPr>
              <a:t> Education and Youth (GNEY)</a:t>
            </a:r>
          </a:p>
          <a:p>
            <a:pPr>
              <a:buClr>
                <a:srgbClr val="C90000"/>
              </a:buClr>
              <a:buSzPct val="101000"/>
              <a:tabLst>
                <a:tab pos="457200" algn="l"/>
              </a:tabLst>
            </a:pPr>
            <a:r>
              <a:rPr lang="de-DE" sz="2000" b="0">
                <a:solidFill>
                  <a:schemeClr val="accent6"/>
                </a:solidFill>
                <a:cs typeface="Calibri"/>
              </a:rPr>
              <a:t>15 </a:t>
            </a:r>
            <a:r>
              <a:rPr lang="de-DE" sz="2000" b="0" err="1">
                <a:solidFill>
                  <a:schemeClr val="accent6"/>
                </a:solidFill>
                <a:cs typeface="Calibri"/>
              </a:rPr>
              <a:t>years</a:t>
            </a:r>
            <a:r>
              <a:rPr lang="de-DE" sz="2000" b="0">
                <a:solidFill>
                  <a:schemeClr val="accent6"/>
                </a:solidFill>
                <a:cs typeface="Calibri"/>
              </a:rPr>
              <a:t> </a:t>
            </a:r>
            <a:r>
              <a:rPr lang="de-DE" sz="2000" b="0" err="1">
                <a:solidFill>
                  <a:schemeClr val="accent6"/>
                </a:solidFill>
                <a:cs typeface="Calibri"/>
              </a:rPr>
              <a:t>experience</a:t>
            </a:r>
            <a:r>
              <a:rPr lang="de-DE" sz="2000" b="0">
                <a:solidFill>
                  <a:schemeClr val="accent6"/>
                </a:solidFill>
                <a:cs typeface="Calibri"/>
              </a:rPr>
              <a:t> in </a:t>
            </a:r>
            <a:r>
              <a:rPr lang="de-DE" sz="2000" b="0" err="1">
                <a:solidFill>
                  <a:schemeClr val="accent6"/>
                </a:solidFill>
                <a:cs typeface="Calibri"/>
              </a:rPr>
              <a:t>more</a:t>
            </a:r>
            <a:r>
              <a:rPr lang="de-DE" sz="2000" b="0">
                <a:solidFill>
                  <a:schemeClr val="accent6"/>
                </a:solidFill>
                <a:cs typeface="Calibri"/>
              </a:rPr>
              <a:t> </a:t>
            </a:r>
            <a:r>
              <a:rPr lang="de-DE" sz="2000" b="0" err="1">
                <a:solidFill>
                  <a:schemeClr val="accent6"/>
                </a:solidFill>
                <a:cs typeface="Calibri"/>
              </a:rPr>
              <a:t>than</a:t>
            </a:r>
            <a:r>
              <a:rPr lang="de-DE" sz="2000" b="0">
                <a:solidFill>
                  <a:schemeClr val="accent6"/>
                </a:solidFill>
                <a:cs typeface="Calibri"/>
              </a:rPr>
              <a:t> 8 countries in </a:t>
            </a:r>
            <a:r>
              <a:rPr lang="de-DE" sz="2000" b="0" err="1">
                <a:solidFill>
                  <a:schemeClr val="accent6"/>
                </a:solidFill>
                <a:cs typeface="Calibri"/>
              </a:rPr>
              <a:t>designing</a:t>
            </a:r>
            <a:r>
              <a:rPr lang="de-DE" sz="2000" b="0">
                <a:solidFill>
                  <a:schemeClr val="accent6"/>
                </a:solidFill>
                <a:cs typeface="Calibri"/>
              </a:rPr>
              <a:t> and </a:t>
            </a:r>
            <a:r>
              <a:rPr lang="de-DE" sz="2000" b="0" err="1">
                <a:solidFill>
                  <a:schemeClr val="accent6"/>
                </a:solidFill>
                <a:cs typeface="Calibri"/>
              </a:rPr>
              <a:t>implementing</a:t>
            </a:r>
            <a:r>
              <a:rPr lang="de-DE" sz="2000" b="0">
                <a:solidFill>
                  <a:schemeClr val="accent6"/>
                </a:solidFill>
                <a:cs typeface="Calibri"/>
              </a:rPr>
              <a:t> inclusive </a:t>
            </a:r>
            <a:r>
              <a:rPr lang="de-DE" sz="2000" b="0" err="1">
                <a:solidFill>
                  <a:schemeClr val="accent6"/>
                </a:solidFill>
                <a:cs typeface="Calibri"/>
              </a:rPr>
              <a:t>education</a:t>
            </a:r>
            <a:r>
              <a:rPr lang="de-DE" sz="2000" b="0">
                <a:solidFill>
                  <a:schemeClr val="accent6"/>
                </a:solidFill>
                <a:cs typeface="Calibri"/>
              </a:rPr>
              <a:t> </a:t>
            </a:r>
            <a:r>
              <a:rPr lang="de-DE" sz="2000" b="0" err="1">
                <a:solidFill>
                  <a:schemeClr val="accent6"/>
                </a:solidFill>
                <a:cs typeface="Calibri"/>
              </a:rPr>
              <a:t>programmes</a:t>
            </a:r>
            <a:r>
              <a:rPr lang="de-DE" sz="2000" b="0">
                <a:solidFill>
                  <a:schemeClr val="accent6"/>
                </a:solidFill>
                <a:cs typeface="Calibri"/>
              </a:rPr>
              <a:t> of </a:t>
            </a:r>
            <a:r>
              <a:rPr lang="de-DE" sz="2000" b="0" err="1">
                <a:solidFill>
                  <a:schemeClr val="accent6"/>
                </a:solidFill>
                <a:cs typeface="Calibri"/>
              </a:rPr>
              <a:t>various</a:t>
            </a:r>
            <a:r>
              <a:rPr lang="de-DE" sz="2000" b="0">
                <a:solidFill>
                  <a:schemeClr val="accent6"/>
                </a:solidFill>
                <a:cs typeface="Calibri"/>
              </a:rPr>
              <a:t>  </a:t>
            </a:r>
            <a:r>
              <a:rPr lang="de-DE" sz="2000" b="0" err="1">
                <a:solidFill>
                  <a:schemeClr val="accent6"/>
                </a:solidFill>
                <a:cs typeface="Calibri"/>
              </a:rPr>
              <a:t>development</a:t>
            </a:r>
            <a:r>
              <a:rPr lang="de-DE" sz="2000" b="0">
                <a:solidFill>
                  <a:schemeClr val="accent6"/>
                </a:solidFill>
                <a:cs typeface="Calibri"/>
              </a:rPr>
              <a:t> </a:t>
            </a:r>
            <a:r>
              <a:rPr lang="de-DE" sz="2000" b="0" err="1">
                <a:solidFill>
                  <a:schemeClr val="accent6"/>
                </a:solidFill>
                <a:cs typeface="Calibri"/>
              </a:rPr>
              <a:t>cooperation</a:t>
            </a:r>
            <a:r>
              <a:rPr lang="de-DE" sz="2000" b="0">
                <a:solidFill>
                  <a:schemeClr val="accent6"/>
                </a:solidFill>
                <a:cs typeface="Calibri"/>
              </a:rPr>
              <a:t> </a:t>
            </a:r>
            <a:r>
              <a:rPr lang="de-DE" sz="2000" b="0" err="1">
                <a:solidFill>
                  <a:schemeClr val="accent6"/>
                </a:solidFill>
                <a:cs typeface="Calibri"/>
              </a:rPr>
              <a:t>agencies</a:t>
            </a:r>
            <a:endParaRPr lang="de-DE" sz="2000" b="0">
              <a:solidFill>
                <a:schemeClr val="accent6"/>
              </a:solidFill>
              <a:cs typeface="Calibri"/>
            </a:endParaRPr>
          </a:p>
          <a:p>
            <a:pPr>
              <a:buClr>
                <a:srgbClr val="C90000"/>
              </a:buClr>
              <a:buSzPct val="101000"/>
            </a:pPr>
            <a:r>
              <a:rPr lang="en-US" sz="2000" b="0">
                <a:solidFill>
                  <a:schemeClr val="accent6"/>
                </a:solidFill>
                <a:cs typeface="Calibri"/>
              </a:rPr>
              <a:t>Focus Topics: </a:t>
            </a:r>
            <a:r>
              <a:rPr lang="de-DE" sz="2000" b="0">
                <a:solidFill>
                  <a:schemeClr val="accent6"/>
                </a:solidFill>
                <a:cs typeface="Calibri"/>
              </a:rPr>
              <a:t>Disability Inclusive Early </a:t>
            </a:r>
            <a:r>
              <a:rPr lang="de-DE" sz="2000" b="0" err="1">
                <a:solidFill>
                  <a:schemeClr val="accent6"/>
                </a:solidFill>
                <a:cs typeface="Calibri"/>
              </a:rPr>
              <a:t>Childhood</a:t>
            </a:r>
            <a:r>
              <a:rPr lang="de-DE" sz="2000" b="0">
                <a:solidFill>
                  <a:schemeClr val="accent6"/>
                </a:solidFill>
                <a:cs typeface="Calibri"/>
              </a:rPr>
              <a:t> Education and Basic Education, Inclusive Education Policy, Research, Disability Data, School </a:t>
            </a:r>
            <a:r>
              <a:rPr lang="de-DE" sz="2000" b="0" err="1">
                <a:solidFill>
                  <a:schemeClr val="accent6"/>
                </a:solidFill>
                <a:cs typeface="Calibri"/>
              </a:rPr>
              <a:t>Improvement</a:t>
            </a:r>
            <a:r>
              <a:rPr lang="de-DE" sz="2000" b="0">
                <a:solidFill>
                  <a:schemeClr val="accent6"/>
                </a:solidFill>
                <a:cs typeface="Calibri"/>
              </a:rPr>
              <a:t>, Teacher </a:t>
            </a:r>
            <a:r>
              <a:rPr lang="de-DE" sz="2000" b="0" err="1">
                <a:solidFill>
                  <a:schemeClr val="accent6"/>
                </a:solidFill>
                <a:cs typeface="Calibri"/>
              </a:rPr>
              <a:t>Capacity</a:t>
            </a:r>
            <a:r>
              <a:rPr lang="de-DE" sz="2000" b="0">
                <a:solidFill>
                  <a:schemeClr val="accent6"/>
                </a:solidFill>
                <a:cs typeface="Calibri"/>
              </a:rPr>
              <a:t> Development </a:t>
            </a:r>
            <a:endParaRPr lang="en-US" sz="2000" b="0">
              <a:solidFill>
                <a:schemeClr val="accent6"/>
              </a:solidFill>
              <a:cs typeface="Calibri"/>
            </a:endParaRPr>
          </a:p>
        </p:txBody>
      </p:sp>
      <p:pic>
        <p:nvPicPr>
          <p:cNvPr id="8" name="Picture 2" descr="Logo of GIZ">
            <a:extLst>
              <a:ext uri="{FF2B5EF4-FFF2-40B4-BE49-F238E27FC236}">
                <a16:creationId xmlns:a16="http://schemas.microsoft.com/office/drawing/2014/main" id="{F338F88F-1299-3583-F72B-0D6462A350E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8583" y="3430047"/>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8327BFD1-504B-7764-02C7-38F9DD2EBAA9}"/>
              </a:ext>
            </a:extLst>
          </p:cNvPr>
          <p:cNvSpPr txBox="1"/>
          <p:nvPr/>
        </p:nvSpPr>
        <p:spPr>
          <a:xfrm>
            <a:off x="6698406" y="6107489"/>
            <a:ext cx="36004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b="1" err="1">
                <a:highlight>
                  <a:srgbClr val="FFFF00"/>
                </a:highlight>
                <a:cs typeface="Calibri"/>
              </a:rPr>
              <a:t>Graphic</a:t>
            </a:r>
            <a:r>
              <a:rPr lang="de-DE" b="1">
                <a:highlight>
                  <a:srgbClr val="FFFF00"/>
                </a:highlight>
                <a:cs typeface="Calibri"/>
              </a:rPr>
              <a:t> Recording</a:t>
            </a:r>
          </a:p>
        </p:txBody>
      </p:sp>
    </p:spTree>
    <p:extLst>
      <p:ext uri="{BB962C8B-B14F-4D97-AF65-F5344CB8AC3E}">
        <p14:creationId xmlns:p14="http://schemas.microsoft.com/office/powerpoint/2010/main" val="125030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5F989DC-D247-762A-F955-97584754DEBB}"/>
              </a:ext>
            </a:extLst>
          </p:cNvPr>
          <p:cNvSpPr>
            <a:spLocks noGrp="1"/>
          </p:cNvSpPr>
          <p:nvPr>
            <p:ph type="title"/>
          </p:nvPr>
        </p:nvSpPr>
        <p:spPr/>
        <p:txBody>
          <a:bodyPr/>
          <a:lstStyle/>
          <a:p>
            <a:r>
              <a:rPr lang="de-DE" err="1"/>
              <a:t>Presentations</a:t>
            </a:r>
            <a:r>
              <a:rPr lang="de-DE"/>
              <a:t> Session 1</a:t>
            </a:r>
          </a:p>
        </p:txBody>
      </p:sp>
      <p:sp>
        <p:nvSpPr>
          <p:cNvPr id="7" name="Textplatzhalter 6">
            <a:extLst>
              <a:ext uri="{FF2B5EF4-FFF2-40B4-BE49-F238E27FC236}">
                <a16:creationId xmlns:a16="http://schemas.microsoft.com/office/drawing/2014/main" id="{1BF04E9C-EE15-0B30-252F-3F44B0B46A91}"/>
              </a:ext>
            </a:extLst>
          </p:cNvPr>
          <p:cNvSpPr>
            <a:spLocks noGrp="1"/>
          </p:cNvSpPr>
          <p:nvPr>
            <p:ph type="body" sz="quarter" idx="13"/>
          </p:nvPr>
        </p:nvSpPr>
        <p:spPr/>
        <p:txBody>
          <a:bodyPr/>
          <a:lstStyle/>
          <a:p>
            <a:r>
              <a:rPr lang="de-DE"/>
              <a:t>In </a:t>
            </a:r>
            <a:r>
              <a:rPr lang="de-DE" err="1"/>
              <a:t>the</a:t>
            </a:r>
            <a:r>
              <a:rPr lang="de-DE"/>
              <a:t> </a:t>
            </a:r>
            <a:r>
              <a:rPr lang="de-DE" err="1"/>
              <a:t>following</a:t>
            </a:r>
            <a:r>
              <a:rPr lang="de-DE"/>
              <a:t>, </a:t>
            </a:r>
            <a:r>
              <a:rPr lang="de-DE" err="1"/>
              <a:t>please</a:t>
            </a:r>
            <a:r>
              <a:rPr lang="de-DE"/>
              <a:t> find </a:t>
            </a:r>
            <a:r>
              <a:rPr lang="de-DE" err="1"/>
              <a:t>the</a:t>
            </a:r>
            <a:r>
              <a:rPr lang="de-DE"/>
              <a:t> </a:t>
            </a:r>
            <a:r>
              <a:rPr lang="de-DE" err="1"/>
              <a:t>slides</a:t>
            </a:r>
            <a:r>
              <a:rPr lang="de-DE"/>
              <a:t> </a:t>
            </a:r>
            <a:r>
              <a:rPr lang="de-DE" err="1"/>
              <a:t>used</a:t>
            </a:r>
            <a:r>
              <a:rPr lang="de-DE"/>
              <a:t> </a:t>
            </a:r>
            <a:r>
              <a:rPr lang="de-DE" err="1"/>
              <a:t>by</a:t>
            </a:r>
            <a:r>
              <a:rPr lang="de-DE"/>
              <a:t> </a:t>
            </a:r>
            <a:r>
              <a:rPr lang="de-DE" err="1"/>
              <a:t>our</a:t>
            </a:r>
            <a:r>
              <a:rPr lang="de-DE"/>
              <a:t> </a:t>
            </a:r>
            <a:r>
              <a:rPr lang="de-DE" err="1"/>
              <a:t>speakers</a:t>
            </a:r>
            <a:r>
              <a:rPr lang="de-DE"/>
              <a:t> in </a:t>
            </a:r>
            <a:r>
              <a:rPr lang="de-DE" err="1"/>
              <a:t>their</a:t>
            </a:r>
            <a:r>
              <a:rPr lang="de-DE"/>
              <a:t> </a:t>
            </a:r>
            <a:r>
              <a:rPr lang="de-DE" err="1"/>
              <a:t>respective</a:t>
            </a:r>
            <a:r>
              <a:rPr lang="de-DE"/>
              <a:t> break-out </a:t>
            </a:r>
            <a:r>
              <a:rPr lang="de-DE" err="1"/>
              <a:t>sessions</a:t>
            </a:r>
            <a:r>
              <a:rPr lang="de-DE"/>
              <a:t> </a:t>
            </a:r>
            <a:r>
              <a:rPr lang="de-DE" err="1"/>
              <a:t>for</a:t>
            </a:r>
            <a:r>
              <a:rPr lang="de-DE"/>
              <a:t> </a:t>
            </a:r>
            <a:r>
              <a:rPr lang="de-DE" err="1"/>
              <a:t>your</a:t>
            </a:r>
            <a:r>
              <a:rPr lang="de-DE"/>
              <a:t> review:</a:t>
            </a:r>
          </a:p>
        </p:txBody>
      </p:sp>
      <p:sp>
        <p:nvSpPr>
          <p:cNvPr id="3" name="Foliennummernplatzhalter 2">
            <a:extLst>
              <a:ext uri="{FF2B5EF4-FFF2-40B4-BE49-F238E27FC236}">
                <a16:creationId xmlns:a16="http://schemas.microsoft.com/office/drawing/2014/main" id="{CA214524-28A3-35A4-21B2-C949609CCF3E}"/>
              </a:ext>
              <a:ext uri="{C183D7F6-B498-43B3-948B-1728B52AA6E4}">
                <adec:decorative xmlns:adec="http://schemas.microsoft.com/office/drawing/2017/decorative" val="1"/>
              </a:ext>
            </a:extLst>
          </p:cNvPr>
          <p:cNvSpPr>
            <a:spLocks noGrp="1"/>
          </p:cNvSpPr>
          <p:nvPr>
            <p:ph type="sldNum" sz="quarter" idx="4294967295"/>
          </p:nvPr>
        </p:nvSpPr>
        <p:spPr>
          <a:xfrm>
            <a:off x="9448800" y="6488113"/>
            <a:ext cx="2743200" cy="365125"/>
          </a:xfrm>
        </p:spPr>
        <p:txBody>
          <a:bodyPr/>
          <a:lstStyle/>
          <a:p>
            <a:fld id="{4FF4E450-4DBB-5B4B-968B-26EB5ED26D5E}" type="slidenum">
              <a:rPr lang="de-DE" smtClean="0"/>
              <a:pPr/>
              <a:t>12</a:t>
            </a:fld>
            <a:endParaRPr lang="de-DE"/>
          </a:p>
        </p:txBody>
      </p:sp>
    </p:spTree>
    <p:extLst>
      <p:ext uri="{BB962C8B-B14F-4D97-AF65-F5344CB8AC3E}">
        <p14:creationId xmlns:p14="http://schemas.microsoft.com/office/powerpoint/2010/main" val="364809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13</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a:xfrm>
            <a:off x="3523171" y="2038683"/>
            <a:ext cx="7876349" cy="674133"/>
          </a:xfrm>
        </p:spPr>
        <p:txBody>
          <a:bodyPr>
            <a:normAutofit/>
          </a:bodyPr>
          <a:lstStyle/>
          <a:p>
            <a:pPr algn="ctr"/>
            <a:r>
              <a:rPr lang="de-DE" sz="3200" b="0">
                <a:solidFill>
                  <a:schemeClr val="accent6"/>
                </a:solidFill>
                <a:latin typeface="Arial" panose="020B0604020202020204" pitchFamily="34" charset="0"/>
                <a:cs typeface="Arial" panose="020B0604020202020204" pitchFamily="34" charset="0"/>
              </a:rPr>
              <a:t>Peter Torres </a:t>
            </a:r>
            <a:r>
              <a:rPr lang="de-DE" sz="3200" b="0" err="1">
                <a:solidFill>
                  <a:schemeClr val="accent6"/>
                </a:solidFill>
                <a:latin typeface="Arial" panose="020B0604020202020204" pitchFamily="34" charset="0"/>
                <a:cs typeface="Arial" panose="020B0604020202020204" pitchFamily="34" charset="0"/>
              </a:rPr>
              <a:t>Fremlin</a:t>
            </a:r>
            <a:r>
              <a:rPr lang="de-DE" sz="3200" b="0">
                <a:solidFill>
                  <a:schemeClr val="accent6"/>
                </a:solidFill>
                <a:latin typeface="Arial" panose="020B0604020202020204" pitchFamily="34" charset="0"/>
                <a:cs typeface="Arial" panose="020B0604020202020204" pitchFamily="34" charset="0"/>
              </a:rPr>
              <a:t>:</a:t>
            </a: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pic>
        <p:nvPicPr>
          <p:cNvPr id="14" name="Picture 2" descr="Picture of Peter Torres Fremlin">
            <a:extLst>
              <a:ext uri="{FF2B5EF4-FFF2-40B4-BE49-F238E27FC236}">
                <a16:creationId xmlns:a16="http://schemas.microsoft.com/office/drawing/2014/main" id="{3A9E0CEB-D542-297C-CE6F-8F5807BB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738" y="1655598"/>
            <a:ext cx="2519726" cy="25197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A1446316-D840-3740-6721-FDD6E5C792E4}"/>
              </a:ext>
            </a:extLst>
          </p:cNvPr>
          <p:cNvSpPr txBox="1"/>
          <p:nvPr/>
        </p:nvSpPr>
        <p:spPr>
          <a:xfrm>
            <a:off x="3586643" y="2717108"/>
            <a:ext cx="7691619" cy="1438151"/>
          </a:xfrm>
          <a:prstGeom prst="rect">
            <a:avLst/>
          </a:prstGeom>
          <a:noFill/>
        </p:spPr>
        <p:txBody>
          <a:bodyPr wrap="square">
            <a:spAutoFit/>
          </a:bodyPr>
          <a:lstStyle/>
          <a:p>
            <a:pPr algn="ctr" eaLnBrk="1" hangingPunct="1">
              <a:lnSpc>
                <a:spcPct val="101000"/>
              </a:lnSpc>
              <a:spcBef>
                <a:spcPts val="1013"/>
              </a:spcBef>
              <a:buClrTx/>
              <a:buFontTx/>
              <a:buNone/>
            </a:pPr>
            <a:r>
              <a:rPr lang="en-US" altLang="en-US" sz="4400" b="1">
                <a:solidFill>
                  <a:schemeClr val="accent6"/>
                </a:solidFill>
              </a:rPr>
              <a:t>Intersecting Crises through the Lens of Disability</a:t>
            </a:r>
          </a:p>
        </p:txBody>
      </p:sp>
      <p:sp>
        <p:nvSpPr>
          <p:cNvPr id="11" name="Inhaltsplatzhalter 3">
            <a:extLst>
              <a:ext uri="{FF2B5EF4-FFF2-40B4-BE49-F238E27FC236}">
                <a16:creationId xmlns:a16="http://schemas.microsoft.com/office/drawing/2014/main" id="{58F721D1-B211-7909-78EB-458DC5DFCDCC}"/>
              </a:ext>
            </a:extLst>
          </p:cNvPr>
          <p:cNvSpPr txBox="1">
            <a:spLocks/>
          </p:cNvSpPr>
          <p:nvPr/>
        </p:nvSpPr>
        <p:spPr>
          <a:xfrm>
            <a:off x="519502" y="4819317"/>
            <a:ext cx="5205437" cy="1343418"/>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rgbClr val="480E4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90000"/>
              </a:buClr>
              <a:buSzPct val="100000"/>
              <a:tabLst>
                <a:tab pos="457200" algn="l"/>
              </a:tabLst>
            </a:pPr>
            <a:r>
              <a:rPr lang="de-DE" b="0">
                <a:solidFill>
                  <a:schemeClr val="accent6"/>
                </a:solidFill>
                <a:cs typeface="Calibri"/>
              </a:rPr>
              <a:t>Peter </a:t>
            </a:r>
            <a:r>
              <a:rPr lang="de-DE" b="0" err="1">
                <a:solidFill>
                  <a:schemeClr val="accent6"/>
                </a:solidFill>
                <a:cs typeface="Calibri"/>
              </a:rPr>
              <a:t>did</a:t>
            </a:r>
            <a:r>
              <a:rPr lang="de-DE" b="0">
                <a:solidFill>
                  <a:schemeClr val="accent6"/>
                </a:solidFill>
                <a:cs typeface="Calibri"/>
              </a:rPr>
              <a:t> not </a:t>
            </a:r>
            <a:r>
              <a:rPr lang="de-DE" b="0" err="1">
                <a:solidFill>
                  <a:schemeClr val="accent6"/>
                </a:solidFill>
                <a:cs typeface="Calibri"/>
              </a:rPr>
              <a:t>use</a:t>
            </a:r>
            <a:r>
              <a:rPr lang="de-DE" b="0">
                <a:solidFill>
                  <a:schemeClr val="accent6"/>
                </a:solidFill>
                <a:cs typeface="Calibri"/>
              </a:rPr>
              <a:t> </a:t>
            </a:r>
            <a:r>
              <a:rPr lang="de-DE" b="0" err="1">
                <a:solidFill>
                  <a:schemeClr val="accent6"/>
                </a:solidFill>
                <a:cs typeface="Calibri"/>
              </a:rPr>
              <a:t>any</a:t>
            </a:r>
            <a:r>
              <a:rPr lang="de-DE" b="0">
                <a:solidFill>
                  <a:schemeClr val="accent6"/>
                </a:solidFill>
                <a:cs typeface="Calibri"/>
              </a:rPr>
              <a:t> </a:t>
            </a:r>
            <a:r>
              <a:rPr lang="de-DE" b="0" err="1">
                <a:solidFill>
                  <a:schemeClr val="accent6"/>
                </a:solidFill>
                <a:cs typeface="Calibri"/>
              </a:rPr>
              <a:t>slides</a:t>
            </a:r>
            <a:r>
              <a:rPr lang="de-DE" b="0">
                <a:solidFill>
                  <a:schemeClr val="accent6"/>
                </a:solidFill>
                <a:cs typeface="Calibri"/>
              </a:rPr>
              <a:t> </a:t>
            </a:r>
            <a:r>
              <a:rPr lang="de-DE" b="0" err="1">
                <a:solidFill>
                  <a:schemeClr val="accent6"/>
                </a:solidFill>
                <a:cs typeface="Calibri"/>
              </a:rPr>
              <a:t>for</a:t>
            </a:r>
            <a:r>
              <a:rPr lang="de-DE" b="0">
                <a:solidFill>
                  <a:schemeClr val="accent6"/>
                </a:solidFill>
                <a:cs typeface="Calibri"/>
              </a:rPr>
              <a:t> </a:t>
            </a:r>
            <a:r>
              <a:rPr lang="de-DE" b="0" err="1">
                <a:solidFill>
                  <a:schemeClr val="accent6"/>
                </a:solidFill>
                <a:cs typeface="Calibri"/>
              </a:rPr>
              <a:t>his</a:t>
            </a:r>
            <a:r>
              <a:rPr lang="de-DE" b="0">
                <a:solidFill>
                  <a:schemeClr val="accent6"/>
                </a:solidFill>
                <a:cs typeface="Calibri"/>
              </a:rPr>
              <a:t> </a:t>
            </a:r>
            <a:r>
              <a:rPr lang="de-DE" b="0" err="1">
                <a:solidFill>
                  <a:schemeClr val="accent6"/>
                </a:solidFill>
                <a:cs typeface="Calibri"/>
              </a:rPr>
              <a:t>input</a:t>
            </a:r>
            <a:r>
              <a:rPr lang="de-DE" b="0">
                <a:solidFill>
                  <a:schemeClr val="accent6"/>
                </a:solidFill>
                <a:cs typeface="Calibri"/>
              </a:rPr>
              <a:t>.</a:t>
            </a:r>
          </a:p>
          <a:p>
            <a:pPr>
              <a:buClr>
                <a:srgbClr val="C90000"/>
              </a:buClr>
              <a:buSzPct val="100000"/>
              <a:tabLst>
                <a:tab pos="457200" algn="l"/>
              </a:tabLst>
            </a:pPr>
            <a:r>
              <a:rPr lang="de-DE" b="0" err="1">
                <a:solidFill>
                  <a:schemeClr val="accent6"/>
                </a:solidFill>
                <a:cs typeface="Calibri"/>
              </a:rPr>
              <a:t>Instead</a:t>
            </a:r>
            <a:r>
              <a:rPr lang="de-DE" b="0">
                <a:solidFill>
                  <a:schemeClr val="accent6"/>
                </a:solidFill>
                <a:cs typeface="Calibri"/>
              </a:rPr>
              <a:t>, </a:t>
            </a:r>
            <a:r>
              <a:rPr lang="de-DE" b="0" err="1">
                <a:solidFill>
                  <a:schemeClr val="accent6"/>
                </a:solidFill>
                <a:cs typeface="Calibri"/>
              </a:rPr>
              <a:t>please</a:t>
            </a:r>
            <a:r>
              <a:rPr lang="de-DE" b="0">
                <a:solidFill>
                  <a:schemeClr val="accent6"/>
                </a:solidFill>
                <a:cs typeface="Calibri"/>
              </a:rPr>
              <a:t> find a </a:t>
            </a:r>
            <a:r>
              <a:rPr lang="de-DE" b="0" err="1">
                <a:solidFill>
                  <a:schemeClr val="accent6"/>
                </a:solidFill>
                <a:cs typeface="Calibri"/>
              </a:rPr>
              <a:t>summary</a:t>
            </a:r>
            <a:r>
              <a:rPr lang="de-DE" b="0">
                <a:solidFill>
                  <a:schemeClr val="accent6"/>
                </a:solidFill>
                <a:cs typeface="Calibri"/>
              </a:rPr>
              <a:t> of </a:t>
            </a:r>
            <a:r>
              <a:rPr lang="de-DE" b="0" err="1">
                <a:solidFill>
                  <a:schemeClr val="accent6"/>
                </a:solidFill>
                <a:cs typeface="Calibri"/>
              </a:rPr>
              <a:t>his</a:t>
            </a:r>
            <a:r>
              <a:rPr lang="de-DE" b="0">
                <a:solidFill>
                  <a:schemeClr val="accent6"/>
                </a:solidFill>
                <a:cs typeface="Calibri"/>
              </a:rPr>
              <a:t> </a:t>
            </a:r>
            <a:r>
              <a:rPr lang="de-DE" b="0" err="1">
                <a:solidFill>
                  <a:schemeClr val="accent6"/>
                </a:solidFill>
                <a:cs typeface="Calibri"/>
              </a:rPr>
              <a:t>main</a:t>
            </a:r>
            <a:r>
              <a:rPr lang="de-DE" b="0">
                <a:solidFill>
                  <a:schemeClr val="accent6"/>
                </a:solidFill>
                <a:cs typeface="Calibri"/>
              </a:rPr>
              <a:t> </a:t>
            </a:r>
            <a:r>
              <a:rPr lang="de-DE" b="0" err="1">
                <a:solidFill>
                  <a:schemeClr val="accent6"/>
                </a:solidFill>
                <a:cs typeface="Calibri"/>
              </a:rPr>
              <a:t>talking</a:t>
            </a:r>
            <a:r>
              <a:rPr lang="de-DE" b="0">
                <a:solidFill>
                  <a:schemeClr val="accent6"/>
                </a:solidFill>
                <a:cs typeface="Calibri"/>
              </a:rPr>
              <a:t> </a:t>
            </a:r>
            <a:r>
              <a:rPr lang="de-DE" b="0" err="1">
                <a:solidFill>
                  <a:schemeClr val="accent6"/>
                </a:solidFill>
                <a:cs typeface="Calibri"/>
              </a:rPr>
              <a:t>points</a:t>
            </a:r>
            <a:r>
              <a:rPr lang="de-DE" b="0">
                <a:solidFill>
                  <a:schemeClr val="accent6"/>
                </a:solidFill>
                <a:cs typeface="Calibri"/>
              </a:rPr>
              <a:t> in </a:t>
            </a:r>
            <a:r>
              <a:rPr lang="de-DE" b="0" err="1">
                <a:solidFill>
                  <a:schemeClr val="accent6"/>
                </a:solidFill>
                <a:cs typeface="Calibri"/>
              </a:rPr>
              <a:t>the</a:t>
            </a:r>
            <a:r>
              <a:rPr lang="de-DE" b="0">
                <a:solidFill>
                  <a:schemeClr val="accent6"/>
                </a:solidFill>
                <a:cs typeface="Calibri"/>
              </a:rPr>
              <a:t> </a:t>
            </a:r>
            <a:r>
              <a:rPr lang="de-DE" b="0" err="1">
                <a:solidFill>
                  <a:schemeClr val="accent6"/>
                </a:solidFill>
                <a:cs typeface="Calibri"/>
              </a:rPr>
              <a:t>following</a:t>
            </a:r>
            <a:r>
              <a:rPr lang="de-DE" b="0">
                <a:solidFill>
                  <a:schemeClr val="accent6"/>
                </a:solidFill>
                <a:cs typeface="Calibri"/>
              </a:rPr>
              <a:t>: </a:t>
            </a:r>
          </a:p>
        </p:txBody>
      </p:sp>
      <p:sp>
        <p:nvSpPr>
          <p:cNvPr id="2" name="Rectangle 2">
            <a:extLst>
              <a:ext uri="{FF2B5EF4-FFF2-40B4-BE49-F238E27FC236}">
                <a16:creationId xmlns:a16="http://schemas.microsoft.com/office/drawing/2014/main" id="{A20DA9A4-BF84-14B9-6515-02CB9BDBB7C5}"/>
              </a:ext>
              <a:ext uri="{C183D7F6-B498-43B3-948B-1728B52AA6E4}">
                <adec:decorative xmlns:adec="http://schemas.microsoft.com/office/drawing/2017/decorative" val="1"/>
              </a:ext>
            </a:extLst>
          </p:cNvPr>
          <p:cNvSpPr>
            <a:spLocks noChangeArrowheads="1"/>
          </p:cNvSpPr>
          <p:nvPr/>
        </p:nvSpPr>
        <p:spPr bwMode="auto">
          <a:xfrm>
            <a:off x="14143617" y="-235572"/>
            <a:ext cx="1404608" cy="19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79496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4576D87-8134-9BF6-9B26-6265171AE96A}"/>
              </a:ext>
            </a:extLst>
          </p:cNvPr>
          <p:cNvSpPr>
            <a:spLocks noGrp="1"/>
          </p:cNvSpPr>
          <p:nvPr>
            <p:ph type="title"/>
          </p:nvPr>
        </p:nvSpPr>
        <p:spPr/>
        <p:txBody>
          <a:bodyPr/>
          <a:lstStyle/>
          <a:p>
            <a:r>
              <a:rPr lang="de-DE"/>
              <a:t>Democratic transformation</a:t>
            </a:r>
          </a:p>
        </p:txBody>
      </p:sp>
      <p:sp>
        <p:nvSpPr>
          <p:cNvPr id="5" name="Inhaltsplatzhalter 4">
            <a:extLst>
              <a:ext uri="{FF2B5EF4-FFF2-40B4-BE49-F238E27FC236}">
                <a16:creationId xmlns:a16="http://schemas.microsoft.com/office/drawing/2014/main" id="{AE1D32DC-0223-3109-0292-EA3665F9FD44}"/>
              </a:ext>
            </a:extLst>
          </p:cNvPr>
          <p:cNvSpPr>
            <a:spLocks noGrp="1"/>
          </p:cNvSpPr>
          <p:nvPr>
            <p:ph sz="quarter" idx="13"/>
          </p:nvPr>
        </p:nvSpPr>
        <p:spPr>
          <a:xfrm>
            <a:off x="959983" y="2283360"/>
            <a:ext cx="8615363" cy="1997693"/>
          </a:xfrm>
        </p:spPr>
        <p:txBody>
          <a:bodyPr>
            <a:normAutofit/>
          </a:bodyPr>
          <a:lstStyle/>
          <a:p>
            <a:r>
              <a:rPr lang="en-US" sz="3200"/>
              <a:t>This year: Huge fraction of population going to the polls</a:t>
            </a:r>
          </a:p>
          <a:p>
            <a:pPr>
              <a:buFont typeface="Wingdings" panose="05000000000000000000" pitchFamily="2" charset="2"/>
              <a:buChar char="Ø"/>
            </a:pPr>
            <a:r>
              <a:rPr lang="en-US" sz="3200"/>
              <a:t>Does not mean democracy is meaningfully performed </a:t>
            </a:r>
          </a:p>
        </p:txBody>
      </p:sp>
      <p:sp>
        <p:nvSpPr>
          <p:cNvPr id="6" name="Textfeld 5">
            <a:extLst>
              <a:ext uri="{FF2B5EF4-FFF2-40B4-BE49-F238E27FC236}">
                <a16:creationId xmlns:a16="http://schemas.microsoft.com/office/drawing/2014/main" id="{372EFFCB-FAB3-153D-2287-C1A696BE6CFD}"/>
              </a:ext>
            </a:extLst>
          </p:cNvPr>
          <p:cNvSpPr txBox="1"/>
          <p:nvPr/>
        </p:nvSpPr>
        <p:spPr>
          <a:xfrm>
            <a:off x="959983" y="4835236"/>
            <a:ext cx="8128599" cy="923330"/>
          </a:xfrm>
          <a:prstGeom prst="rect">
            <a:avLst/>
          </a:prstGeom>
          <a:noFill/>
        </p:spPr>
        <p:txBody>
          <a:bodyPr wrap="square" rtlCol="0">
            <a:spAutoFit/>
          </a:bodyPr>
          <a:lstStyle/>
          <a:p>
            <a:r>
              <a:rPr lang="en-GB" sz="1800" b="1" i="1">
                <a:effectLst/>
                <a:latin typeface="Arial" panose="020B0604020202020204" pitchFamily="34" charset="0"/>
                <a:ea typeface="Times New Roman" panose="02020603050405020304" pitchFamily="18" charset="0"/>
                <a:cs typeface="Arial" panose="020B0604020202020204" pitchFamily="34" charset="0"/>
              </a:rPr>
              <a:t>Further Reading: </a:t>
            </a:r>
            <a:endParaRPr lang="de-DE" sz="1800" b="1">
              <a:effectLst/>
              <a:latin typeface="Arial" panose="020B0604020202020204" pitchFamily="34" charset="0"/>
              <a:ea typeface="Calibri" panose="020F0502020204030204" pitchFamily="34" charset="0"/>
              <a:cs typeface="Arial" panose="020B0604020202020204" pitchFamily="34" charset="0"/>
            </a:endParaRPr>
          </a:p>
          <a:p>
            <a:r>
              <a:rPr lang="en-GB" sz="1800" i="1">
                <a:solidFill>
                  <a:srgbClr val="480E41"/>
                </a:solidFill>
                <a:effectLst/>
                <a:latin typeface="Arial" panose="020B0604020202020204" pitchFamily="34" charset="0"/>
                <a:ea typeface="Times New Roman" panose="02020603050405020304" pitchFamily="18" charset="0"/>
                <a:cs typeface="Arial" panose="020B0604020202020204" pitchFamily="34" charset="0"/>
              </a:rPr>
              <a:t>Disabled people in Peru's political crisis: </a:t>
            </a:r>
            <a:r>
              <a:rPr lang="en-GB" sz="18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tooltip="https://www.disabilitydebrief.org/debrief/peru-political-protests/"/>
              </a:rPr>
              <a:t>https://www.disabilitydebrief.org/debrief/peru-political-protests/</a:t>
            </a:r>
            <a:endParaRPr lang="de-DE" sz="1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117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4576D87-8134-9BF6-9B26-6265171AE96A}"/>
              </a:ext>
            </a:extLst>
          </p:cNvPr>
          <p:cNvSpPr>
            <a:spLocks noGrp="1"/>
          </p:cNvSpPr>
          <p:nvPr>
            <p:ph type="title"/>
          </p:nvPr>
        </p:nvSpPr>
        <p:spPr/>
        <p:txBody>
          <a:bodyPr/>
          <a:lstStyle/>
          <a:p>
            <a:r>
              <a:rPr lang="de-DE" err="1"/>
              <a:t>Economic</a:t>
            </a:r>
            <a:r>
              <a:rPr lang="de-DE"/>
              <a:t> </a:t>
            </a:r>
            <a:r>
              <a:rPr lang="de-DE" err="1"/>
              <a:t>side</a:t>
            </a:r>
            <a:endParaRPr lang="de-DE"/>
          </a:p>
        </p:txBody>
      </p:sp>
      <p:sp>
        <p:nvSpPr>
          <p:cNvPr id="5" name="Inhaltsplatzhalter 4">
            <a:extLst>
              <a:ext uri="{FF2B5EF4-FFF2-40B4-BE49-F238E27FC236}">
                <a16:creationId xmlns:a16="http://schemas.microsoft.com/office/drawing/2014/main" id="{AE1D32DC-0223-3109-0292-EA3665F9FD44}"/>
              </a:ext>
            </a:extLst>
          </p:cNvPr>
          <p:cNvSpPr>
            <a:spLocks noGrp="1"/>
          </p:cNvSpPr>
          <p:nvPr>
            <p:ph sz="quarter" idx="13"/>
          </p:nvPr>
        </p:nvSpPr>
        <p:spPr>
          <a:xfrm>
            <a:off x="959983" y="2283360"/>
            <a:ext cx="8615363" cy="1997693"/>
          </a:xfrm>
        </p:spPr>
        <p:txBody>
          <a:bodyPr>
            <a:normAutofit/>
          </a:bodyPr>
          <a:lstStyle/>
          <a:p>
            <a:r>
              <a:rPr lang="en-US" sz="3200"/>
              <a:t>International </a:t>
            </a:r>
            <a:r>
              <a:rPr lang="en-US" sz="3200" err="1"/>
              <a:t>organisations</a:t>
            </a:r>
            <a:r>
              <a:rPr lang="en-US" sz="3200"/>
              <a:t> have not looked enough at living with disability during time of austerity measures</a:t>
            </a:r>
          </a:p>
          <a:p>
            <a:pPr>
              <a:buFont typeface="Wingdings" panose="05000000000000000000" pitchFamily="2" charset="2"/>
              <a:buChar char="Ø"/>
            </a:pPr>
            <a:r>
              <a:rPr lang="en-US" sz="3200"/>
              <a:t>How do we support people in that pinch?</a:t>
            </a:r>
          </a:p>
        </p:txBody>
      </p:sp>
      <p:sp>
        <p:nvSpPr>
          <p:cNvPr id="6" name="Textfeld 5">
            <a:extLst>
              <a:ext uri="{FF2B5EF4-FFF2-40B4-BE49-F238E27FC236}">
                <a16:creationId xmlns:a16="http://schemas.microsoft.com/office/drawing/2014/main" id="{372EFFCB-FAB3-153D-2287-C1A696BE6CFD}"/>
              </a:ext>
            </a:extLst>
          </p:cNvPr>
          <p:cNvSpPr txBox="1"/>
          <p:nvPr/>
        </p:nvSpPr>
        <p:spPr>
          <a:xfrm>
            <a:off x="959983" y="4835236"/>
            <a:ext cx="8128599" cy="1200329"/>
          </a:xfrm>
          <a:prstGeom prst="rect">
            <a:avLst/>
          </a:prstGeom>
          <a:noFill/>
        </p:spPr>
        <p:txBody>
          <a:bodyPr wrap="square" rtlCol="0">
            <a:spAutoFit/>
          </a:bodyPr>
          <a:lstStyle/>
          <a:p>
            <a:r>
              <a:rPr lang="en-GB" sz="1800" b="1" i="1">
                <a:effectLst/>
                <a:latin typeface="Arial" panose="020B0604020202020204" pitchFamily="34" charset="0"/>
                <a:ea typeface="Times New Roman" panose="02020603050405020304" pitchFamily="18" charset="0"/>
                <a:cs typeface="Arial" panose="020B0604020202020204" pitchFamily="34" charset="0"/>
              </a:rPr>
              <a:t>Further Reading: </a:t>
            </a:r>
            <a:endParaRPr lang="de-DE" sz="1800" b="1">
              <a:solidFill>
                <a:srgbClr val="480E41"/>
              </a:solidFill>
              <a:effectLst/>
              <a:latin typeface="Arial" panose="020B0604020202020204" pitchFamily="34" charset="0"/>
              <a:ea typeface="Calibri" panose="020F0502020204030204" pitchFamily="34" charset="0"/>
              <a:cs typeface="Arial" panose="020B0604020202020204" pitchFamily="34" charset="0"/>
            </a:endParaRPr>
          </a:p>
          <a:p>
            <a:r>
              <a:rPr lang="en-GB" sz="1800" i="1">
                <a:effectLst/>
                <a:latin typeface="Arial" panose="020B0604020202020204" pitchFamily="34" charset="0"/>
                <a:ea typeface="Times New Roman" panose="02020603050405020304" pitchFamily="18" charset="0"/>
                <a:cs typeface="Arial" panose="020B0604020202020204" pitchFamily="34" charset="0"/>
              </a:rPr>
              <a:t>Some notes on economic crisis: </a:t>
            </a:r>
            <a:r>
              <a:rPr lang="en-GB" sz="18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tooltip="https://www.disabilitydebrief.org/debrief/feeling-pride-feeling-poorly-feeling/#sinking-in-economic-crisis"/>
              </a:rPr>
              <a:t>https://www.disabilitydebrief.org/debrief/feeling-pride-feeling-poorly-feeling/#sinking-in-economic-crisis</a:t>
            </a:r>
            <a:endParaRPr lang="de-DE" sz="1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1336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4576D87-8134-9BF6-9B26-6265171AE96A}"/>
              </a:ext>
            </a:extLst>
          </p:cNvPr>
          <p:cNvSpPr>
            <a:spLocks noGrp="1"/>
          </p:cNvSpPr>
          <p:nvPr>
            <p:ph type="title"/>
          </p:nvPr>
        </p:nvSpPr>
        <p:spPr/>
        <p:txBody>
          <a:bodyPr/>
          <a:lstStyle/>
          <a:p>
            <a:r>
              <a:rPr lang="de-DE" err="1"/>
              <a:t>Conflicts</a:t>
            </a:r>
            <a:endParaRPr lang="de-DE"/>
          </a:p>
        </p:txBody>
      </p:sp>
      <p:sp>
        <p:nvSpPr>
          <p:cNvPr id="5" name="Inhaltsplatzhalter 4">
            <a:extLst>
              <a:ext uri="{FF2B5EF4-FFF2-40B4-BE49-F238E27FC236}">
                <a16:creationId xmlns:a16="http://schemas.microsoft.com/office/drawing/2014/main" id="{AE1D32DC-0223-3109-0292-EA3665F9FD44}"/>
              </a:ext>
            </a:extLst>
          </p:cNvPr>
          <p:cNvSpPr>
            <a:spLocks noGrp="1"/>
          </p:cNvSpPr>
          <p:nvPr>
            <p:ph sz="quarter" idx="13"/>
          </p:nvPr>
        </p:nvSpPr>
        <p:spPr>
          <a:xfrm>
            <a:off x="959983" y="1951672"/>
            <a:ext cx="8615363" cy="2812472"/>
          </a:xfrm>
        </p:spPr>
        <p:txBody>
          <a:bodyPr>
            <a:normAutofit/>
          </a:bodyPr>
          <a:lstStyle/>
          <a:p>
            <a:r>
              <a:rPr lang="en-US" sz="3200"/>
              <a:t>Including: Civil war in Sudan, war in Ukraine, conflict in Israel and Palestine</a:t>
            </a:r>
          </a:p>
          <a:p>
            <a:r>
              <a:rPr lang="en-US" sz="3200"/>
              <a:t>Disabled people as combatants &amp; victims are disproportionately affected</a:t>
            </a:r>
          </a:p>
          <a:p>
            <a:r>
              <a:rPr lang="en-US" sz="3200"/>
              <a:t>New disabilities being created</a:t>
            </a:r>
          </a:p>
        </p:txBody>
      </p:sp>
      <p:sp>
        <p:nvSpPr>
          <p:cNvPr id="6" name="Textfeld 5">
            <a:extLst>
              <a:ext uri="{FF2B5EF4-FFF2-40B4-BE49-F238E27FC236}">
                <a16:creationId xmlns:a16="http://schemas.microsoft.com/office/drawing/2014/main" id="{372EFFCB-FAB3-153D-2287-C1A696BE6CFD}"/>
              </a:ext>
            </a:extLst>
          </p:cNvPr>
          <p:cNvSpPr txBox="1"/>
          <p:nvPr/>
        </p:nvSpPr>
        <p:spPr>
          <a:xfrm>
            <a:off x="959983" y="4831665"/>
            <a:ext cx="8308708" cy="1661993"/>
          </a:xfrm>
          <a:prstGeom prst="rect">
            <a:avLst/>
          </a:prstGeom>
          <a:noFill/>
        </p:spPr>
        <p:txBody>
          <a:bodyPr wrap="square" rtlCol="0">
            <a:spAutoFit/>
          </a:bodyPr>
          <a:lstStyle/>
          <a:p>
            <a:r>
              <a:rPr lang="en-GB" sz="1800" b="1" i="1">
                <a:effectLst/>
                <a:latin typeface="Arial" panose="020B0604020202020204" pitchFamily="34" charset="0"/>
                <a:ea typeface="Times New Roman" panose="02020603050405020304" pitchFamily="18" charset="0"/>
                <a:cs typeface="Arial" panose="020B0604020202020204" pitchFamily="34" charset="0"/>
              </a:rPr>
              <a:t>Further Reading: </a:t>
            </a:r>
            <a:endParaRPr lang="de-DE" sz="1800" b="1">
              <a:effectLst/>
              <a:latin typeface="Arial" panose="020B0604020202020204" pitchFamily="34" charset="0"/>
              <a:ea typeface="Calibri" panose="020F0502020204030204" pitchFamily="34" charset="0"/>
              <a:cs typeface="Arial" panose="020B0604020202020204" pitchFamily="34" charset="0"/>
            </a:endParaRPr>
          </a:p>
          <a:p>
            <a:r>
              <a:rPr lang="en-GB" i="1">
                <a:latin typeface="Arial" panose="020B0604020202020204" pitchFamily="34" charset="0"/>
                <a:ea typeface="Times New Roman" panose="02020603050405020304" pitchFamily="18" charset="0"/>
                <a:cs typeface="Arial" panose="020B0604020202020204" pitchFamily="34" charset="0"/>
              </a:rPr>
              <a:t>R</a:t>
            </a:r>
            <a:r>
              <a:rPr lang="en-GB" sz="1800" i="1">
                <a:effectLst/>
                <a:latin typeface="Arial" panose="020B0604020202020204" pitchFamily="34" charset="0"/>
                <a:ea typeface="Times New Roman" panose="02020603050405020304" pitchFamily="18" charset="0"/>
                <a:cs typeface="Arial" panose="020B0604020202020204" pitchFamily="34" charset="0"/>
              </a:rPr>
              <a:t>eporting on disability and conflict:</a:t>
            </a:r>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tooltip="https://www.disabilitydebrief.org/tag/conflict/"/>
              </a:rPr>
              <a:t>https://www.disabilitydebrief.org/tag/conflict/</a:t>
            </a:r>
            <a:endParaRPr lang="en-GB" sz="1800" u="sng">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endParaRPr lang="de-DE" sz="1200">
              <a:effectLst/>
              <a:latin typeface="Arial" panose="020B0604020202020204" pitchFamily="34" charset="0"/>
              <a:ea typeface="Calibri" panose="020F0502020204030204" pitchFamily="34" charset="0"/>
              <a:cs typeface="Arial" panose="020B0604020202020204" pitchFamily="34" charset="0"/>
            </a:endParaRPr>
          </a:p>
          <a:p>
            <a:r>
              <a:rPr lang="en-GB" sz="1800" i="1">
                <a:effectLst/>
                <a:latin typeface="Arial" panose="020B0604020202020204" pitchFamily="34" charset="0"/>
                <a:ea typeface="Times New Roman" panose="02020603050405020304" pitchFamily="18" charset="0"/>
                <a:cs typeface="Arial" panose="020B0604020202020204" pitchFamily="34" charset="0"/>
              </a:rPr>
              <a:t>Disability in Israel-Palestine conflict:</a:t>
            </a:r>
            <a:r>
              <a:rPr lang="en-GB" sz="1800">
                <a:effectLst/>
                <a:latin typeface="Arial" panose="020B0604020202020204" pitchFamily="34" charset="0"/>
                <a:ea typeface="Times New Roman" panose="02020603050405020304" pitchFamily="18" charset="0"/>
                <a:cs typeface="Arial" panose="020B0604020202020204" pitchFamily="34" charset="0"/>
              </a:rPr>
              <a:t> </a:t>
            </a:r>
            <a:r>
              <a:rPr lang="en-GB" sz="18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tooltip="https://www.disabilitydebrief.org/library/topic-israel-palestine/"/>
              </a:rPr>
              <a:t>https://www.disabilitydebrief.org/library/topic-israel-palestine/</a:t>
            </a:r>
            <a:endParaRPr lang="de-DE" sz="1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375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4576D87-8134-9BF6-9B26-6265171AE96A}"/>
              </a:ext>
            </a:extLst>
          </p:cNvPr>
          <p:cNvSpPr>
            <a:spLocks noGrp="1"/>
          </p:cNvSpPr>
          <p:nvPr>
            <p:ph type="title"/>
          </p:nvPr>
        </p:nvSpPr>
        <p:spPr/>
        <p:txBody>
          <a:bodyPr/>
          <a:lstStyle/>
          <a:p>
            <a:r>
              <a:rPr lang="de-DE"/>
              <a:t>Climate Change </a:t>
            </a:r>
          </a:p>
        </p:txBody>
      </p:sp>
      <p:sp>
        <p:nvSpPr>
          <p:cNvPr id="5" name="Inhaltsplatzhalter 4">
            <a:extLst>
              <a:ext uri="{FF2B5EF4-FFF2-40B4-BE49-F238E27FC236}">
                <a16:creationId xmlns:a16="http://schemas.microsoft.com/office/drawing/2014/main" id="{AE1D32DC-0223-3109-0292-EA3665F9FD44}"/>
              </a:ext>
            </a:extLst>
          </p:cNvPr>
          <p:cNvSpPr>
            <a:spLocks noGrp="1"/>
          </p:cNvSpPr>
          <p:nvPr>
            <p:ph sz="quarter" idx="13"/>
          </p:nvPr>
        </p:nvSpPr>
        <p:spPr>
          <a:xfrm>
            <a:off x="959983" y="2283360"/>
            <a:ext cx="8615363" cy="1776022"/>
          </a:xfrm>
        </p:spPr>
        <p:txBody>
          <a:bodyPr>
            <a:normAutofit/>
          </a:bodyPr>
          <a:lstStyle/>
          <a:p>
            <a:r>
              <a:rPr lang="en-US" sz="3200"/>
              <a:t>Important focus</a:t>
            </a:r>
          </a:p>
          <a:p>
            <a:pPr>
              <a:buFont typeface="Wingdings" panose="05000000000000000000" pitchFamily="2" charset="2"/>
              <a:buChar char="Ø"/>
            </a:pPr>
            <a:r>
              <a:rPr lang="en-US" sz="3200"/>
              <a:t>How are people with disabilities bound up in this? </a:t>
            </a:r>
          </a:p>
        </p:txBody>
      </p:sp>
      <p:sp>
        <p:nvSpPr>
          <p:cNvPr id="6" name="Textfeld 5">
            <a:extLst>
              <a:ext uri="{FF2B5EF4-FFF2-40B4-BE49-F238E27FC236}">
                <a16:creationId xmlns:a16="http://schemas.microsoft.com/office/drawing/2014/main" id="{372EFFCB-FAB3-153D-2287-C1A696BE6CFD}"/>
              </a:ext>
            </a:extLst>
          </p:cNvPr>
          <p:cNvSpPr txBox="1"/>
          <p:nvPr/>
        </p:nvSpPr>
        <p:spPr>
          <a:xfrm>
            <a:off x="959983" y="4835236"/>
            <a:ext cx="8128599" cy="923330"/>
          </a:xfrm>
          <a:prstGeom prst="rect">
            <a:avLst/>
          </a:prstGeom>
          <a:noFill/>
        </p:spPr>
        <p:txBody>
          <a:bodyPr wrap="square" rtlCol="0">
            <a:spAutoFit/>
          </a:bodyPr>
          <a:lstStyle/>
          <a:p>
            <a:r>
              <a:rPr lang="en-GB" sz="1800" b="1" i="1">
                <a:effectLst/>
                <a:latin typeface="Arial" panose="020B0604020202020204" pitchFamily="34" charset="0"/>
                <a:ea typeface="Times New Roman" panose="02020603050405020304" pitchFamily="18" charset="0"/>
                <a:cs typeface="Arial" panose="020B0604020202020204" pitchFamily="34" charset="0"/>
              </a:rPr>
              <a:t>Further Reading: </a:t>
            </a:r>
            <a:endParaRPr lang="de-DE" sz="1800" b="1">
              <a:effectLst/>
              <a:latin typeface="Arial" panose="020B0604020202020204" pitchFamily="34" charset="0"/>
              <a:ea typeface="Calibri" panose="020F0502020204030204" pitchFamily="34" charset="0"/>
              <a:cs typeface="Arial" panose="020B0604020202020204" pitchFamily="34" charset="0"/>
            </a:endParaRPr>
          </a:p>
          <a:p>
            <a:r>
              <a:rPr lang="en-GB" sz="1800" i="1">
                <a:effectLst/>
                <a:latin typeface="Arial" panose="020B0604020202020204" pitchFamily="34" charset="0"/>
                <a:ea typeface="Times New Roman" panose="02020603050405020304" pitchFamily="18" charset="0"/>
                <a:cs typeface="Arial" panose="020B0604020202020204" pitchFamily="34" charset="0"/>
              </a:rPr>
              <a:t>Disability and climate change:</a:t>
            </a:r>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tooltip="https://www.disabilitydebrief.org/climate/"/>
              </a:rPr>
              <a:t>https://www.disabilitydebrief.org/climate/</a:t>
            </a:r>
            <a:endParaRPr lang="de-DE" sz="1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62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4576D87-8134-9BF6-9B26-6265171AE96A}"/>
              </a:ext>
            </a:extLst>
          </p:cNvPr>
          <p:cNvSpPr>
            <a:spLocks noGrp="1"/>
          </p:cNvSpPr>
          <p:nvPr>
            <p:ph type="title"/>
          </p:nvPr>
        </p:nvSpPr>
        <p:spPr/>
        <p:txBody>
          <a:bodyPr/>
          <a:lstStyle/>
          <a:p>
            <a:r>
              <a:rPr lang="en-GB"/>
              <a:t>Challenges</a:t>
            </a:r>
            <a:r>
              <a:rPr lang="de-DE"/>
              <a:t> </a:t>
            </a:r>
          </a:p>
        </p:txBody>
      </p:sp>
      <p:sp>
        <p:nvSpPr>
          <p:cNvPr id="5" name="Inhaltsplatzhalter 4">
            <a:extLst>
              <a:ext uri="{FF2B5EF4-FFF2-40B4-BE49-F238E27FC236}">
                <a16:creationId xmlns:a16="http://schemas.microsoft.com/office/drawing/2014/main" id="{AE1D32DC-0223-3109-0292-EA3665F9FD44}"/>
              </a:ext>
            </a:extLst>
          </p:cNvPr>
          <p:cNvSpPr>
            <a:spLocks noGrp="1"/>
          </p:cNvSpPr>
          <p:nvPr>
            <p:ph sz="quarter" idx="13"/>
          </p:nvPr>
        </p:nvSpPr>
        <p:spPr>
          <a:xfrm>
            <a:off x="959983" y="2283360"/>
            <a:ext cx="9001435" cy="3286167"/>
          </a:xfrm>
        </p:spPr>
        <p:txBody>
          <a:bodyPr>
            <a:normAutofit/>
          </a:bodyPr>
          <a:lstStyle/>
          <a:p>
            <a:pPr>
              <a:buFont typeface="Wingdings" panose="05000000000000000000" pitchFamily="2" charset="2"/>
              <a:buChar char="Ø"/>
            </a:pPr>
            <a:r>
              <a:rPr lang="en-US" sz="3200"/>
              <a:t>How to conceptualize and push back against society’s presumptions? </a:t>
            </a:r>
          </a:p>
          <a:p>
            <a:pPr>
              <a:buFont typeface="Wingdings" panose="05000000000000000000" pitchFamily="2" charset="2"/>
              <a:buChar char="Ø"/>
            </a:pPr>
            <a:r>
              <a:rPr lang="en-US" sz="3200"/>
              <a:t>Important to also work with other movements outside of the disability inclusion box</a:t>
            </a:r>
          </a:p>
        </p:txBody>
      </p:sp>
    </p:spTree>
    <p:extLst>
      <p:ext uri="{BB962C8B-B14F-4D97-AF65-F5344CB8AC3E}">
        <p14:creationId xmlns:p14="http://schemas.microsoft.com/office/powerpoint/2010/main" val="417781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19</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a:xfrm>
            <a:off x="3418420" y="1581730"/>
            <a:ext cx="7876349" cy="674133"/>
          </a:xfrm>
        </p:spPr>
        <p:txBody>
          <a:bodyPr>
            <a:normAutofit/>
          </a:bodyPr>
          <a:lstStyle/>
          <a:p>
            <a:pPr algn="ctr"/>
            <a:r>
              <a:rPr lang="de-DE" sz="3200" b="0">
                <a:solidFill>
                  <a:schemeClr val="accent6"/>
                </a:solidFill>
                <a:latin typeface="Arial" panose="020B0604020202020204" pitchFamily="34" charset="0"/>
                <a:cs typeface="Arial" panose="020B0604020202020204" pitchFamily="34" charset="0"/>
              </a:rPr>
              <a:t>Ronald </a:t>
            </a:r>
            <a:r>
              <a:rPr lang="de-DE" sz="3200" b="0" err="1">
                <a:solidFill>
                  <a:schemeClr val="accent6"/>
                </a:solidFill>
                <a:latin typeface="Arial" panose="020B0604020202020204" pitchFamily="34" charset="0"/>
                <a:cs typeface="Arial" panose="020B0604020202020204" pitchFamily="34" charset="0"/>
              </a:rPr>
              <a:t>Kasule</a:t>
            </a:r>
            <a:r>
              <a:rPr lang="de-DE" sz="3200" b="0">
                <a:solidFill>
                  <a:schemeClr val="accent6"/>
                </a:solidFill>
                <a:latin typeface="Arial" panose="020B0604020202020204" pitchFamily="34" charset="0"/>
                <a:cs typeface="Arial" panose="020B0604020202020204" pitchFamily="34" charset="0"/>
              </a:rPr>
              <a:t>:</a:t>
            </a:r>
          </a:p>
        </p:txBody>
      </p:sp>
      <p:sp>
        <p:nvSpPr>
          <p:cNvPr id="13" name="Textfeld 12">
            <a:extLst>
              <a:ext uri="{FF2B5EF4-FFF2-40B4-BE49-F238E27FC236}">
                <a16:creationId xmlns:a16="http://schemas.microsoft.com/office/drawing/2014/main" id="{A1446316-D840-3740-6721-FDD6E5C792E4}"/>
              </a:ext>
            </a:extLst>
          </p:cNvPr>
          <p:cNvSpPr txBox="1"/>
          <p:nvPr/>
        </p:nvSpPr>
        <p:spPr>
          <a:xfrm>
            <a:off x="3510784" y="2149419"/>
            <a:ext cx="7691619" cy="2559162"/>
          </a:xfrm>
          <a:prstGeom prst="rect">
            <a:avLst/>
          </a:prstGeom>
          <a:noFill/>
        </p:spPr>
        <p:txBody>
          <a:bodyPr wrap="square">
            <a:spAutoFit/>
          </a:bodyPr>
          <a:lstStyle/>
          <a:p>
            <a:pPr algn="ctr" eaLnBrk="1" hangingPunct="1">
              <a:lnSpc>
                <a:spcPct val="101000"/>
              </a:lnSpc>
              <a:spcBef>
                <a:spcPts val="1013"/>
              </a:spcBef>
              <a:buClrTx/>
              <a:buFontTx/>
              <a:buNone/>
            </a:pPr>
            <a:r>
              <a:rPr lang="en-US" altLang="en-US" sz="4000" b="1">
                <a:solidFill>
                  <a:schemeClr val="accent6"/>
                </a:solidFill>
              </a:rPr>
              <a:t>DASUNS: Advancing Rights, Choices &amp; Opportunities for Persons with Disabilities through Assistive Technology</a:t>
            </a: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pic>
        <p:nvPicPr>
          <p:cNvPr id="14" name="Picture 2" descr="Portrait Photo of Ronald Kasule">
            <a:extLst>
              <a:ext uri="{FF2B5EF4-FFF2-40B4-BE49-F238E27FC236}">
                <a16:creationId xmlns:a16="http://schemas.microsoft.com/office/drawing/2014/main" id="{3A9E0CEB-D542-297C-CE6F-8F5807BB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28781" y="1655598"/>
            <a:ext cx="2489639" cy="2519726"/>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3">
            <a:extLst>
              <a:ext uri="{FF2B5EF4-FFF2-40B4-BE49-F238E27FC236}">
                <a16:creationId xmlns:a16="http://schemas.microsoft.com/office/drawing/2014/main" id="{58F721D1-B211-7909-78EB-458DC5DFCDCC}"/>
              </a:ext>
            </a:extLst>
          </p:cNvPr>
          <p:cNvSpPr txBox="1">
            <a:spLocks/>
          </p:cNvSpPr>
          <p:nvPr/>
        </p:nvSpPr>
        <p:spPr>
          <a:xfrm>
            <a:off x="422521" y="5479600"/>
            <a:ext cx="4953044" cy="674133"/>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rgbClr val="480E4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SzPts val="1000"/>
              <a:buNone/>
              <a:tabLst>
                <a:tab pos="457200" algn="l"/>
              </a:tabLst>
            </a:pPr>
            <a:r>
              <a:rPr lang="de-DE" sz="2000" b="0" err="1">
                <a:solidFill>
                  <a:schemeClr val="accent6"/>
                </a:solidFill>
                <a:latin typeface="Calibri"/>
                <a:ea typeface="Calibri" panose="020F0502020204030204" pitchFamily="34" charset="0"/>
                <a:cs typeface="Calibri"/>
              </a:rPr>
              <a:t>Please</a:t>
            </a:r>
            <a:r>
              <a:rPr lang="de-DE" sz="2000" b="0">
                <a:solidFill>
                  <a:schemeClr val="accent6"/>
                </a:solidFill>
                <a:latin typeface="Calibri"/>
                <a:ea typeface="Calibri" panose="020F0502020204030204" pitchFamily="34" charset="0"/>
                <a:cs typeface="Calibri"/>
              </a:rPr>
              <a:t> find </a:t>
            </a:r>
            <a:r>
              <a:rPr lang="de-DE" sz="2000" b="0" err="1">
                <a:solidFill>
                  <a:schemeClr val="accent6"/>
                </a:solidFill>
                <a:latin typeface="Calibri"/>
                <a:ea typeface="Calibri" panose="020F0502020204030204" pitchFamily="34" charset="0"/>
                <a:cs typeface="Calibri"/>
              </a:rPr>
              <a:t>Ronald‘s</a:t>
            </a:r>
            <a:r>
              <a:rPr lang="de-DE" sz="2000" b="0">
                <a:solidFill>
                  <a:schemeClr val="accent6"/>
                </a:solidFill>
                <a:latin typeface="Calibri"/>
                <a:ea typeface="Calibri" panose="020F0502020204030204" pitchFamily="34" charset="0"/>
                <a:cs typeface="Calibri"/>
              </a:rPr>
              <a:t> </a:t>
            </a:r>
            <a:r>
              <a:rPr lang="de-DE" sz="2000" b="0" err="1">
                <a:solidFill>
                  <a:schemeClr val="accent6"/>
                </a:solidFill>
                <a:latin typeface="Calibri"/>
                <a:ea typeface="Calibri" panose="020F0502020204030204" pitchFamily="34" charset="0"/>
                <a:cs typeface="Calibri"/>
              </a:rPr>
              <a:t>slides</a:t>
            </a:r>
            <a:r>
              <a:rPr lang="de-DE" sz="2000" b="0">
                <a:solidFill>
                  <a:schemeClr val="accent6"/>
                </a:solidFill>
                <a:latin typeface="Calibri"/>
                <a:ea typeface="Calibri" panose="020F0502020204030204" pitchFamily="34" charset="0"/>
                <a:cs typeface="Calibri"/>
              </a:rPr>
              <a:t> in </a:t>
            </a:r>
            <a:r>
              <a:rPr lang="de-DE" sz="2000" b="0" err="1">
                <a:solidFill>
                  <a:schemeClr val="accent6"/>
                </a:solidFill>
                <a:latin typeface="Calibri"/>
                <a:ea typeface="Calibri" panose="020F0502020204030204" pitchFamily="34" charset="0"/>
                <a:cs typeface="Calibri"/>
              </a:rPr>
              <a:t>the</a:t>
            </a:r>
            <a:r>
              <a:rPr lang="de-DE" sz="2000" b="0">
                <a:solidFill>
                  <a:schemeClr val="accent6"/>
                </a:solidFill>
                <a:latin typeface="Calibri"/>
                <a:ea typeface="Calibri" panose="020F0502020204030204" pitchFamily="34" charset="0"/>
                <a:cs typeface="Calibri"/>
              </a:rPr>
              <a:t> </a:t>
            </a:r>
            <a:r>
              <a:rPr lang="de-DE" sz="2000" b="0" err="1">
                <a:solidFill>
                  <a:schemeClr val="accent6"/>
                </a:solidFill>
                <a:latin typeface="Calibri"/>
                <a:ea typeface="Calibri" panose="020F0502020204030204" pitchFamily="34" charset="0"/>
                <a:cs typeface="Calibri"/>
              </a:rPr>
              <a:t>following</a:t>
            </a:r>
            <a:r>
              <a:rPr lang="de-DE" sz="2000" b="0">
                <a:solidFill>
                  <a:schemeClr val="accent6"/>
                </a:solidFill>
                <a:latin typeface="Calibri"/>
                <a:ea typeface="Calibri" panose="020F0502020204030204" pitchFamily="34" charset="0"/>
                <a:cs typeface="Calibri"/>
              </a:rPr>
              <a:t>:</a:t>
            </a:r>
            <a:endParaRPr lang="de-DE" sz="2000" b="0">
              <a:solidFill>
                <a:schemeClr val="accent6"/>
              </a:solidFill>
              <a:effectLst/>
              <a:latin typeface="Times New Roman"/>
              <a:ea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A20DA9A4-BF84-14B9-6515-02CB9BDBB7C5}"/>
              </a:ext>
              <a:ext uri="{C183D7F6-B498-43B3-948B-1728B52AA6E4}">
                <adec:decorative xmlns:adec="http://schemas.microsoft.com/office/drawing/2017/decorative" val="1"/>
              </a:ext>
            </a:extLst>
          </p:cNvPr>
          <p:cNvSpPr>
            <a:spLocks noChangeArrowheads="1"/>
          </p:cNvSpPr>
          <p:nvPr/>
        </p:nvSpPr>
        <p:spPr bwMode="auto">
          <a:xfrm>
            <a:off x="14143617" y="-235572"/>
            <a:ext cx="1404608" cy="19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59533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B2C7562-E3A3-58C5-7ABF-894A7EDE2AC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b="1"/>
              <a:t>Living Inclusion Forum| June 2024 </a:t>
            </a:r>
            <a:endParaRPr lang="de-DE"/>
          </a:p>
        </p:txBody>
      </p:sp>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2</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p:txBody>
          <a:bodyPr/>
          <a:lstStyle/>
          <a:p>
            <a:r>
              <a:rPr lang="de-DE">
                <a:solidFill>
                  <a:schemeClr val="tx1"/>
                </a:solidFill>
                <a:latin typeface="Arial" panose="020B0604020202020204" pitchFamily="34" charset="0"/>
                <a:cs typeface="Arial" panose="020B0604020202020204" pitchFamily="34" charset="0"/>
              </a:rPr>
              <a:t>Topics</a:t>
            </a:r>
          </a:p>
        </p:txBody>
      </p:sp>
      <p:sp>
        <p:nvSpPr>
          <p:cNvPr id="6" name="Rechteck 5">
            <a:extLst>
              <a:ext uri="{FF2B5EF4-FFF2-40B4-BE49-F238E27FC236}">
                <a16:creationId xmlns:a16="http://schemas.microsoft.com/office/drawing/2014/main" id="{2C396A4A-4FB2-B00A-9AE6-B8D006CE4A0B}"/>
              </a:ext>
              <a:ext uri="{C183D7F6-B498-43B3-948B-1728B52AA6E4}">
                <adec:decorative xmlns:adec="http://schemas.microsoft.com/office/drawing/2017/decorative" val="1"/>
              </a:ext>
            </a:extLst>
          </p:cNvPr>
          <p:cNvSpPr/>
          <p:nvPr/>
        </p:nvSpPr>
        <p:spPr>
          <a:xfrm>
            <a:off x="9182100" y="3482340"/>
            <a:ext cx="2522220" cy="2826653"/>
          </a:xfrm>
          <a:prstGeom prst="rect">
            <a:avLst/>
          </a:prstGeom>
          <a:solidFill>
            <a:srgbClr val="F5F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descr="Erdkugel: Afrika und Europa mit einfarbiger Füllung">
            <a:extLst>
              <a:ext uri="{FF2B5EF4-FFF2-40B4-BE49-F238E27FC236}">
                <a16:creationId xmlns:a16="http://schemas.microsoft.com/office/drawing/2014/main" id="{99FE95FF-9E6D-CB2B-967C-AC760BA115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8675" y="2328968"/>
            <a:ext cx="1280851" cy="1280851"/>
          </a:xfrm>
          <a:prstGeom prst="rect">
            <a:avLst/>
          </a:prstGeom>
        </p:spPr>
      </p:pic>
      <p:pic>
        <p:nvPicPr>
          <p:cNvPr id="15" name="Grafik 14" descr="Arbeiten von zu Hause Schreibtisch mit einfarbiger Füllung">
            <a:extLst>
              <a:ext uri="{FF2B5EF4-FFF2-40B4-BE49-F238E27FC236}">
                <a16:creationId xmlns:a16="http://schemas.microsoft.com/office/drawing/2014/main" id="{3D8B8617-8C14-C478-D672-993E084399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98104" y="2328968"/>
            <a:ext cx="1280851" cy="1280851"/>
          </a:xfrm>
          <a:prstGeom prst="rect">
            <a:avLst/>
          </a:prstGeom>
        </p:spPr>
      </p:pic>
      <p:pic>
        <p:nvPicPr>
          <p:cNvPr id="17" name="Grafik 16" descr="Klassenzimmer mit einfarbiger Füllung">
            <a:extLst>
              <a:ext uri="{FF2B5EF4-FFF2-40B4-BE49-F238E27FC236}">
                <a16:creationId xmlns:a16="http://schemas.microsoft.com/office/drawing/2014/main" id="{A1F966A3-0367-968E-AEED-097C24C928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7533" y="2396116"/>
            <a:ext cx="1213703" cy="1213703"/>
          </a:xfrm>
          <a:prstGeom prst="rect">
            <a:avLst/>
          </a:prstGeom>
        </p:spPr>
      </p:pic>
      <p:sp>
        <p:nvSpPr>
          <p:cNvPr id="18" name="Textfeld 17">
            <a:extLst>
              <a:ext uri="{FF2B5EF4-FFF2-40B4-BE49-F238E27FC236}">
                <a16:creationId xmlns:a16="http://schemas.microsoft.com/office/drawing/2014/main" id="{CB85EFD9-85C9-196D-33E0-674E947091FA}"/>
              </a:ext>
            </a:extLst>
          </p:cNvPr>
          <p:cNvSpPr txBox="1"/>
          <p:nvPr/>
        </p:nvSpPr>
        <p:spPr>
          <a:xfrm>
            <a:off x="959983" y="3860800"/>
            <a:ext cx="2937761" cy="1077218"/>
          </a:xfrm>
          <a:prstGeom prst="rect">
            <a:avLst/>
          </a:prstGeom>
          <a:noFill/>
          <a:ln>
            <a:solidFill>
              <a:schemeClr val="accent6"/>
            </a:solidFill>
          </a:ln>
        </p:spPr>
        <p:txBody>
          <a:bodyPr wrap="square" rtlCol="0">
            <a:spAutoFit/>
          </a:bodyPr>
          <a:lstStyle/>
          <a:p>
            <a:pPr algn="ctr"/>
            <a:r>
              <a:rPr lang="de-DE" sz="3200" b="1"/>
              <a:t>Inclusion in Times of </a:t>
            </a:r>
            <a:r>
              <a:rPr lang="de-DE" sz="3200" b="1" err="1"/>
              <a:t>Crises</a:t>
            </a:r>
            <a:endParaRPr lang="de-DE" sz="3200" b="1"/>
          </a:p>
        </p:txBody>
      </p:sp>
      <p:sp>
        <p:nvSpPr>
          <p:cNvPr id="19" name="Textfeld 18">
            <a:extLst>
              <a:ext uri="{FF2B5EF4-FFF2-40B4-BE49-F238E27FC236}">
                <a16:creationId xmlns:a16="http://schemas.microsoft.com/office/drawing/2014/main" id="{BB0A674C-7CDA-65AE-898C-287973131B84}"/>
              </a:ext>
            </a:extLst>
          </p:cNvPr>
          <p:cNvSpPr txBox="1"/>
          <p:nvPr/>
        </p:nvSpPr>
        <p:spPr>
          <a:xfrm>
            <a:off x="4363698" y="3860800"/>
            <a:ext cx="2749470" cy="2062103"/>
          </a:xfrm>
          <a:prstGeom prst="rect">
            <a:avLst/>
          </a:prstGeom>
          <a:noFill/>
          <a:ln>
            <a:solidFill>
              <a:schemeClr val="accent6"/>
            </a:solidFill>
          </a:ln>
        </p:spPr>
        <p:txBody>
          <a:bodyPr wrap="square" rtlCol="0">
            <a:spAutoFit/>
          </a:bodyPr>
          <a:lstStyle/>
          <a:p>
            <a:pPr algn="ctr"/>
            <a:r>
              <a:rPr lang="de-DE" sz="3200" b="1"/>
              <a:t>Inclusive </a:t>
            </a:r>
            <a:r>
              <a:rPr lang="de-DE" sz="3200" b="1" err="1"/>
              <a:t>Employment</a:t>
            </a:r>
            <a:r>
              <a:rPr lang="de-DE" sz="3200" b="1"/>
              <a:t> </a:t>
            </a:r>
            <a:r>
              <a:rPr lang="de-DE" sz="3200" b="1" err="1"/>
              <a:t>Programming</a:t>
            </a:r>
            <a:r>
              <a:rPr lang="de-DE" sz="3200" b="1"/>
              <a:t> and TVET</a:t>
            </a:r>
          </a:p>
        </p:txBody>
      </p:sp>
      <p:sp>
        <p:nvSpPr>
          <p:cNvPr id="20" name="Textfeld 19">
            <a:extLst>
              <a:ext uri="{FF2B5EF4-FFF2-40B4-BE49-F238E27FC236}">
                <a16:creationId xmlns:a16="http://schemas.microsoft.com/office/drawing/2014/main" id="{ECB213E8-58DD-5551-5B8A-C59306BFE306}"/>
              </a:ext>
            </a:extLst>
          </p:cNvPr>
          <p:cNvSpPr txBox="1"/>
          <p:nvPr/>
        </p:nvSpPr>
        <p:spPr>
          <a:xfrm>
            <a:off x="7733437" y="3860800"/>
            <a:ext cx="2749469" cy="584775"/>
          </a:xfrm>
          <a:prstGeom prst="rect">
            <a:avLst/>
          </a:prstGeom>
          <a:noFill/>
          <a:ln>
            <a:solidFill>
              <a:schemeClr val="accent6"/>
            </a:solidFill>
          </a:ln>
        </p:spPr>
        <p:txBody>
          <a:bodyPr wrap="square" rtlCol="0">
            <a:spAutoFit/>
          </a:bodyPr>
          <a:lstStyle/>
          <a:p>
            <a:pPr algn="ctr"/>
            <a:r>
              <a:rPr lang="de-DE" sz="3200" b="1"/>
              <a:t>Education 4 All</a:t>
            </a:r>
          </a:p>
        </p:txBody>
      </p:sp>
    </p:spTree>
    <p:extLst>
      <p:ext uri="{BB962C8B-B14F-4D97-AF65-F5344CB8AC3E}">
        <p14:creationId xmlns:p14="http://schemas.microsoft.com/office/powerpoint/2010/main" val="765128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85A5B58-C577-3C57-B61B-B6F481678432}"/>
              </a:ext>
            </a:extLst>
          </p:cNvPr>
          <p:cNvSpPr txBox="1">
            <a:spLocks noGrp="1"/>
          </p:cNvSpPr>
          <p:nvPr>
            <p:ph type="ctrTitle"/>
          </p:nvPr>
        </p:nvSpPr>
        <p:spPr>
          <a:xfrm>
            <a:off x="627063" y="322263"/>
            <a:ext cx="11285537" cy="1062037"/>
          </a:xfrm>
        </p:spPr>
        <p:txBody>
          <a:bodyPr/>
          <a:lstStyle/>
          <a:p>
            <a:pPr algn="ctr">
              <a:spcBef>
                <a:spcPct val="0"/>
              </a:spcBef>
              <a:spcAft>
                <a:spcPct val="0"/>
              </a:spcAft>
            </a:pPr>
            <a:r>
              <a:rPr lang="en-GB" altLang="de-DE" sz="5400" b="1" u="sng">
                <a:solidFill>
                  <a:srgbClr val="34D185"/>
                </a:solidFill>
                <a:latin typeface="Roboto" panose="02000000000000000000" pitchFamily="2" charset="0"/>
                <a:ea typeface="Roboto" panose="02000000000000000000" pitchFamily="2" charset="0"/>
                <a:cs typeface="Roboto" panose="02000000000000000000" pitchFamily="2" charset="0"/>
              </a:rPr>
              <a:t>Inclusive Employment &amp; TVET</a:t>
            </a:r>
          </a:p>
        </p:txBody>
      </p:sp>
      <p:sp>
        <p:nvSpPr>
          <p:cNvPr id="4" name="Rectangle 3">
            <a:extLst>
              <a:ext uri="{FF2B5EF4-FFF2-40B4-BE49-F238E27FC236}">
                <a16:creationId xmlns:a16="http://schemas.microsoft.com/office/drawing/2014/main" id="{B0D46CD1-4565-8AE5-9AED-572C4F63E161}"/>
              </a:ext>
              <a:ext uri="{C183D7F6-B498-43B3-948B-1728B52AA6E4}">
                <adec:decorative xmlns:adec="http://schemas.microsoft.com/office/drawing/2017/decorative" val="1"/>
              </a:ext>
            </a:extLst>
          </p:cNvPr>
          <p:cNvSpPr/>
          <p:nvPr/>
        </p:nvSpPr>
        <p:spPr>
          <a:xfrm>
            <a:off x="1619250" y="1293813"/>
            <a:ext cx="1216025" cy="93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sym typeface="Arial" panose="020B0604020202020204" pitchFamily="34" charset="0"/>
            </a:endParaRPr>
          </a:p>
        </p:txBody>
      </p:sp>
      <p:sp>
        <p:nvSpPr>
          <p:cNvPr id="11268" name="Subtitle 2">
            <a:extLst>
              <a:ext uri="{FF2B5EF4-FFF2-40B4-BE49-F238E27FC236}">
                <a16:creationId xmlns:a16="http://schemas.microsoft.com/office/drawing/2014/main" id="{9EAF7A36-B6FD-B52B-2031-6678FFF8F4DE}"/>
              </a:ext>
            </a:extLst>
          </p:cNvPr>
          <p:cNvSpPr txBox="1">
            <a:spLocks noGrp="1"/>
          </p:cNvSpPr>
          <p:nvPr>
            <p:ph type="subTitle" idx="1"/>
          </p:nvPr>
        </p:nvSpPr>
        <p:spPr>
          <a:xfrm>
            <a:off x="1436688" y="1936750"/>
            <a:ext cx="8734425" cy="1046163"/>
          </a:xfrm>
          <a:solidFill>
            <a:schemeClr val="bg1"/>
          </a:solidFill>
        </p:spPr>
        <p:txBody>
          <a:bodyPr/>
          <a:lstStyle/>
          <a:p>
            <a:pPr>
              <a:spcBef>
                <a:spcPct val="0"/>
              </a:spcBef>
              <a:spcAft>
                <a:spcPct val="0"/>
              </a:spcAft>
              <a:buClr>
                <a:srgbClr val="FFFFFF"/>
              </a:buClr>
            </a:pPr>
            <a:r>
              <a:rPr lang="en-GB" altLang="de-DE" sz="4000">
                <a:solidFill>
                  <a:schemeClr val="tx1"/>
                </a:solidFill>
                <a:latin typeface="Arial" panose="020B0604020202020204" pitchFamily="34" charset="0"/>
                <a:cs typeface="Arial" panose="020B0604020202020204" pitchFamily="34" charset="0"/>
              </a:rPr>
              <a:t>Ronald Kasule, CEO - </a:t>
            </a:r>
            <a:r>
              <a:rPr lang="en-GB" altLang="de-DE" sz="4000" err="1">
                <a:solidFill>
                  <a:schemeClr val="tx1"/>
                </a:solidFill>
                <a:latin typeface="Arial" panose="020B0604020202020204" pitchFamily="34" charset="0"/>
                <a:cs typeface="Arial" panose="020B0604020202020204" pitchFamily="34" charset="0"/>
              </a:rPr>
              <a:t>Dasuns</a:t>
            </a:r>
            <a:endParaRPr lang="en-GB" altLang="de-DE" sz="4000">
              <a:solidFill>
                <a:schemeClr val="tx1"/>
              </a:solidFill>
              <a:latin typeface="Arial" panose="020B0604020202020204" pitchFamily="34" charset="0"/>
              <a:cs typeface="Arial" panose="020B0604020202020204" pitchFamily="34" charset="0"/>
            </a:endParaRPr>
          </a:p>
          <a:p>
            <a:pPr>
              <a:spcBef>
                <a:spcPct val="0"/>
              </a:spcBef>
              <a:spcAft>
                <a:spcPct val="0"/>
              </a:spcAft>
              <a:buClr>
                <a:srgbClr val="FFFFFF"/>
              </a:buClr>
            </a:pPr>
            <a:endParaRPr lang="en-GB" altLang="de-DE" sz="3600">
              <a:solidFill>
                <a:schemeClr val="tx1"/>
              </a:solidFill>
              <a:latin typeface="Arial" panose="020B0604020202020204" pitchFamily="34" charset="0"/>
              <a:cs typeface="Arial" panose="020B0604020202020204" pitchFamily="34" charset="0"/>
            </a:endParaRPr>
          </a:p>
          <a:p>
            <a:pPr>
              <a:spcBef>
                <a:spcPct val="0"/>
              </a:spcBef>
              <a:spcAft>
                <a:spcPct val="0"/>
              </a:spcAft>
              <a:buClr>
                <a:srgbClr val="FFFFFF"/>
              </a:buClr>
            </a:pPr>
            <a:r>
              <a:rPr lang="en-GB" altLang="de-DE" sz="3600">
                <a:solidFill>
                  <a:schemeClr val="tx1"/>
                </a:solidFill>
                <a:latin typeface="Arial" panose="020B0604020202020204" pitchFamily="34" charset="0"/>
                <a:cs typeface="Arial" panose="020B0604020202020204" pitchFamily="34" charset="0"/>
              </a:rPr>
              <a:t>Annual Living Inclusion Network FORUM</a:t>
            </a:r>
          </a:p>
          <a:p>
            <a:pPr>
              <a:spcBef>
                <a:spcPct val="0"/>
              </a:spcBef>
              <a:spcAft>
                <a:spcPct val="0"/>
              </a:spcAft>
              <a:buClr>
                <a:srgbClr val="FFFFFF"/>
              </a:buClr>
            </a:pPr>
            <a:endParaRPr lang="en-GB" altLang="de-DE">
              <a:solidFill>
                <a:schemeClr val="tx1"/>
              </a:solidFill>
              <a:latin typeface="Arial" panose="020B0604020202020204" pitchFamily="34" charset="0"/>
              <a:cs typeface="Arial" panose="020B0604020202020204" pitchFamily="34" charset="0"/>
            </a:endParaRPr>
          </a:p>
          <a:p>
            <a:pPr>
              <a:spcBef>
                <a:spcPct val="0"/>
              </a:spcBef>
              <a:spcAft>
                <a:spcPct val="0"/>
              </a:spcAft>
              <a:buClr>
                <a:srgbClr val="FFFFFF"/>
              </a:buClr>
            </a:pPr>
            <a:r>
              <a:rPr lang="en-GB" altLang="de-DE" sz="3600">
                <a:solidFill>
                  <a:schemeClr val="tx1"/>
                </a:solidFill>
                <a:latin typeface="Arial" panose="020B0604020202020204" pitchFamily="34" charset="0"/>
                <a:cs typeface="Arial" panose="020B0604020202020204" pitchFamily="34" charset="0"/>
              </a:rPr>
              <a:t>June 5th, 2024</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FDCD7BE-BEFF-8C68-9D64-1D0D5ABE5C64}"/>
              </a:ext>
            </a:extLst>
          </p:cNvPr>
          <p:cNvSpPr txBox="1">
            <a:spLocks noGrp="1"/>
          </p:cNvSpPr>
          <p:nvPr>
            <p:ph type="title"/>
          </p:nvPr>
        </p:nvSpPr>
        <p:spPr>
          <a:xfrm>
            <a:off x="1435100" y="538163"/>
            <a:ext cx="9086850" cy="1382712"/>
          </a:xfrm>
        </p:spPr>
        <p:txBody>
          <a:bodyPr/>
          <a:lstStyle/>
          <a:p>
            <a:r>
              <a:rPr lang="en-GB" altLang="de-DE" sz="5400">
                <a:latin typeface="Roboto" panose="02000000000000000000" pitchFamily="2" charset="0"/>
                <a:ea typeface="Roboto" panose="02000000000000000000" pitchFamily="2" charset="0"/>
                <a:cs typeface="Roboto" panose="02000000000000000000" pitchFamily="2" charset="0"/>
              </a:rPr>
              <a:t>Personal Journey</a:t>
            </a:r>
          </a:p>
        </p:txBody>
      </p:sp>
      <p:sp>
        <p:nvSpPr>
          <p:cNvPr id="12291" name="Text Placeholder 2">
            <a:extLst>
              <a:ext uri="{FF2B5EF4-FFF2-40B4-BE49-F238E27FC236}">
                <a16:creationId xmlns:a16="http://schemas.microsoft.com/office/drawing/2014/main" id="{B0AA6AC5-12C4-064A-C908-67C0860076C5}"/>
              </a:ext>
            </a:extLst>
          </p:cNvPr>
          <p:cNvSpPr txBox="1">
            <a:spLocks noGrp="1"/>
          </p:cNvSpPr>
          <p:nvPr>
            <p:ph type="body" idx="1"/>
          </p:nvPr>
        </p:nvSpPr>
        <p:spPr>
          <a:xfrm>
            <a:off x="1527175" y="1946275"/>
            <a:ext cx="9086850" cy="1865313"/>
          </a:xfrm>
        </p:spPr>
        <p:txBody>
          <a:bodyPr/>
          <a:lstStyle/>
          <a:p>
            <a:r>
              <a:rPr lang="en-GB" altLang="de-DE">
                <a:latin typeface="Arial" panose="020B0604020202020204" pitchFamily="34" charset="0"/>
                <a:cs typeface="Arial" panose="020B0604020202020204" pitchFamily="34" charset="0"/>
              </a:rPr>
              <a:t>Person with lived experience of disability</a:t>
            </a:r>
          </a:p>
          <a:p>
            <a:endParaRPr lang="en-GB" altLang="de-DE">
              <a:latin typeface="Arial" panose="020B0604020202020204" pitchFamily="34" charset="0"/>
              <a:cs typeface="Arial" panose="020B0604020202020204" pitchFamily="34" charset="0"/>
            </a:endParaRPr>
          </a:p>
          <a:p>
            <a:r>
              <a:rPr lang="en-GB" altLang="de-DE">
                <a:latin typeface="Arial" panose="020B0604020202020204" pitchFamily="34" charset="0"/>
                <a:cs typeface="Arial" panose="020B0604020202020204" pitchFamily="34" charset="0"/>
              </a:rPr>
              <a:t>Struggled accessing </a:t>
            </a:r>
            <a:r>
              <a:rPr lang="en-GB" altLang="de-DE" err="1">
                <a:latin typeface="Arial" panose="020B0604020202020204" pitchFamily="34" charset="0"/>
                <a:cs typeface="Arial" panose="020B0604020202020204" pitchFamily="34" charset="0"/>
              </a:rPr>
              <a:t>educ</a:t>
            </a:r>
            <a:r>
              <a:rPr lang="en-GB" altLang="de-DE">
                <a:latin typeface="Arial" panose="020B0604020202020204" pitchFamily="34" charset="0"/>
                <a:cs typeface="Arial" panose="020B0604020202020204" pitchFamily="34" charset="0"/>
              </a:rPr>
              <a:t>- &amp; the job market</a:t>
            </a:r>
          </a:p>
          <a:p>
            <a:endParaRPr lang="en-GB" altLang="de-DE">
              <a:latin typeface="Arial" panose="020B0604020202020204" pitchFamily="34" charset="0"/>
              <a:cs typeface="Arial" panose="020B0604020202020204" pitchFamily="34" charset="0"/>
            </a:endParaRPr>
          </a:p>
          <a:p>
            <a:r>
              <a:rPr lang="en-GB" altLang="de-DE">
                <a:latin typeface="Arial" panose="020B0604020202020204" pitchFamily="34" charset="0"/>
                <a:cs typeface="Arial" panose="020B0604020202020204" pitchFamily="34" charset="0"/>
              </a:rPr>
              <a:t>Persevered through school despite considering vocational training</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C997B90-C96C-3A6C-336B-15D454B6F9E4}"/>
              </a:ext>
            </a:extLst>
          </p:cNvPr>
          <p:cNvSpPr txBox="1">
            <a:spLocks noGrp="1"/>
          </p:cNvSpPr>
          <p:nvPr>
            <p:ph type="title"/>
          </p:nvPr>
        </p:nvSpPr>
        <p:spPr>
          <a:xfrm>
            <a:off x="1435100" y="538163"/>
            <a:ext cx="9086850" cy="1382712"/>
          </a:xfrm>
        </p:spPr>
        <p:txBody>
          <a:bodyPr/>
          <a:lstStyle/>
          <a:p>
            <a:r>
              <a:rPr lang="en-GB" altLang="de-DE" sz="5400">
                <a:latin typeface="Roboto" panose="02000000000000000000" pitchFamily="2" charset="0"/>
                <a:ea typeface="Roboto" panose="02000000000000000000" pitchFamily="2" charset="0"/>
                <a:cs typeface="Roboto" panose="02000000000000000000" pitchFamily="2" charset="0"/>
              </a:rPr>
              <a:t>Initial Challenges</a:t>
            </a:r>
          </a:p>
        </p:txBody>
      </p:sp>
      <p:sp>
        <p:nvSpPr>
          <p:cNvPr id="13315" name="Text Placeholder 2">
            <a:extLst>
              <a:ext uri="{FF2B5EF4-FFF2-40B4-BE49-F238E27FC236}">
                <a16:creationId xmlns:a16="http://schemas.microsoft.com/office/drawing/2014/main" id="{F7C46E8B-36E4-D86A-8CB0-2E03A8C92A5E}"/>
              </a:ext>
            </a:extLst>
          </p:cNvPr>
          <p:cNvSpPr txBox="1">
            <a:spLocks noGrp="1"/>
          </p:cNvSpPr>
          <p:nvPr>
            <p:ph type="body" idx="1"/>
          </p:nvPr>
        </p:nvSpPr>
        <p:spPr>
          <a:xfrm>
            <a:off x="1527175" y="1946275"/>
            <a:ext cx="9086850" cy="1865313"/>
          </a:xfrm>
        </p:spPr>
        <p:txBody>
          <a:bodyPr/>
          <a:lstStyle/>
          <a:p>
            <a:r>
              <a:rPr lang="en-GB" altLang="de-DE">
                <a:latin typeface="Arial" panose="020B0604020202020204" pitchFamily="34" charset="0"/>
                <a:cs typeface="Arial" panose="020B0604020202020204" pitchFamily="34" charset="0"/>
              </a:rPr>
              <a:t>Struggled to find employment despite excellent academic grades</a:t>
            </a:r>
          </a:p>
          <a:p>
            <a:endParaRPr lang="en-GB" altLang="de-DE">
              <a:latin typeface="Arial" panose="020B0604020202020204" pitchFamily="34" charset="0"/>
              <a:cs typeface="Arial" panose="020B0604020202020204" pitchFamily="34" charset="0"/>
            </a:endParaRPr>
          </a:p>
          <a:p>
            <a:r>
              <a:rPr lang="en-GB" altLang="de-DE">
                <a:latin typeface="Arial" panose="020B0604020202020204" pitchFamily="34" charset="0"/>
                <a:cs typeface="Arial" panose="020B0604020202020204" pitchFamily="34" charset="0"/>
              </a:rPr>
              <a:t>Decision to mobilize colleagues &amp; start a non-profit organization to address social issues &amp; create employment opportunities</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E9F1AA4-2D1B-7557-2B6A-59F4C0CFAB2D}"/>
              </a:ext>
            </a:extLst>
          </p:cNvPr>
          <p:cNvSpPr txBox="1">
            <a:spLocks noGrp="1"/>
          </p:cNvSpPr>
          <p:nvPr>
            <p:ph type="title"/>
          </p:nvPr>
        </p:nvSpPr>
        <p:spPr>
          <a:xfrm>
            <a:off x="1435100" y="538163"/>
            <a:ext cx="10125075" cy="1382712"/>
          </a:xfrm>
        </p:spPr>
        <p:txBody>
          <a:bodyPr/>
          <a:lstStyle/>
          <a:p>
            <a:r>
              <a:rPr lang="en-GB" altLang="de-DE" sz="5400">
                <a:latin typeface="Roboto" panose="02000000000000000000" pitchFamily="2" charset="0"/>
                <a:ea typeface="Roboto" panose="02000000000000000000" pitchFamily="2" charset="0"/>
                <a:cs typeface="Roboto" panose="02000000000000000000" pitchFamily="2" charset="0"/>
              </a:rPr>
              <a:t>Professional Fellows Program</a:t>
            </a:r>
          </a:p>
        </p:txBody>
      </p:sp>
      <p:sp>
        <p:nvSpPr>
          <p:cNvPr id="14339" name="Text Placeholder 2">
            <a:extLst>
              <a:ext uri="{FF2B5EF4-FFF2-40B4-BE49-F238E27FC236}">
                <a16:creationId xmlns:a16="http://schemas.microsoft.com/office/drawing/2014/main" id="{50DC1FBB-6ED8-4BBC-8E0E-4930930EF153}"/>
              </a:ext>
            </a:extLst>
          </p:cNvPr>
          <p:cNvSpPr txBox="1">
            <a:spLocks noGrp="1"/>
          </p:cNvSpPr>
          <p:nvPr>
            <p:ph type="body" idx="1"/>
          </p:nvPr>
        </p:nvSpPr>
        <p:spPr>
          <a:xfrm>
            <a:off x="1527175" y="1946275"/>
            <a:ext cx="9086850" cy="1865313"/>
          </a:xfrm>
        </p:spPr>
        <p:txBody>
          <a:bodyPr/>
          <a:lstStyle/>
          <a:p>
            <a:r>
              <a:rPr lang="en-GB" altLang="de-DE">
                <a:latin typeface="Arial" panose="020B0604020202020204" pitchFamily="34" charset="0"/>
                <a:cs typeface="Arial" panose="020B0604020202020204" pitchFamily="34" charset="0"/>
              </a:rPr>
              <a:t>Participated in the PFP on Disability Inclusive Employment with support from the US State Dept.</a:t>
            </a:r>
          </a:p>
          <a:p>
            <a:endParaRPr lang="en-GB" altLang="de-DE">
              <a:latin typeface="Arial" panose="020B0604020202020204" pitchFamily="34" charset="0"/>
              <a:cs typeface="Arial" panose="020B0604020202020204" pitchFamily="34" charset="0"/>
            </a:endParaRPr>
          </a:p>
          <a:p>
            <a:r>
              <a:rPr lang="en-GB" altLang="de-DE">
                <a:latin typeface="Arial" panose="020B0604020202020204" pitchFamily="34" charset="0"/>
                <a:cs typeface="Arial" panose="020B0604020202020204" pitchFamily="34" charset="0"/>
              </a:rPr>
              <a:t>Focused on learning from the American experience &amp; adapting lessons to the Ugandan context</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96E7169-4546-E276-9348-270AA54B9B71}"/>
              </a:ext>
            </a:extLst>
          </p:cNvPr>
          <p:cNvSpPr txBox="1">
            <a:spLocks noGrp="1"/>
          </p:cNvSpPr>
          <p:nvPr>
            <p:ph type="title"/>
          </p:nvPr>
        </p:nvSpPr>
        <p:spPr>
          <a:xfrm>
            <a:off x="822325" y="538163"/>
            <a:ext cx="10737850" cy="1382712"/>
          </a:xfrm>
        </p:spPr>
        <p:txBody>
          <a:bodyPr/>
          <a:lstStyle/>
          <a:p>
            <a:r>
              <a:rPr lang="en-GB" altLang="de-DE" sz="4400">
                <a:latin typeface="Roboto" panose="02000000000000000000" pitchFamily="2" charset="0"/>
                <a:ea typeface="Roboto" panose="02000000000000000000" pitchFamily="2" charset="0"/>
                <a:cs typeface="Roboto" panose="02000000000000000000" pitchFamily="2" charset="0"/>
              </a:rPr>
              <a:t>Business Case for PWDs Employment</a:t>
            </a:r>
          </a:p>
        </p:txBody>
      </p:sp>
      <p:sp>
        <p:nvSpPr>
          <p:cNvPr id="15363" name="Text Placeholder 2">
            <a:extLst>
              <a:ext uri="{FF2B5EF4-FFF2-40B4-BE49-F238E27FC236}">
                <a16:creationId xmlns:a16="http://schemas.microsoft.com/office/drawing/2014/main" id="{A8600AB1-1520-1388-0214-64B2637CC248}"/>
              </a:ext>
            </a:extLst>
          </p:cNvPr>
          <p:cNvSpPr txBox="1">
            <a:spLocks noGrp="1"/>
          </p:cNvSpPr>
          <p:nvPr>
            <p:ph type="body" idx="1"/>
          </p:nvPr>
        </p:nvSpPr>
        <p:spPr>
          <a:xfrm>
            <a:off x="1527175" y="1946275"/>
            <a:ext cx="9086850" cy="1865313"/>
          </a:xfrm>
        </p:spPr>
        <p:txBody>
          <a:bodyPr/>
          <a:lstStyle/>
          <a:p>
            <a:r>
              <a:rPr lang="en-GB" altLang="de-DE">
                <a:latin typeface="Arial" panose="020B0604020202020204" pitchFamily="34" charset="0"/>
                <a:cs typeface="Arial" panose="020B0604020202020204" pitchFamily="34" charset="0"/>
              </a:rPr>
              <a:t>For the out-bound project, Initial efforts focused on supporting private sector to appreciate the "Business Case of employing PWDs“</a:t>
            </a:r>
          </a:p>
          <a:p>
            <a:endParaRPr lang="en-GB" altLang="de-DE">
              <a:latin typeface="Arial" panose="020B0604020202020204" pitchFamily="34" charset="0"/>
              <a:cs typeface="Arial" panose="020B0604020202020204" pitchFamily="34" charset="0"/>
            </a:endParaRPr>
          </a:p>
          <a:p>
            <a:r>
              <a:rPr lang="en-GB" altLang="de-DE" b="1">
                <a:solidFill>
                  <a:srgbClr val="00B050"/>
                </a:solidFill>
                <a:latin typeface="Arial" panose="020B0604020202020204" pitchFamily="34" charset="0"/>
                <a:cs typeface="Arial" panose="020B0604020202020204" pitchFamily="34" charset="0"/>
              </a:rPr>
              <a:t>Key lesson</a:t>
            </a:r>
            <a:r>
              <a:rPr lang="en-GB" altLang="de-DE">
                <a:latin typeface="Arial" panose="020B0604020202020204" pitchFamily="34" charset="0"/>
                <a:cs typeface="Arial" panose="020B0604020202020204" pitchFamily="34" charset="0"/>
              </a:rPr>
              <a:t>: Private sector willingness but face challenges with inadequate access to care support services. </a:t>
            </a:r>
            <a:endParaRPr lang="en-GB" altLang="de-DE" sz="240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21B7-50B5-FA25-7DA6-C2068A301597}"/>
              </a:ext>
            </a:extLst>
          </p:cNvPr>
          <p:cNvSpPr>
            <a:spLocks noGrp="1"/>
          </p:cNvSpPr>
          <p:nvPr>
            <p:ph type="title"/>
          </p:nvPr>
        </p:nvSpPr>
        <p:spPr>
          <a:xfrm>
            <a:off x="822325" y="538163"/>
            <a:ext cx="10737850" cy="1382712"/>
          </a:xfrm>
        </p:spPr>
        <p:txBody>
          <a:bodyPr/>
          <a:lstStyle/>
          <a:p>
            <a:pPr>
              <a:defRPr/>
            </a:pPr>
            <a:r>
              <a:rPr lang="en-GB"/>
              <a:t>Validation through IDA Global Survey Findings</a:t>
            </a:r>
            <a:endParaRPr lang="en-GB" sz="4400"/>
          </a:p>
        </p:txBody>
      </p:sp>
      <p:sp>
        <p:nvSpPr>
          <p:cNvPr id="16387" name="Text Placeholder 2">
            <a:extLst>
              <a:ext uri="{FF2B5EF4-FFF2-40B4-BE49-F238E27FC236}">
                <a16:creationId xmlns:a16="http://schemas.microsoft.com/office/drawing/2014/main" id="{BF323665-DEFD-2FD1-D1D2-D97A76017144}"/>
              </a:ext>
            </a:extLst>
          </p:cNvPr>
          <p:cNvSpPr txBox="1">
            <a:spLocks noGrp="1"/>
          </p:cNvSpPr>
          <p:nvPr>
            <p:ph type="body" idx="1"/>
          </p:nvPr>
        </p:nvSpPr>
        <p:spPr>
          <a:xfrm>
            <a:off x="1527175" y="1946275"/>
            <a:ext cx="9086850" cy="1865313"/>
          </a:xfrm>
        </p:spPr>
        <p:txBody>
          <a:bodyPr/>
          <a:lstStyle/>
          <a:p>
            <a:r>
              <a:rPr lang="en-GB" altLang="de-DE">
                <a:latin typeface="Arial" panose="020B0604020202020204" pitchFamily="34" charset="0"/>
                <a:cs typeface="Arial" panose="020B0604020202020204" pitchFamily="34" charset="0"/>
              </a:rPr>
              <a:t>2020 IDA Global Survey highlighted that OPDs reported members lacked access to necessary care support services.</a:t>
            </a:r>
          </a:p>
          <a:p>
            <a:endParaRPr lang="en-GB" altLang="de-DE">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GB" altLang="de-DE" sz="3200">
                <a:latin typeface="Arial" panose="020B0604020202020204" pitchFamily="34" charset="0"/>
                <a:cs typeface="Arial" panose="020B0604020202020204" pitchFamily="34" charset="0"/>
              </a:rPr>
              <a:t>Emphasized the need for care support services for effective participation of OPDs in development policies and programs.</a:t>
            </a:r>
            <a:endParaRPr lang="en-GB" altLang="de-DE">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6C2E1B9-670B-7AB2-0CE3-EC9EA13FE9E4}"/>
              </a:ext>
            </a:extLst>
          </p:cNvPr>
          <p:cNvSpPr txBox="1">
            <a:spLocks noGrp="1"/>
          </p:cNvSpPr>
          <p:nvPr>
            <p:ph type="title"/>
          </p:nvPr>
        </p:nvSpPr>
        <p:spPr>
          <a:xfrm>
            <a:off x="1225550" y="395288"/>
            <a:ext cx="9086850" cy="884237"/>
          </a:xfrm>
        </p:spPr>
        <p:txBody>
          <a:bodyPr/>
          <a:lstStyle/>
          <a:p>
            <a:pPr>
              <a:spcBef>
                <a:spcPct val="0"/>
              </a:spcBef>
              <a:spcAft>
                <a:spcPct val="0"/>
              </a:spcAft>
            </a:pPr>
            <a:r>
              <a:rPr lang="en-GB" altLang="de-DE" sz="5400" b="1">
                <a:solidFill>
                  <a:srgbClr val="34D185"/>
                </a:solidFill>
                <a:latin typeface="Roboto" panose="02000000000000000000" pitchFamily="2" charset="0"/>
                <a:ea typeface="Roboto" panose="02000000000000000000" pitchFamily="2" charset="0"/>
                <a:cs typeface="Roboto" panose="02000000000000000000" pitchFamily="2" charset="0"/>
              </a:rPr>
              <a:t>Founding of </a:t>
            </a:r>
            <a:r>
              <a:rPr lang="en-GB" altLang="de-DE" sz="5400" b="1" err="1">
                <a:solidFill>
                  <a:srgbClr val="34D185"/>
                </a:solidFill>
                <a:latin typeface="Roboto" panose="02000000000000000000" pitchFamily="2" charset="0"/>
                <a:ea typeface="Roboto" panose="02000000000000000000" pitchFamily="2" charset="0"/>
                <a:cs typeface="Roboto" panose="02000000000000000000" pitchFamily="2" charset="0"/>
              </a:rPr>
              <a:t>Dasuns</a:t>
            </a:r>
            <a:endParaRPr lang="en-GB" altLang="de-DE" sz="5400" b="1">
              <a:solidFill>
                <a:srgbClr val="34D185"/>
              </a:solidFill>
              <a:latin typeface="Roboto" panose="02000000000000000000" pitchFamily="2" charset="0"/>
              <a:ea typeface="Roboto" panose="02000000000000000000" pitchFamily="2" charset="0"/>
              <a:cs typeface="Roboto" panose="02000000000000000000" pitchFamily="2" charset="0"/>
            </a:endParaRPr>
          </a:p>
        </p:txBody>
      </p:sp>
      <p:sp>
        <p:nvSpPr>
          <p:cNvPr id="17413" name="Text Placeholder 2">
            <a:extLst>
              <a:ext uri="{FF2B5EF4-FFF2-40B4-BE49-F238E27FC236}">
                <a16:creationId xmlns:a16="http://schemas.microsoft.com/office/drawing/2014/main" id="{B5B4BF47-7DA8-E884-ED13-EB2BF3F4C3D1}"/>
              </a:ext>
            </a:extLst>
          </p:cNvPr>
          <p:cNvSpPr txBox="1">
            <a:spLocks noGrp="1"/>
          </p:cNvSpPr>
          <p:nvPr>
            <p:ph type="body" idx="1"/>
          </p:nvPr>
        </p:nvSpPr>
        <p:spPr>
          <a:xfrm>
            <a:off x="578372" y="1280548"/>
            <a:ext cx="5614988" cy="2376488"/>
          </a:xfrm>
          <a:solidFill>
            <a:schemeClr val="bg1"/>
          </a:solidFill>
        </p:spPr>
        <p:txBody>
          <a:bodyPr/>
          <a:lstStyle/>
          <a:p>
            <a:pPr marL="608013" lvl="1" indent="-422275">
              <a:spcBef>
                <a:spcPts val="800"/>
              </a:spcBef>
              <a:spcAft>
                <a:spcPct val="0"/>
              </a:spcAft>
              <a:buFont typeface="Arial" panose="020B0604020202020204" pitchFamily="34" charset="0"/>
              <a:buChar char="∎"/>
            </a:pPr>
            <a:r>
              <a:rPr lang="en-GB" altLang="de-DE" sz="3200">
                <a:latin typeface="Arial" panose="020B0604020202020204" pitchFamily="34" charset="0"/>
                <a:cs typeface="Arial" panose="020B0604020202020204" pitchFamily="34" charset="0"/>
              </a:rPr>
              <a:t>Established </a:t>
            </a:r>
            <a:r>
              <a:rPr lang="en-GB" altLang="de-DE" sz="3200" err="1">
                <a:latin typeface="Arial" panose="020B0604020202020204" pitchFamily="34" charset="0"/>
                <a:cs typeface="Arial" panose="020B0604020202020204" pitchFamily="34" charset="0"/>
              </a:rPr>
              <a:t>Dasuns</a:t>
            </a:r>
            <a:r>
              <a:rPr lang="en-GB" altLang="de-DE" sz="3200">
                <a:latin typeface="Arial" panose="020B0604020202020204" pitchFamily="34" charset="0"/>
                <a:cs typeface="Arial" panose="020B0604020202020204" pitchFamily="34" charset="0"/>
              </a:rPr>
              <a:t> to eliminate access barriers to care support services through AT.</a:t>
            </a:r>
          </a:p>
          <a:p>
            <a:pPr marL="608013" indent="-422275">
              <a:spcAft>
                <a:spcPct val="0"/>
              </a:spcAft>
            </a:pPr>
            <a:endParaRPr lang="en-GB" altLang="de-DE">
              <a:latin typeface="Arial" panose="020B0604020202020204" pitchFamily="34" charset="0"/>
              <a:cs typeface="Arial" panose="020B0604020202020204" pitchFamily="34" charset="0"/>
            </a:endParaRPr>
          </a:p>
        </p:txBody>
      </p:sp>
      <p:sp>
        <p:nvSpPr>
          <p:cNvPr id="17416" name="object 7">
            <a:extLst>
              <a:ext uri="{FF2B5EF4-FFF2-40B4-BE49-F238E27FC236}">
                <a16:creationId xmlns:a16="http://schemas.microsoft.com/office/drawing/2014/main" id="{2DB27FC4-45D2-5D7D-E540-50141923A99F}"/>
              </a:ext>
            </a:extLst>
          </p:cNvPr>
          <p:cNvSpPr txBox="1">
            <a:spLocks noChangeArrowheads="1"/>
          </p:cNvSpPr>
          <p:nvPr/>
        </p:nvSpPr>
        <p:spPr bwMode="auto">
          <a:xfrm>
            <a:off x="263525" y="3846513"/>
            <a:ext cx="5614988" cy="1966116"/>
          </a:xfrm>
          <a:prstGeom prst="rect">
            <a:avLst/>
          </a:prstGeom>
          <a:solidFill>
            <a:srgbClr val="34D1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270" rIns="0" bIns="0">
            <a:spAutoFit/>
          </a:bodyPr>
          <a:lstStyle>
            <a:lvl1pPr>
              <a:buClr>
                <a:srgbClr val="000000"/>
              </a:buClr>
              <a:buFont typeface="Arial" panose="020B0604020202020204" pitchFamily="34" charset="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ts val="3625"/>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182A2E"/>
                </a:solidFill>
                <a:effectLst/>
                <a:uLnTx/>
                <a:uFillTx/>
                <a:latin typeface="Roboto" panose="02000000000000000000" pitchFamily="2" charset="0"/>
                <a:ea typeface="Roboto" panose="02000000000000000000" pitchFamily="2" charset="0"/>
                <a:cs typeface="Roboto" panose="02000000000000000000" pitchFamily="2" charset="0"/>
                <a:sym typeface="Arial" panose="020B0604020202020204" pitchFamily="34" charset="0"/>
              </a:rPr>
              <a:t>Diversity Ability Support  Network System</a:t>
            </a:r>
          </a:p>
          <a:p>
            <a:pPr marL="0" marR="0" lvl="0" indent="0" algn="l" defTabSz="914400" rtl="0" eaLnBrk="1" fontAlgn="base" latinLnBrk="0" hangingPunct="1">
              <a:lnSpc>
                <a:spcPct val="101000"/>
              </a:lnSpc>
              <a:spcBef>
                <a:spcPts val="1013"/>
              </a:spcBef>
              <a:spcAft>
                <a:spcPct val="0"/>
              </a:spcAft>
              <a:buClrTx/>
              <a:buSzTx/>
              <a:buFontTx/>
              <a:buNone/>
              <a:tabLst/>
              <a:defRPr/>
            </a:pPr>
            <a:r>
              <a:rPr kumimoji="0" lang="en-US" altLang="en-US" sz="2000" b="0" i="0" u="none" strike="noStrike" kern="1200" cap="none" spc="0" normalizeH="0" baseline="0" noProof="0">
                <a:ln>
                  <a:noFill/>
                </a:ln>
                <a:solidFill>
                  <a:srgbClr val="182A2E"/>
                </a:solidFill>
                <a:effectLst/>
                <a:uLnTx/>
                <a:uFillTx/>
                <a:latin typeface="Arial" panose="020B0604020202020204" pitchFamily="34" charset="0"/>
                <a:ea typeface="+mn-ea"/>
                <a:cs typeface="Arial" panose="020B0604020202020204" pitchFamily="34" charset="0"/>
                <a:sym typeface="Arial" panose="020B0604020202020204" pitchFamily="34" charset="0"/>
              </a:rPr>
              <a:t>Advancing Rights, Choices &amp; Opportunities  for person with disability through Assistive Technology</a:t>
            </a:r>
          </a:p>
        </p:txBody>
      </p:sp>
      <p:sp>
        <p:nvSpPr>
          <p:cNvPr id="17411" name="Text Placeholder 3">
            <a:extLst>
              <a:ext uri="{FF2B5EF4-FFF2-40B4-BE49-F238E27FC236}">
                <a16:creationId xmlns:a16="http://schemas.microsoft.com/office/drawing/2014/main" id="{17C4D548-41AC-3083-EC08-2090DA84D4BA}"/>
              </a:ext>
            </a:extLst>
          </p:cNvPr>
          <p:cNvSpPr txBox="1">
            <a:spLocks noGrp="1"/>
          </p:cNvSpPr>
          <p:nvPr>
            <p:ph type="body" idx="2"/>
          </p:nvPr>
        </p:nvSpPr>
        <p:spPr>
          <a:xfrm>
            <a:off x="6229350" y="3698875"/>
            <a:ext cx="4410075" cy="2868613"/>
          </a:xfrm>
        </p:spPr>
        <p:txBody>
          <a:bodyPr/>
          <a:lstStyle/>
          <a:p>
            <a:pPr marL="608013" indent="-422275">
              <a:spcAft>
                <a:spcPct val="0"/>
              </a:spcAft>
            </a:pPr>
            <a:endParaRPr lang="en-GB" altLang="de-DE">
              <a:latin typeface="Arial" panose="020B0604020202020204" pitchFamily="34" charset="0"/>
              <a:cs typeface="Arial" panose="020B0604020202020204" pitchFamily="34" charset="0"/>
            </a:endParaRPr>
          </a:p>
        </p:txBody>
      </p:sp>
      <p:sp>
        <p:nvSpPr>
          <p:cNvPr id="17414" name="object 5" descr="Picture of Dasuns">
            <a:extLst>
              <a:ext uri="{FF2B5EF4-FFF2-40B4-BE49-F238E27FC236}">
                <a16:creationId xmlns:a16="http://schemas.microsoft.com/office/drawing/2014/main" id="{24F3BDF6-4DA9-C77C-FC0D-EBE05DEE8757}"/>
              </a:ext>
            </a:extLst>
          </p:cNvPr>
          <p:cNvSpPr>
            <a:spLocks noChangeArrowheads="1"/>
          </p:cNvSpPr>
          <p:nvPr/>
        </p:nvSpPr>
        <p:spPr bwMode="auto">
          <a:xfrm>
            <a:off x="6067425" y="1449388"/>
            <a:ext cx="5937250" cy="52466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182A2E"/>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9F60B845-2EFF-47D6-EA4D-96886159C6AF}"/>
              </a:ext>
              <a:ext uri="{C183D7F6-B498-43B3-948B-1728B52AA6E4}">
                <adec:decorative xmlns:adec="http://schemas.microsoft.com/office/drawing/2017/decorative" val="1"/>
              </a:ext>
            </a:extLst>
          </p:cNvPr>
          <p:cNvSpPr/>
          <p:nvPr/>
        </p:nvSpPr>
        <p:spPr>
          <a:xfrm>
            <a:off x="6229350" y="1658938"/>
            <a:ext cx="1530350" cy="652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sym typeface="Arial" panose="020B0604020202020204" pitchFamily="34" charset="0"/>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434" name="Picture 10" descr="Picture of Dasuns">
            <a:extLst>
              <a:ext uri="{FF2B5EF4-FFF2-40B4-BE49-F238E27FC236}">
                <a16:creationId xmlns:a16="http://schemas.microsoft.com/office/drawing/2014/main" id="{1F5662C3-E6E0-B61F-607D-73664F03B79F}"/>
              </a:ext>
            </a:extLst>
          </p:cNvPr>
          <p:cNvPicPr>
            <a:picLocks noChangeAspect="1"/>
          </p:cNvPicPr>
          <p:nvPr/>
        </p:nvPicPr>
        <p:blipFill>
          <a:blip r:embed="rId4">
            <a:extLst>
              <a:ext uri="{28A0092B-C50C-407E-A947-70E740481C1C}">
                <a14:useLocalDpi xmlns:a14="http://schemas.microsoft.com/office/drawing/2010/main" val="0"/>
              </a:ext>
            </a:extLst>
          </a:blip>
          <a:srcRect l="25111" t="305" r="12523" b="-305"/>
          <a:stretch>
            <a:fillRect/>
          </a:stretch>
        </p:blipFill>
        <p:spPr bwMode="auto">
          <a:xfrm>
            <a:off x="8529638" y="0"/>
            <a:ext cx="3662362"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FA50B061-3EDB-45C0-44ED-81B0E811BDE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B50B360C-8FFF-B5AC-94FF-CE2BD0BE0EA7}"/>
              </a:ext>
              <a:ext uri="{C183D7F6-B498-43B3-948B-1728B52AA6E4}">
                <adec:decorative xmlns:adec="http://schemas.microsoft.com/office/drawing/2017/decorative" val="1"/>
              </a:ext>
            </a:extLst>
          </p:cNvPr>
          <p:cNvSpPr/>
          <p:nvPr/>
        </p:nvSpPr>
        <p:spPr>
          <a:xfrm>
            <a:off x="6369050" y="15875"/>
            <a:ext cx="1749425" cy="757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Oval 20">
            <a:extLst>
              <a:ext uri="{FF2B5EF4-FFF2-40B4-BE49-F238E27FC236}">
                <a16:creationId xmlns:a16="http://schemas.microsoft.com/office/drawing/2014/main" id="{973A24DE-2755-07E9-9D10-FCE6C2B449C6}"/>
              </a:ext>
              <a:ext uri="{C183D7F6-B498-43B3-948B-1728B52AA6E4}">
                <adec:decorative xmlns:adec="http://schemas.microsoft.com/office/drawing/2017/decorative" val="1"/>
              </a:ext>
            </a:extLst>
          </p:cNvPr>
          <p:cNvSpPr/>
          <p:nvPr/>
        </p:nvSpPr>
        <p:spPr>
          <a:xfrm>
            <a:off x="6746875" y="1055688"/>
            <a:ext cx="427038"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8438" name="Picture 3">
            <a:extLst>
              <a:ext uri="{FF2B5EF4-FFF2-40B4-BE49-F238E27FC236}">
                <a16:creationId xmlns:a16="http://schemas.microsoft.com/office/drawing/2014/main" id="{724EE437-F4B4-5402-D914-AE1886C45145}"/>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9826" t="3819"/>
          <a:stretch>
            <a:fillRect/>
          </a:stretch>
        </p:blipFill>
        <p:spPr bwMode="auto">
          <a:xfrm>
            <a:off x="6988175" y="0"/>
            <a:ext cx="5203825" cy="68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ED7B52EF-AC18-818B-0971-DCF1AE076470}"/>
              </a:ext>
              <a:ext uri="{C183D7F6-B498-43B3-948B-1728B52AA6E4}">
                <adec:decorative xmlns:adec="http://schemas.microsoft.com/office/drawing/2017/decorative" val="1"/>
              </a:ext>
            </a:extLst>
          </p:cNvPr>
          <p:cNvSpPr/>
          <p:nvPr/>
        </p:nvSpPr>
        <p:spPr>
          <a:xfrm>
            <a:off x="6557963" y="3278188"/>
            <a:ext cx="1697037" cy="1201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sym typeface="Arial" panose="020B0604020202020204" pitchFamily="34" charset="0"/>
            </a:endParaRPr>
          </a:p>
        </p:txBody>
      </p:sp>
      <p:pic>
        <p:nvPicPr>
          <p:cNvPr id="18441" name="Picture 2" descr="Logo of Dasuns">
            <a:extLst>
              <a:ext uri="{FF2B5EF4-FFF2-40B4-BE49-F238E27FC236}">
                <a16:creationId xmlns:a16="http://schemas.microsoft.com/office/drawing/2014/main" id="{91C72682-FEEB-C865-FDA8-861F7AB8641D}"/>
              </a:ex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50310" b="77713"/>
          <a:stretch>
            <a:fillRect/>
          </a:stretch>
        </p:blipFill>
        <p:spPr bwMode="auto">
          <a:xfrm>
            <a:off x="-1588" y="-9525"/>
            <a:ext cx="2092326"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6" descr="Solution">
            <a:extLst>
              <a:ext uri="{FF2B5EF4-FFF2-40B4-BE49-F238E27FC236}">
                <a16:creationId xmlns:a16="http://schemas.microsoft.com/office/drawing/2014/main" id="{049822AD-1B0E-F9E2-1C29-79CCDF6B8B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146" t="5023" r="74574" b="87183"/>
          <a:stretch>
            <a:fillRect/>
          </a:stretch>
        </p:blipFill>
        <p:spPr bwMode="auto">
          <a:xfrm>
            <a:off x="1647825" y="1146175"/>
            <a:ext cx="19573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a:extLst>
              <a:ext uri="{FF2B5EF4-FFF2-40B4-BE49-F238E27FC236}">
                <a16:creationId xmlns:a16="http://schemas.microsoft.com/office/drawing/2014/main" id="{87066398-AED4-EAA2-EC7D-FE452439FB61}"/>
              </a:ext>
            </a:extLst>
          </p:cNvPr>
          <p:cNvSpPr txBox="1">
            <a:spLocks noGrp="1"/>
          </p:cNvSpPr>
          <p:nvPr>
            <p:ph type="title" idx="4294967295"/>
          </p:nvPr>
        </p:nvSpPr>
        <p:spPr>
          <a:xfrm>
            <a:off x="822325" y="1976438"/>
            <a:ext cx="6845300" cy="255454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a:ln>
                  <a:noFill/>
                </a:ln>
                <a:solidFill>
                  <a:srgbClr val="000000"/>
                </a:solidFill>
                <a:effectLst/>
                <a:uLnTx/>
                <a:uFillTx/>
                <a:latin typeface="+mn-lt"/>
                <a:ea typeface="Arial"/>
                <a:cs typeface="Arial"/>
                <a:sym typeface="Arial"/>
              </a:rPr>
              <a:t>A Web &amp; Mobile phone based application connecting PWDs &amp; partners to people trained or have experience in providing care support services</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object 2" descr="Picture of Dasuns Team">
            <a:extLst>
              <a:ext uri="{FF2B5EF4-FFF2-40B4-BE49-F238E27FC236}">
                <a16:creationId xmlns:a16="http://schemas.microsoft.com/office/drawing/2014/main" id="{5182FAEA-0680-A5A6-7BA9-323D95A14C20}"/>
              </a:ext>
            </a:extLst>
          </p:cNvPr>
          <p:cNvGrpSpPr>
            <a:grpSpLocks/>
          </p:cNvGrpSpPr>
          <p:nvPr/>
        </p:nvGrpSpPr>
        <p:grpSpPr bwMode="auto">
          <a:xfrm>
            <a:off x="0" y="0"/>
            <a:ext cx="12192000" cy="6858000"/>
            <a:chOff x="0" y="0"/>
            <a:chExt cx="12192000" cy="6858000"/>
          </a:xfrm>
        </p:grpSpPr>
        <p:sp>
          <p:nvSpPr>
            <p:cNvPr id="19463" name="object 3">
              <a:extLst>
                <a:ext uri="{FF2B5EF4-FFF2-40B4-BE49-F238E27FC236}">
                  <a16:creationId xmlns:a16="http://schemas.microsoft.com/office/drawing/2014/main" id="{B2D4342F-C6A6-7AD0-5AF3-D22F165C4BDC}"/>
                </a:ext>
              </a:extLst>
            </p:cNvPr>
            <p:cNvSpPr>
              <a:spLocks noChangeArrowheads="1"/>
            </p:cNvSpPr>
            <p:nvPr/>
          </p:nvSpPr>
          <p:spPr bwMode="auto">
            <a:xfrm>
              <a:off x="0" y="0"/>
              <a:ext cx="1219200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182A2E"/>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19464" name="object 4">
              <a:extLst>
                <a:ext uri="{FF2B5EF4-FFF2-40B4-BE49-F238E27FC236}">
                  <a16:creationId xmlns:a16="http://schemas.microsoft.com/office/drawing/2014/main" id="{4FC9A253-6FEA-F171-A7E0-101A1800B597}"/>
                </a:ext>
              </a:extLst>
            </p:cNvPr>
            <p:cNvSpPr>
              <a:spLocks noChangeArrowheads="1"/>
            </p:cNvSpPr>
            <p:nvPr/>
          </p:nvSpPr>
          <p:spPr bwMode="auto">
            <a:xfrm>
              <a:off x="5027194" y="2808288"/>
              <a:ext cx="152399" cy="3414711"/>
            </a:xfrm>
            <a:custGeom>
              <a:avLst/>
              <a:gdLst>
                <a:gd name="T0" fmla="*/ 0 w 158114"/>
                <a:gd name="T1" fmla="*/ 6090747 h 2954654"/>
                <a:gd name="T2" fmla="*/ 131067 w 158114"/>
                <a:gd name="T3" fmla="*/ 6090747 h 2954654"/>
                <a:gd name="T4" fmla="*/ 131067 w 158114"/>
                <a:gd name="T5" fmla="*/ 0 h 2954654"/>
                <a:gd name="T6" fmla="*/ 0 w 158114"/>
                <a:gd name="T7" fmla="*/ 0 h 2954654"/>
                <a:gd name="T8" fmla="*/ 0 w 158114"/>
                <a:gd name="T9" fmla="*/ 6090747 h 2954654"/>
                <a:gd name="T10" fmla="*/ 0 60000 65536"/>
                <a:gd name="T11" fmla="*/ 0 60000 65536"/>
                <a:gd name="T12" fmla="*/ 0 60000 65536"/>
                <a:gd name="T13" fmla="*/ 0 60000 65536"/>
                <a:gd name="T14" fmla="*/ 0 60000 65536"/>
                <a:gd name="T15" fmla="*/ 0 w 158114"/>
                <a:gd name="T16" fmla="*/ 0 h 2954654"/>
                <a:gd name="T17" fmla="*/ 158114 w 158114"/>
                <a:gd name="T18" fmla="*/ 2954654 h 2954654"/>
              </a:gdLst>
              <a:ahLst/>
              <a:cxnLst>
                <a:cxn ang="T10">
                  <a:pos x="T0" y="T1"/>
                </a:cxn>
                <a:cxn ang="T11">
                  <a:pos x="T2" y="T3"/>
                </a:cxn>
                <a:cxn ang="T12">
                  <a:pos x="T4" y="T5"/>
                </a:cxn>
                <a:cxn ang="T13">
                  <a:pos x="T6" y="T7"/>
                </a:cxn>
                <a:cxn ang="T14">
                  <a:pos x="T8" y="T9"/>
                </a:cxn>
              </a:cxnLst>
              <a:rect l="T15" t="T16" r="T17" b="T18"/>
              <a:pathLst>
                <a:path w="158114" h="2954654">
                  <a:moveTo>
                    <a:pt x="0" y="2954159"/>
                  </a:moveTo>
                  <a:lnTo>
                    <a:pt x="157556" y="2954159"/>
                  </a:lnTo>
                  <a:lnTo>
                    <a:pt x="157556" y="0"/>
                  </a:lnTo>
                  <a:lnTo>
                    <a:pt x="0" y="0"/>
                  </a:lnTo>
                  <a:lnTo>
                    <a:pt x="0" y="2954159"/>
                  </a:lnTo>
                  <a:close/>
                </a:path>
              </a:pathLst>
            </a:custGeom>
            <a:solidFill>
              <a:srgbClr val="F8E4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9465" name="object 5">
              <a:extLst>
                <a:ext uri="{FF2B5EF4-FFF2-40B4-BE49-F238E27FC236}">
                  <a16:creationId xmlns:a16="http://schemas.microsoft.com/office/drawing/2014/main" id="{DFED3611-45AA-D928-8658-CD48D1F6533E}"/>
                </a:ext>
              </a:extLst>
            </p:cNvPr>
            <p:cNvSpPr>
              <a:spLocks noChangeArrowheads="1"/>
            </p:cNvSpPr>
            <p:nvPr/>
          </p:nvSpPr>
          <p:spPr bwMode="auto">
            <a:xfrm>
              <a:off x="0" y="12"/>
              <a:ext cx="11925300" cy="6502400"/>
            </a:xfrm>
            <a:custGeom>
              <a:avLst/>
              <a:gdLst>
                <a:gd name="T0" fmla="*/ 3897007 w 11925300"/>
                <a:gd name="T1" fmla="*/ 1231442 h 6502400"/>
                <a:gd name="T2" fmla="*/ 3802215 w 11925300"/>
                <a:gd name="T3" fmla="*/ 1136637 h 6502400"/>
                <a:gd name="T4" fmla="*/ 3663912 w 11925300"/>
                <a:gd name="T5" fmla="*/ 1121079 h 6502400"/>
                <a:gd name="T6" fmla="*/ 3550005 w 11925300"/>
                <a:gd name="T7" fmla="*/ 1193050 h 6502400"/>
                <a:gd name="T8" fmla="*/ 3504590 w 11925300"/>
                <a:gd name="T9" fmla="*/ 1322336 h 6502400"/>
                <a:gd name="T10" fmla="*/ 3550005 w 11925300"/>
                <a:gd name="T11" fmla="*/ 1451635 h 6502400"/>
                <a:gd name="T12" fmla="*/ 3663912 w 11925300"/>
                <a:gd name="T13" fmla="*/ 1523606 h 6502400"/>
                <a:gd name="T14" fmla="*/ 3802215 w 11925300"/>
                <a:gd name="T15" fmla="*/ 1508048 h 6502400"/>
                <a:gd name="T16" fmla="*/ 3897007 w 11925300"/>
                <a:gd name="T17" fmla="*/ 1413243 h 6502400"/>
                <a:gd name="T18" fmla="*/ 4453090 w 11925300"/>
                <a:gd name="T19" fmla="*/ 0 h 6502400"/>
                <a:gd name="T20" fmla="*/ 46202 w 11925300"/>
                <a:gd name="T21" fmla="*/ 741413 h 6502400"/>
                <a:gd name="T22" fmla="*/ 149999 w 11925300"/>
                <a:gd name="T23" fmla="*/ 826414 h 6502400"/>
                <a:gd name="T24" fmla="*/ 257721 w 11925300"/>
                <a:gd name="T25" fmla="*/ 906653 h 6502400"/>
                <a:gd name="T26" fmla="*/ 295249 w 11925300"/>
                <a:gd name="T27" fmla="*/ 968108 h 6502400"/>
                <a:gd name="T28" fmla="*/ 279488 w 11925300"/>
                <a:gd name="T29" fmla="*/ 1108290 h 6502400"/>
                <a:gd name="T30" fmla="*/ 352437 w 11925300"/>
                <a:gd name="T31" fmla="*/ 1223746 h 6502400"/>
                <a:gd name="T32" fmla="*/ 483476 w 11925300"/>
                <a:gd name="T33" fmla="*/ 1269784 h 6502400"/>
                <a:gd name="T34" fmla="*/ 614527 w 11925300"/>
                <a:gd name="T35" fmla="*/ 1223746 h 6502400"/>
                <a:gd name="T36" fmla="*/ 671944 w 11925300"/>
                <a:gd name="T37" fmla="*/ 1151763 h 6502400"/>
                <a:gd name="T38" fmla="*/ 765695 w 11925300"/>
                <a:gd name="T39" fmla="*/ 1195247 h 6502400"/>
                <a:gd name="T40" fmla="*/ 891527 w 11925300"/>
                <a:gd name="T41" fmla="*/ 1247305 h 6502400"/>
                <a:gd name="T42" fmla="*/ 1020229 w 11925300"/>
                <a:gd name="T43" fmla="*/ 1293571 h 6502400"/>
                <a:gd name="T44" fmla="*/ 1151661 w 11925300"/>
                <a:gd name="T45" fmla="*/ 1333868 h 6502400"/>
                <a:gd name="T46" fmla="*/ 1285646 w 11925300"/>
                <a:gd name="T47" fmla="*/ 1368056 h 6502400"/>
                <a:gd name="T48" fmla="*/ 1422044 w 11925300"/>
                <a:gd name="T49" fmla="*/ 1395958 h 6502400"/>
                <a:gd name="T50" fmla="*/ 1560664 w 11925300"/>
                <a:gd name="T51" fmla="*/ 1417421 h 6502400"/>
                <a:gd name="T52" fmla="*/ 1701368 w 11925300"/>
                <a:gd name="T53" fmla="*/ 1432280 h 6502400"/>
                <a:gd name="T54" fmla="*/ 1843976 w 11925300"/>
                <a:gd name="T55" fmla="*/ 1440370 h 6502400"/>
                <a:gd name="T56" fmla="*/ 1988159 w 11925300"/>
                <a:gd name="T57" fmla="*/ 1441538 h 6502400"/>
                <a:gd name="T58" fmla="*/ 2131377 w 11925300"/>
                <a:gd name="T59" fmla="*/ 1435735 h 6502400"/>
                <a:gd name="T60" fmla="*/ 2272728 w 11925300"/>
                <a:gd name="T61" fmla="*/ 1423111 h 6502400"/>
                <a:gd name="T62" fmla="*/ 2412073 w 11925300"/>
                <a:gd name="T63" fmla="*/ 1403832 h 6502400"/>
                <a:gd name="T64" fmla="*/ 2549220 w 11925300"/>
                <a:gd name="T65" fmla="*/ 1378064 h 6502400"/>
                <a:gd name="T66" fmla="*/ 2684030 w 11925300"/>
                <a:gd name="T67" fmla="*/ 1345958 h 6502400"/>
                <a:gd name="T68" fmla="*/ 2816339 w 11925300"/>
                <a:gd name="T69" fmla="*/ 1307668 h 6502400"/>
                <a:gd name="T70" fmla="*/ 2945968 w 11925300"/>
                <a:gd name="T71" fmla="*/ 1263383 h 6502400"/>
                <a:gd name="T72" fmla="*/ 3072777 w 11925300"/>
                <a:gd name="T73" fmla="*/ 1213231 h 6502400"/>
                <a:gd name="T74" fmla="*/ 3196590 w 11925300"/>
                <a:gd name="T75" fmla="*/ 1157401 h 6502400"/>
                <a:gd name="T76" fmla="*/ 3317252 w 11925300"/>
                <a:gd name="T77" fmla="*/ 1096048 h 6502400"/>
                <a:gd name="T78" fmla="*/ 3434600 w 11925300"/>
                <a:gd name="T79" fmla="*/ 1029335 h 6502400"/>
                <a:gd name="T80" fmla="*/ 3548469 w 11925300"/>
                <a:gd name="T81" fmla="*/ 957414 h 6502400"/>
                <a:gd name="T82" fmla="*/ 3658705 w 11925300"/>
                <a:gd name="T83" fmla="*/ 880452 h 6502400"/>
                <a:gd name="T84" fmla="*/ 3765131 w 11925300"/>
                <a:gd name="T85" fmla="*/ 798601 h 6502400"/>
                <a:gd name="T86" fmla="*/ 3867594 w 11925300"/>
                <a:gd name="T87" fmla="*/ 712050 h 6502400"/>
                <a:gd name="T88" fmla="*/ 3965943 w 11925300"/>
                <a:gd name="T89" fmla="*/ 620941 h 6502400"/>
                <a:gd name="T90" fmla="*/ 4059999 w 11925300"/>
                <a:gd name="T91" fmla="*/ 525424 h 6502400"/>
                <a:gd name="T92" fmla="*/ 4149610 w 11925300"/>
                <a:gd name="T93" fmla="*/ 425691 h 6502400"/>
                <a:gd name="T94" fmla="*/ 4234624 w 11925300"/>
                <a:gd name="T95" fmla="*/ 321881 h 6502400"/>
                <a:gd name="T96" fmla="*/ 4314850 w 11925300"/>
                <a:gd name="T97" fmla="*/ 214172 h 6502400"/>
                <a:gd name="T98" fmla="*/ 4390148 w 11925300"/>
                <a:gd name="T99" fmla="*/ 102704 h 6502400"/>
                <a:gd name="T100" fmla="*/ 4453090 w 11925300"/>
                <a:gd name="T101" fmla="*/ 0 h 6502400"/>
                <a:gd name="T102" fmla="*/ 0 w 11925300"/>
                <a:gd name="T103" fmla="*/ 6222987 h 6502400"/>
                <a:gd name="T104" fmla="*/ 11925300 w 11925300"/>
                <a:gd name="T105" fmla="*/ 2834309 h 6502400"/>
                <a:gd name="T106" fmla="*/ 11925300 w 11925300"/>
                <a:gd name="T107" fmla="*/ 6502387 h 65024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25300"/>
                <a:gd name="T163" fmla="*/ 0 h 6502400"/>
                <a:gd name="T164" fmla="*/ 11925300 w 11925300"/>
                <a:gd name="T165" fmla="*/ 6502400 h 65024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25300" h="6502400">
                  <a:moveTo>
                    <a:pt x="3918026" y="1322336"/>
                  </a:moveTo>
                  <a:lnTo>
                    <a:pt x="3912565" y="1274953"/>
                  </a:lnTo>
                  <a:lnTo>
                    <a:pt x="3897007" y="1231442"/>
                  </a:lnTo>
                  <a:lnTo>
                    <a:pt x="3872611" y="1193050"/>
                  </a:lnTo>
                  <a:lnTo>
                    <a:pt x="3840594" y="1161046"/>
                  </a:lnTo>
                  <a:lnTo>
                    <a:pt x="3802215" y="1136637"/>
                  </a:lnTo>
                  <a:lnTo>
                    <a:pt x="3758704" y="1121079"/>
                  </a:lnTo>
                  <a:lnTo>
                    <a:pt x="3711321" y="1115618"/>
                  </a:lnTo>
                  <a:lnTo>
                    <a:pt x="3663912" y="1121079"/>
                  </a:lnTo>
                  <a:lnTo>
                    <a:pt x="3620401" y="1136637"/>
                  </a:lnTo>
                  <a:lnTo>
                    <a:pt x="3582009" y="1161046"/>
                  </a:lnTo>
                  <a:lnTo>
                    <a:pt x="3550005" y="1193050"/>
                  </a:lnTo>
                  <a:lnTo>
                    <a:pt x="3525596" y="1231442"/>
                  </a:lnTo>
                  <a:lnTo>
                    <a:pt x="3510038" y="1274953"/>
                  </a:lnTo>
                  <a:lnTo>
                    <a:pt x="3504590" y="1322336"/>
                  </a:lnTo>
                  <a:lnTo>
                    <a:pt x="3510038" y="1369733"/>
                  </a:lnTo>
                  <a:lnTo>
                    <a:pt x="3525596" y="1413243"/>
                  </a:lnTo>
                  <a:lnTo>
                    <a:pt x="3550005" y="1451635"/>
                  </a:lnTo>
                  <a:lnTo>
                    <a:pt x="3582009" y="1483639"/>
                  </a:lnTo>
                  <a:lnTo>
                    <a:pt x="3620401" y="1508048"/>
                  </a:lnTo>
                  <a:lnTo>
                    <a:pt x="3663912" y="1523606"/>
                  </a:lnTo>
                  <a:lnTo>
                    <a:pt x="3711321" y="1529054"/>
                  </a:lnTo>
                  <a:lnTo>
                    <a:pt x="3758704" y="1523606"/>
                  </a:lnTo>
                  <a:lnTo>
                    <a:pt x="3802215" y="1508048"/>
                  </a:lnTo>
                  <a:lnTo>
                    <a:pt x="3840594" y="1483639"/>
                  </a:lnTo>
                  <a:lnTo>
                    <a:pt x="3872611" y="1451635"/>
                  </a:lnTo>
                  <a:lnTo>
                    <a:pt x="3897007" y="1413243"/>
                  </a:lnTo>
                  <a:lnTo>
                    <a:pt x="3912565" y="1369733"/>
                  </a:lnTo>
                  <a:lnTo>
                    <a:pt x="3918026" y="1322336"/>
                  </a:lnTo>
                  <a:close/>
                </a:path>
                <a:path w="11925300" h="6502400">
                  <a:moveTo>
                    <a:pt x="4453090" y="0"/>
                  </a:moveTo>
                  <a:lnTo>
                    <a:pt x="0" y="0"/>
                  </a:lnTo>
                  <a:lnTo>
                    <a:pt x="0" y="700824"/>
                  </a:lnTo>
                  <a:lnTo>
                    <a:pt x="46202" y="741413"/>
                  </a:lnTo>
                  <a:lnTo>
                    <a:pt x="80352" y="770267"/>
                  </a:lnTo>
                  <a:lnTo>
                    <a:pt x="114960" y="798601"/>
                  </a:lnTo>
                  <a:lnTo>
                    <a:pt x="149999" y="826414"/>
                  </a:lnTo>
                  <a:lnTo>
                    <a:pt x="185483" y="853706"/>
                  </a:lnTo>
                  <a:lnTo>
                    <a:pt x="221386" y="880452"/>
                  </a:lnTo>
                  <a:lnTo>
                    <a:pt x="257721" y="906653"/>
                  </a:lnTo>
                  <a:lnTo>
                    <a:pt x="294462" y="932307"/>
                  </a:lnTo>
                  <a:lnTo>
                    <a:pt x="310934" y="943444"/>
                  </a:lnTo>
                  <a:lnTo>
                    <a:pt x="295249" y="968108"/>
                  </a:lnTo>
                  <a:lnTo>
                    <a:pt x="279488" y="1012215"/>
                  </a:lnTo>
                  <a:lnTo>
                    <a:pt x="273951" y="1060246"/>
                  </a:lnTo>
                  <a:lnTo>
                    <a:pt x="279488" y="1108290"/>
                  </a:lnTo>
                  <a:lnTo>
                    <a:pt x="295249" y="1152398"/>
                  </a:lnTo>
                  <a:lnTo>
                    <a:pt x="319989" y="1191298"/>
                  </a:lnTo>
                  <a:lnTo>
                    <a:pt x="352437" y="1223746"/>
                  </a:lnTo>
                  <a:lnTo>
                    <a:pt x="391337" y="1248486"/>
                  </a:lnTo>
                  <a:lnTo>
                    <a:pt x="435444" y="1264259"/>
                  </a:lnTo>
                  <a:lnTo>
                    <a:pt x="483476" y="1269784"/>
                  </a:lnTo>
                  <a:lnTo>
                    <a:pt x="531520" y="1264259"/>
                  </a:lnTo>
                  <a:lnTo>
                    <a:pt x="575614" y="1248486"/>
                  </a:lnTo>
                  <a:lnTo>
                    <a:pt x="614527" y="1223746"/>
                  </a:lnTo>
                  <a:lnTo>
                    <a:pt x="646976" y="1191298"/>
                  </a:lnTo>
                  <a:lnTo>
                    <a:pt x="671715" y="1152398"/>
                  </a:lnTo>
                  <a:lnTo>
                    <a:pt x="671944" y="1151763"/>
                  </a:lnTo>
                  <a:lnTo>
                    <a:pt x="683501" y="1157401"/>
                  </a:lnTo>
                  <a:lnTo>
                    <a:pt x="724420" y="1176642"/>
                  </a:lnTo>
                  <a:lnTo>
                    <a:pt x="765695" y="1195247"/>
                  </a:lnTo>
                  <a:lnTo>
                    <a:pt x="807313" y="1213231"/>
                  </a:lnTo>
                  <a:lnTo>
                    <a:pt x="849249" y="1230591"/>
                  </a:lnTo>
                  <a:lnTo>
                    <a:pt x="891527" y="1247305"/>
                  </a:lnTo>
                  <a:lnTo>
                    <a:pt x="934110" y="1263383"/>
                  </a:lnTo>
                  <a:lnTo>
                    <a:pt x="977023" y="1278801"/>
                  </a:lnTo>
                  <a:lnTo>
                    <a:pt x="1020229" y="1293571"/>
                  </a:lnTo>
                  <a:lnTo>
                    <a:pt x="1063752" y="1307668"/>
                  </a:lnTo>
                  <a:lnTo>
                    <a:pt x="1107554" y="1321104"/>
                  </a:lnTo>
                  <a:lnTo>
                    <a:pt x="1151661" y="1333868"/>
                  </a:lnTo>
                  <a:lnTo>
                    <a:pt x="1196047" y="1345958"/>
                  </a:lnTo>
                  <a:lnTo>
                    <a:pt x="1240713" y="1357350"/>
                  </a:lnTo>
                  <a:lnTo>
                    <a:pt x="1285646" y="1368056"/>
                  </a:lnTo>
                  <a:lnTo>
                    <a:pt x="1330858" y="1378064"/>
                  </a:lnTo>
                  <a:lnTo>
                    <a:pt x="1376324" y="1387360"/>
                  </a:lnTo>
                  <a:lnTo>
                    <a:pt x="1422044" y="1395958"/>
                  </a:lnTo>
                  <a:lnTo>
                    <a:pt x="1468005" y="1403832"/>
                  </a:lnTo>
                  <a:lnTo>
                    <a:pt x="1514221" y="1410995"/>
                  </a:lnTo>
                  <a:lnTo>
                    <a:pt x="1560664" y="1417421"/>
                  </a:lnTo>
                  <a:lnTo>
                    <a:pt x="1607337" y="1423111"/>
                  </a:lnTo>
                  <a:lnTo>
                    <a:pt x="1654238" y="1428076"/>
                  </a:lnTo>
                  <a:lnTo>
                    <a:pt x="1701368" y="1432280"/>
                  </a:lnTo>
                  <a:lnTo>
                    <a:pt x="1748701" y="1435735"/>
                  </a:lnTo>
                  <a:lnTo>
                    <a:pt x="1796237" y="1438440"/>
                  </a:lnTo>
                  <a:lnTo>
                    <a:pt x="1843976" y="1440370"/>
                  </a:lnTo>
                  <a:lnTo>
                    <a:pt x="1891906" y="1441538"/>
                  </a:lnTo>
                  <a:lnTo>
                    <a:pt x="1940039" y="1441919"/>
                  </a:lnTo>
                  <a:lnTo>
                    <a:pt x="1988159" y="1441538"/>
                  </a:lnTo>
                  <a:lnTo>
                    <a:pt x="2036089" y="1440370"/>
                  </a:lnTo>
                  <a:lnTo>
                    <a:pt x="2083828" y="1438440"/>
                  </a:lnTo>
                  <a:lnTo>
                    <a:pt x="2131377" y="1435735"/>
                  </a:lnTo>
                  <a:lnTo>
                    <a:pt x="2178710" y="1432280"/>
                  </a:lnTo>
                  <a:lnTo>
                    <a:pt x="2225827" y="1428076"/>
                  </a:lnTo>
                  <a:lnTo>
                    <a:pt x="2272728" y="1423111"/>
                  </a:lnTo>
                  <a:lnTo>
                    <a:pt x="2319413" y="1417421"/>
                  </a:lnTo>
                  <a:lnTo>
                    <a:pt x="2365857" y="1410995"/>
                  </a:lnTo>
                  <a:lnTo>
                    <a:pt x="2412073" y="1403832"/>
                  </a:lnTo>
                  <a:lnTo>
                    <a:pt x="2458034" y="1395958"/>
                  </a:lnTo>
                  <a:lnTo>
                    <a:pt x="2503754" y="1387360"/>
                  </a:lnTo>
                  <a:lnTo>
                    <a:pt x="2549220" y="1378064"/>
                  </a:lnTo>
                  <a:lnTo>
                    <a:pt x="2594432" y="1368056"/>
                  </a:lnTo>
                  <a:lnTo>
                    <a:pt x="2639364" y="1357350"/>
                  </a:lnTo>
                  <a:lnTo>
                    <a:pt x="2684030" y="1345958"/>
                  </a:lnTo>
                  <a:lnTo>
                    <a:pt x="2728417" y="1333868"/>
                  </a:lnTo>
                  <a:lnTo>
                    <a:pt x="2772524" y="1321104"/>
                  </a:lnTo>
                  <a:lnTo>
                    <a:pt x="2816339" y="1307668"/>
                  </a:lnTo>
                  <a:lnTo>
                    <a:pt x="2859849" y="1293571"/>
                  </a:lnTo>
                  <a:lnTo>
                    <a:pt x="2903067" y="1278801"/>
                  </a:lnTo>
                  <a:lnTo>
                    <a:pt x="2945968" y="1263383"/>
                  </a:lnTo>
                  <a:lnTo>
                    <a:pt x="2988564" y="1247305"/>
                  </a:lnTo>
                  <a:lnTo>
                    <a:pt x="3030829" y="1230591"/>
                  </a:lnTo>
                  <a:lnTo>
                    <a:pt x="3072777" y="1213231"/>
                  </a:lnTo>
                  <a:lnTo>
                    <a:pt x="3114383" y="1195247"/>
                  </a:lnTo>
                  <a:lnTo>
                    <a:pt x="3155658" y="1176642"/>
                  </a:lnTo>
                  <a:lnTo>
                    <a:pt x="3196590" y="1157401"/>
                  </a:lnTo>
                  <a:lnTo>
                    <a:pt x="3237166" y="1137564"/>
                  </a:lnTo>
                  <a:lnTo>
                    <a:pt x="3277387" y="1117104"/>
                  </a:lnTo>
                  <a:lnTo>
                    <a:pt x="3317252" y="1096048"/>
                  </a:lnTo>
                  <a:lnTo>
                    <a:pt x="3356749" y="1074394"/>
                  </a:lnTo>
                  <a:lnTo>
                    <a:pt x="3395865" y="1052156"/>
                  </a:lnTo>
                  <a:lnTo>
                    <a:pt x="3434600" y="1029335"/>
                  </a:lnTo>
                  <a:lnTo>
                    <a:pt x="3472954" y="1005928"/>
                  </a:lnTo>
                  <a:lnTo>
                    <a:pt x="3510902" y="981951"/>
                  </a:lnTo>
                  <a:lnTo>
                    <a:pt x="3548469" y="957414"/>
                  </a:lnTo>
                  <a:lnTo>
                    <a:pt x="3585629" y="932307"/>
                  </a:lnTo>
                  <a:lnTo>
                    <a:pt x="3622370" y="906653"/>
                  </a:lnTo>
                  <a:lnTo>
                    <a:pt x="3658705" y="880452"/>
                  </a:lnTo>
                  <a:lnTo>
                    <a:pt x="3694607" y="853706"/>
                  </a:lnTo>
                  <a:lnTo>
                    <a:pt x="3730091" y="826414"/>
                  </a:lnTo>
                  <a:lnTo>
                    <a:pt x="3765131" y="798601"/>
                  </a:lnTo>
                  <a:lnTo>
                    <a:pt x="3799738" y="770267"/>
                  </a:lnTo>
                  <a:lnTo>
                    <a:pt x="3833888" y="741413"/>
                  </a:lnTo>
                  <a:lnTo>
                    <a:pt x="3867594" y="712050"/>
                  </a:lnTo>
                  <a:lnTo>
                    <a:pt x="3900843" y="682180"/>
                  </a:lnTo>
                  <a:lnTo>
                    <a:pt x="3933634" y="651802"/>
                  </a:lnTo>
                  <a:lnTo>
                    <a:pt x="3965943" y="620941"/>
                  </a:lnTo>
                  <a:lnTo>
                    <a:pt x="3997782" y="589584"/>
                  </a:lnTo>
                  <a:lnTo>
                    <a:pt x="4029138" y="557745"/>
                  </a:lnTo>
                  <a:lnTo>
                    <a:pt x="4059999" y="525424"/>
                  </a:lnTo>
                  <a:lnTo>
                    <a:pt x="4090378" y="492645"/>
                  </a:lnTo>
                  <a:lnTo>
                    <a:pt x="4120248" y="459397"/>
                  </a:lnTo>
                  <a:lnTo>
                    <a:pt x="4149610" y="425691"/>
                  </a:lnTo>
                  <a:lnTo>
                    <a:pt x="4178465" y="391528"/>
                  </a:lnTo>
                  <a:lnTo>
                    <a:pt x="4206811" y="356933"/>
                  </a:lnTo>
                  <a:lnTo>
                    <a:pt x="4234624" y="321881"/>
                  </a:lnTo>
                  <a:lnTo>
                    <a:pt x="4261904" y="286410"/>
                  </a:lnTo>
                  <a:lnTo>
                    <a:pt x="4288650" y="250494"/>
                  </a:lnTo>
                  <a:lnTo>
                    <a:pt x="4314850" y="214172"/>
                  </a:lnTo>
                  <a:lnTo>
                    <a:pt x="4340504" y="177419"/>
                  </a:lnTo>
                  <a:lnTo>
                    <a:pt x="4365612" y="140271"/>
                  </a:lnTo>
                  <a:lnTo>
                    <a:pt x="4390148" y="102704"/>
                  </a:lnTo>
                  <a:lnTo>
                    <a:pt x="4414126" y="64744"/>
                  </a:lnTo>
                  <a:lnTo>
                    <a:pt x="4437532" y="26390"/>
                  </a:lnTo>
                  <a:lnTo>
                    <a:pt x="4453090" y="0"/>
                  </a:lnTo>
                  <a:close/>
                </a:path>
                <a:path w="11925300" h="6502400">
                  <a:moveTo>
                    <a:pt x="4630344" y="2808897"/>
                  </a:moveTo>
                  <a:lnTo>
                    <a:pt x="0" y="2808897"/>
                  </a:lnTo>
                  <a:lnTo>
                    <a:pt x="0" y="6222987"/>
                  </a:lnTo>
                  <a:lnTo>
                    <a:pt x="4630344" y="6222987"/>
                  </a:lnTo>
                  <a:lnTo>
                    <a:pt x="4630344" y="2808897"/>
                  </a:lnTo>
                  <a:close/>
                </a:path>
                <a:path w="11925300" h="6502400">
                  <a:moveTo>
                    <a:pt x="11925300" y="2834309"/>
                  </a:moveTo>
                  <a:lnTo>
                    <a:pt x="8013700" y="2834309"/>
                  </a:lnTo>
                  <a:lnTo>
                    <a:pt x="8013700" y="6502387"/>
                  </a:lnTo>
                  <a:lnTo>
                    <a:pt x="11925300" y="6502387"/>
                  </a:lnTo>
                  <a:lnTo>
                    <a:pt x="11925300" y="2834309"/>
                  </a:lnTo>
                  <a:close/>
                </a:path>
              </a:pathLst>
            </a:custGeom>
            <a:solidFill>
              <a:srgbClr val="34D1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9466" name="object 6">
              <a:extLst>
                <a:ext uri="{FF2B5EF4-FFF2-40B4-BE49-F238E27FC236}">
                  <a16:creationId xmlns:a16="http://schemas.microsoft.com/office/drawing/2014/main" id="{A998BA84-830D-F3D9-AB98-742866D8FE56}"/>
                </a:ext>
              </a:extLst>
            </p:cNvPr>
            <p:cNvSpPr>
              <a:spLocks noChangeArrowheads="1"/>
            </p:cNvSpPr>
            <p:nvPr/>
          </p:nvSpPr>
          <p:spPr bwMode="auto">
            <a:xfrm>
              <a:off x="273956" y="850734"/>
              <a:ext cx="419100" cy="419100"/>
            </a:xfrm>
            <a:custGeom>
              <a:avLst/>
              <a:gdLst>
                <a:gd name="T0" fmla="*/ 419061 w 419100"/>
                <a:gd name="T1" fmla="*/ 209524 h 419100"/>
                <a:gd name="T2" fmla="*/ 413527 w 419100"/>
                <a:gd name="T3" fmla="*/ 257564 h 419100"/>
                <a:gd name="T4" fmla="*/ 397761 w 419100"/>
                <a:gd name="T5" fmla="*/ 301667 h 419100"/>
                <a:gd name="T6" fmla="*/ 373024 w 419100"/>
                <a:gd name="T7" fmla="*/ 340573 h 419100"/>
                <a:gd name="T8" fmla="*/ 340573 w 419100"/>
                <a:gd name="T9" fmla="*/ 373024 h 419100"/>
                <a:gd name="T10" fmla="*/ 301667 w 419100"/>
                <a:gd name="T11" fmla="*/ 397761 h 419100"/>
                <a:gd name="T12" fmla="*/ 257564 w 419100"/>
                <a:gd name="T13" fmla="*/ 413527 h 419100"/>
                <a:gd name="T14" fmla="*/ 209524 w 419100"/>
                <a:gd name="T15" fmla="*/ 419061 h 419100"/>
                <a:gd name="T16" fmla="*/ 161488 w 419100"/>
                <a:gd name="T17" fmla="*/ 413527 h 419100"/>
                <a:gd name="T18" fmla="*/ 117389 w 419100"/>
                <a:gd name="T19" fmla="*/ 397761 h 419100"/>
                <a:gd name="T20" fmla="*/ 78486 w 419100"/>
                <a:gd name="T21" fmla="*/ 373024 h 419100"/>
                <a:gd name="T22" fmla="*/ 46036 w 419100"/>
                <a:gd name="T23" fmla="*/ 340573 h 419100"/>
                <a:gd name="T24" fmla="*/ 21299 w 419100"/>
                <a:gd name="T25" fmla="*/ 301667 h 419100"/>
                <a:gd name="T26" fmla="*/ 5534 w 419100"/>
                <a:gd name="T27" fmla="*/ 257564 h 419100"/>
                <a:gd name="T28" fmla="*/ 0 w 419100"/>
                <a:gd name="T29" fmla="*/ 209524 h 419100"/>
                <a:gd name="T30" fmla="*/ 5534 w 419100"/>
                <a:gd name="T31" fmla="*/ 161484 h 419100"/>
                <a:gd name="T32" fmla="*/ 21299 w 419100"/>
                <a:gd name="T33" fmla="*/ 117384 h 419100"/>
                <a:gd name="T34" fmla="*/ 46036 w 419100"/>
                <a:gd name="T35" fmla="*/ 78480 h 419100"/>
                <a:gd name="T36" fmla="*/ 78486 w 419100"/>
                <a:gd name="T37" fmla="*/ 46032 h 419100"/>
                <a:gd name="T38" fmla="*/ 117389 w 419100"/>
                <a:gd name="T39" fmla="*/ 21297 h 419100"/>
                <a:gd name="T40" fmla="*/ 161488 w 419100"/>
                <a:gd name="T41" fmla="*/ 5534 h 419100"/>
                <a:gd name="T42" fmla="*/ 209524 w 419100"/>
                <a:gd name="T43" fmla="*/ 0 h 419100"/>
                <a:gd name="T44" fmla="*/ 257564 w 419100"/>
                <a:gd name="T45" fmla="*/ 5534 h 419100"/>
                <a:gd name="T46" fmla="*/ 301667 w 419100"/>
                <a:gd name="T47" fmla="*/ 21297 h 419100"/>
                <a:gd name="T48" fmla="*/ 340573 w 419100"/>
                <a:gd name="T49" fmla="*/ 46032 h 419100"/>
                <a:gd name="T50" fmla="*/ 373024 w 419100"/>
                <a:gd name="T51" fmla="*/ 78480 h 419100"/>
                <a:gd name="T52" fmla="*/ 397761 w 419100"/>
                <a:gd name="T53" fmla="*/ 117384 h 419100"/>
                <a:gd name="T54" fmla="*/ 413527 w 419100"/>
                <a:gd name="T55" fmla="*/ 161484 h 419100"/>
                <a:gd name="T56" fmla="*/ 419061 w 419100"/>
                <a:gd name="T57" fmla="*/ 209524 h 419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9100"/>
                <a:gd name="T88" fmla="*/ 0 h 419100"/>
                <a:gd name="T89" fmla="*/ 419100 w 419100"/>
                <a:gd name="T90" fmla="*/ 419100 h 419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9100" h="419100">
                  <a:moveTo>
                    <a:pt x="419061" y="209524"/>
                  </a:moveTo>
                  <a:lnTo>
                    <a:pt x="413527" y="257564"/>
                  </a:lnTo>
                  <a:lnTo>
                    <a:pt x="397761" y="301667"/>
                  </a:lnTo>
                  <a:lnTo>
                    <a:pt x="373024" y="340573"/>
                  </a:lnTo>
                  <a:lnTo>
                    <a:pt x="340573" y="373024"/>
                  </a:lnTo>
                  <a:lnTo>
                    <a:pt x="301667" y="397761"/>
                  </a:lnTo>
                  <a:lnTo>
                    <a:pt x="257564" y="413527"/>
                  </a:lnTo>
                  <a:lnTo>
                    <a:pt x="209524" y="419061"/>
                  </a:lnTo>
                  <a:lnTo>
                    <a:pt x="161488" y="413527"/>
                  </a:lnTo>
                  <a:lnTo>
                    <a:pt x="117389" y="397761"/>
                  </a:lnTo>
                  <a:lnTo>
                    <a:pt x="78486" y="373024"/>
                  </a:lnTo>
                  <a:lnTo>
                    <a:pt x="46036" y="340573"/>
                  </a:lnTo>
                  <a:lnTo>
                    <a:pt x="21299" y="301667"/>
                  </a:lnTo>
                  <a:lnTo>
                    <a:pt x="5534" y="257564"/>
                  </a:lnTo>
                  <a:lnTo>
                    <a:pt x="0" y="209524"/>
                  </a:lnTo>
                  <a:lnTo>
                    <a:pt x="5534" y="161484"/>
                  </a:lnTo>
                  <a:lnTo>
                    <a:pt x="21299" y="117384"/>
                  </a:lnTo>
                  <a:lnTo>
                    <a:pt x="46036" y="78480"/>
                  </a:lnTo>
                  <a:lnTo>
                    <a:pt x="78486" y="46032"/>
                  </a:lnTo>
                  <a:lnTo>
                    <a:pt x="117389" y="21297"/>
                  </a:lnTo>
                  <a:lnTo>
                    <a:pt x="161488" y="5534"/>
                  </a:lnTo>
                  <a:lnTo>
                    <a:pt x="209524" y="0"/>
                  </a:lnTo>
                  <a:lnTo>
                    <a:pt x="257564" y="5534"/>
                  </a:lnTo>
                  <a:lnTo>
                    <a:pt x="301667" y="21297"/>
                  </a:lnTo>
                  <a:lnTo>
                    <a:pt x="340573" y="46032"/>
                  </a:lnTo>
                  <a:lnTo>
                    <a:pt x="373024" y="78480"/>
                  </a:lnTo>
                  <a:lnTo>
                    <a:pt x="397761" y="117384"/>
                  </a:lnTo>
                  <a:lnTo>
                    <a:pt x="413527" y="161484"/>
                  </a:lnTo>
                  <a:lnTo>
                    <a:pt x="419061" y="209524"/>
                  </a:lnTo>
                  <a:close/>
                </a:path>
              </a:pathLst>
            </a:cu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9467" name="object 7">
              <a:extLst>
                <a:ext uri="{FF2B5EF4-FFF2-40B4-BE49-F238E27FC236}">
                  <a16:creationId xmlns:a16="http://schemas.microsoft.com/office/drawing/2014/main" id="{A308DAB4-D82C-E444-DD8C-852E4BC1CC41}"/>
                </a:ext>
              </a:extLst>
            </p:cNvPr>
            <p:cNvSpPr>
              <a:spLocks noChangeArrowheads="1"/>
            </p:cNvSpPr>
            <p:nvPr/>
          </p:nvSpPr>
          <p:spPr bwMode="auto">
            <a:xfrm>
              <a:off x="1966331" y="731723"/>
              <a:ext cx="929640" cy="345440"/>
            </a:xfrm>
            <a:custGeom>
              <a:avLst/>
              <a:gdLst>
                <a:gd name="T0" fmla="*/ 779591 w 929639"/>
                <a:gd name="T1" fmla="*/ 0 h 345440"/>
                <a:gd name="T2" fmla="*/ 754140 w 929639"/>
                <a:gd name="T3" fmla="*/ 23012 h 345440"/>
                <a:gd name="T4" fmla="*/ 790026 w 929639"/>
                <a:gd name="T5" fmla="*/ 41015 h 345440"/>
                <a:gd name="T6" fmla="*/ 819064 w 929639"/>
                <a:gd name="T7" fmla="*/ 62642 h 345440"/>
                <a:gd name="T8" fmla="*/ 837627 w 929639"/>
                <a:gd name="T9" fmla="*/ 88070 h 345440"/>
                <a:gd name="T10" fmla="*/ 842088 w 929639"/>
                <a:gd name="T11" fmla="*/ 117474 h 345440"/>
                <a:gd name="T12" fmla="*/ 842433 w 929639"/>
                <a:gd name="T13" fmla="*/ 181452 h 345440"/>
                <a:gd name="T14" fmla="*/ 809510 w 929639"/>
                <a:gd name="T15" fmla="*/ 216290 h 345440"/>
                <a:gd name="T16" fmla="*/ 713588 w 929639"/>
                <a:gd name="T17" fmla="*/ 234150 h 345440"/>
                <a:gd name="T18" fmla="*/ 524930 w 929639"/>
                <a:gd name="T19" fmla="*/ 247192 h 345440"/>
                <a:gd name="T20" fmla="*/ 327164 w 929639"/>
                <a:gd name="T21" fmla="*/ 257850 h 345440"/>
                <a:gd name="T22" fmla="*/ 217706 w 929639"/>
                <a:gd name="T23" fmla="*/ 249678 h 345440"/>
                <a:gd name="T24" fmla="*/ 157369 w 929639"/>
                <a:gd name="T25" fmla="*/ 212127 h 345440"/>
                <a:gd name="T26" fmla="*/ 106968 w 929639"/>
                <a:gd name="T27" fmla="*/ 134645 h 345440"/>
                <a:gd name="T28" fmla="*/ 86737 w 929639"/>
                <a:gd name="T29" fmla="*/ 113157 h 345440"/>
                <a:gd name="T30" fmla="*/ 80183 w 929639"/>
                <a:gd name="T31" fmla="*/ 97997 h 345440"/>
                <a:gd name="T32" fmla="*/ 87475 w 929639"/>
                <a:gd name="T33" fmla="*/ 81969 h 345440"/>
                <a:gd name="T34" fmla="*/ 108785 w 929639"/>
                <a:gd name="T35" fmla="*/ 57873 h 345440"/>
                <a:gd name="T36" fmla="*/ 87728 w 929639"/>
                <a:gd name="T37" fmla="*/ 53886 h 345440"/>
                <a:gd name="T38" fmla="*/ 85505 w 929639"/>
                <a:gd name="T39" fmla="*/ 56311 h 345440"/>
                <a:gd name="T40" fmla="*/ 12452 w 929639"/>
                <a:gd name="T41" fmla="*/ 120119 h 345440"/>
                <a:gd name="T42" fmla="*/ 0 w 929639"/>
                <a:gd name="T43" fmla="*/ 163056 h 345440"/>
                <a:gd name="T44" fmla="*/ 58856 w 929639"/>
                <a:gd name="T45" fmla="*/ 204624 h 345440"/>
                <a:gd name="T46" fmla="*/ 199729 w 929639"/>
                <a:gd name="T47" fmla="*/ 264325 h 345440"/>
                <a:gd name="T48" fmla="*/ 396939 w 929639"/>
                <a:gd name="T49" fmla="*/ 329503 h 345440"/>
                <a:gd name="T50" fmla="*/ 529637 w 929639"/>
                <a:gd name="T51" fmla="*/ 345365 h 345440"/>
                <a:gd name="T52" fmla="*/ 658075 w 929639"/>
                <a:gd name="T53" fmla="*/ 306632 h 345440"/>
                <a:gd name="T54" fmla="*/ 842519 w 929639"/>
                <a:gd name="T55" fmla="*/ 208025 h 345440"/>
                <a:gd name="T56" fmla="*/ 907749 w 929639"/>
                <a:gd name="T57" fmla="*/ 165406 h 345440"/>
                <a:gd name="T58" fmla="*/ 929492 w 929639"/>
                <a:gd name="T59" fmla="*/ 133107 h 345440"/>
                <a:gd name="T60" fmla="*/ 907749 w 929639"/>
                <a:gd name="T61" fmla="*/ 94842 h 345440"/>
                <a:gd name="T62" fmla="*/ 842519 w 929639"/>
                <a:gd name="T63" fmla="*/ 34328 h 345440"/>
                <a:gd name="T64" fmla="*/ 833499 w 929639"/>
                <a:gd name="T65" fmla="*/ 25454 h 345440"/>
                <a:gd name="T66" fmla="*/ 823938 w 929639"/>
                <a:gd name="T67" fmla="*/ 18921 h 345440"/>
                <a:gd name="T68" fmla="*/ 807935 w 929639"/>
                <a:gd name="T69" fmla="*/ 11509 h 345440"/>
                <a:gd name="T70" fmla="*/ 779591 w 929639"/>
                <a:gd name="T71" fmla="*/ 0 h 3454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9639"/>
                <a:gd name="T109" fmla="*/ 0 h 345440"/>
                <a:gd name="T110" fmla="*/ 929639 w 929639"/>
                <a:gd name="T111" fmla="*/ 345440 h 3454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9639" h="345440">
                  <a:moveTo>
                    <a:pt x="779586" y="0"/>
                  </a:moveTo>
                  <a:lnTo>
                    <a:pt x="754135" y="23012"/>
                  </a:lnTo>
                  <a:lnTo>
                    <a:pt x="790021" y="41015"/>
                  </a:lnTo>
                  <a:lnTo>
                    <a:pt x="819059" y="62642"/>
                  </a:lnTo>
                  <a:lnTo>
                    <a:pt x="837622" y="88070"/>
                  </a:lnTo>
                  <a:lnTo>
                    <a:pt x="842083" y="117474"/>
                  </a:lnTo>
                  <a:lnTo>
                    <a:pt x="842428" y="181452"/>
                  </a:lnTo>
                  <a:lnTo>
                    <a:pt x="809505" y="216290"/>
                  </a:lnTo>
                  <a:lnTo>
                    <a:pt x="713583" y="234150"/>
                  </a:lnTo>
                  <a:lnTo>
                    <a:pt x="524925" y="247192"/>
                  </a:lnTo>
                  <a:lnTo>
                    <a:pt x="327164" y="257850"/>
                  </a:lnTo>
                  <a:lnTo>
                    <a:pt x="217706" y="249678"/>
                  </a:lnTo>
                  <a:lnTo>
                    <a:pt x="157369" y="212127"/>
                  </a:lnTo>
                  <a:lnTo>
                    <a:pt x="106968" y="134645"/>
                  </a:lnTo>
                  <a:lnTo>
                    <a:pt x="86737" y="113157"/>
                  </a:lnTo>
                  <a:lnTo>
                    <a:pt x="80183" y="97997"/>
                  </a:lnTo>
                  <a:lnTo>
                    <a:pt x="87475" y="81969"/>
                  </a:lnTo>
                  <a:lnTo>
                    <a:pt x="108785" y="57873"/>
                  </a:lnTo>
                  <a:lnTo>
                    <a:pt x="87728" y="53886"/>
                  </a:lnTo>
                  <a:lnTo>
                    <a:pt x="85505" y="56311"/>
                  </a:lnTo>
                  <a:lnTo>
                    <a:pt x="12452" y="120119"/>
                  </a:lnTo>
                  <a:lnTo>
                    <a:pt x="0" y="163056"/>
                  </a:lnTo>
                  <a:lnTo>
                    <a:pt x="58856" y="204624"/>
                  </a:lnTo>
                  <a:lnTo>
                    <a:pt x="199729" y="264325"/>
                  </a:lnTo>
                  <a:lnTo>
                    <a:pt x="396939" y="329503"/>
                  </a:lnTo>
                  <a:lnTo>
                    <a:pt x="529632" y="345365"/>
                  </a:lnTo>
                  <a:lnTo>
                    <a:pt x="658070" y="306632"/>
                  </a:lnTo>
                  <a:lnTo>
                    <a:pt x="842514" y="208025"/>
                  </a:lnTo>
                  <a:lnTo>
                    <a:pt x="907744" y="165406"/>
                  </a:lnTo>
                  <a:lnTo>
                    <a:pt x="929487" y="133107"/>
                  </a:lnTo>
                  <a:lnTo>
                    <a:pt x="907744" y="94842"/>
                  </a:lnTo>
                  <a:lnTo>
                    <a:pt x="842514" y="34328"/>
                  </a:lnTo>
                  <a:lnTo>
                    <a:pt x="833494" y="25454"/>
                  </a:lnTo>
                  <a:lnTo>
                    <a:pt x="823933" y="18921"/>
                  </a:lnTo>
                  <a:lnTo>
                    <a:pt x="807930" y="11509"/>
                  </a:lnTo>
                  <a:lnTo>
                    <a:pt x="779586" y="0"/>
                  </a:lnTo>
                  <a:close/>
                </a:path>
              </a:pathLst>
            </a:custGeom>
            <a:solidFill>
              <a:srgbClr val="FFDD1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9468" name="object 8">
              <a:extLst>
                <a:ext uri="{FF2B5EF4-FFF2-40B4-BE49-F238E27FC236}">
                  <a16:creationId xmlns:a16="http://schemas.microsoft.com/office/drawing/2014/main" id="{1C09E284-F6FB-1BC7-33C8-864B3D69DFB7}"/>
                </a:ext>
              </a:extLst>
            </p:cNvPr>
            <p:cNvSpPr>
              <a:spLocks noChangeArrowheads="1"/>
            </p:cNvSpPr>
            <p:nvPr/>
          </p:nvSpPr>
          <p:spPr bwMode="auto">
            <a:xfrm>
              <a:off x="2564345" y="370573"/>
              <a:ext cx="236258" cy="23627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182A2E"/>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19469" name="object 9">
              <a:extLst>
                <a:ext uri="{FF2B5EF4-FFF2-40B4-BE49-F238E27FC236}">
                  <a16:creationId xmlns:a16="http://schemas.microsoft.com/office/drawing/2014/main" id="{8184AA4B-CE98-04E7-2104-136129B820D5}"/>
                </a:ext>
              </a:extLst>
            </p:cNvPr>
            <p:cNvSpPr>
              <a:spLocks noChangeArrowheads="1"/>
            </p:cNvSpPr>
            <p:nvPr/>
          </p:nvSpPr>
          <p:spPr bwMode="auto">
            <a:xfrm>
              <a:off x="1334338" y="598423"/>
              <a:ext cx="1588770" cy="346710"/>
            </a:xfrm>
            <a:custGeom>
              <a:avLst/>
              <a:gdLst>
                <a:gd name="T0" fmla="*/ 282829 w 1588770"/>
                <a:gd name="T1" fmla="*/ 69380 h 346709"/>
                <a:gd name="T2" fmla="*/ 233514 w 1588770"/>
                <a:gd name="T3" fmla="*/ 24892 h 346709"/>
                <a:gd name="T4" fmla="*/ 189763 w 1588770"/>
                <a:gd name="T5" fmla="*/ 259783 h 346709"/>
                <a:gd name="T6" fmla="*/ 76377 w 1588770"/>
                <a:gd name="T7" fmla="*/ 66598 h 346709"/>
                <a:gd name="T8" fmla="*/ 226466 w 1588770"/>
                <a:gd name="T9" fmla="*/ 126746 h 346709"/>
                <a:gd name="T10" fmla="*/ 164020 w 1588770"/>
                <a:gd name="T11" fmla="*/ 2806 h 346709"/>
                <a:gd name="T12" fmla="*/ 117017 w 1588770"/>
                <a:gd name="T13" fmla="*/ 342206 h 346709"/>
                <a:gd name="T14" fmla="*/ 279996 w 1588770"/>
                <a:gd name="T15" fmla="*/ 274642 h 346709"/>
                <a:gd name="T16" fmla="*/ 310375 w 1588770"/>
                <a:gd name="T17" fmla="*/ 169379 h 346709"/>
                <a:gd name="T18" fmla="*/ 552475 w 1588770"/>
                <a:gd name="T19" fmla="*/ 129362 h 346709"/>
                <a:gd name="T20" fmla="*/ 419011 w 1588770"/>
                <a:gd name="T21" fmla="*/ 76758 h 346709"/>
                <a:gd name="T22" fmla="*/ 365696 w 1588770"/>
                <a:gd name="T23" fmla="*/ 159575 h 346709"/>
                <a:gd name="T24" fmla="*/ 442074 w 1588770"/>
                <a:gd name="T25" fmla="*/ 133159 h 346709"/>
                <a:gd name="T26" fmla="*/ 486638 w 1588770"/>
                <a:gd name="T27" fmla="*/ 175265 h 346709"/>
                <a:gd name="T28" fmla="*/ 486130 w 1588770"/>
                <a:gd name="T29" fmla="*/ 241813 h 346709"/>
                <a:gd name="T30" fmla="*/ 427469 w 1588770"/>
                <a:gd name="T31" fmla="*/ 285450 h 346709"/>
                <a:gd name="T32" fmla="*/ 407060 w 1588770"/>
                <a:gd name="T33" fmla="*/ 235971 h 346709"/>
                <a:gd name="T34" fmla="*/ 486130 w 1588770"/>
                <a:gd name="T35" fmla="*/ 176712 h 346709"/>
                <a:gd name="T36" fmla="*/ 329476 w 1588770"/>
                <a:gd name="T37" fmla="*/ 221975 h 346709"/>
                <a:gd name="T38" fmla="*/ 400685 w 1588770"/>
                <a:gd name="T39" fmla="*/ 344594 h 346709"/>
                <a:gd name="T40" fmla="*/ 475983 w 1588770"/>
                <a:gd name="T41" fmla="*/ 326026 h 346709"/>
                <a:gd name="T42" fmla="*/ 560082 w 1588770"/>
                <a:gd name="T43" fmla="*/ 310393 h 346709"/>
                <a:gd name="T44" fmla="*/ 796036 w 1588770"/>
                <a:gd name="T45" fmla="*/ 260189 h 346709"/>
                <a:gd name="T46" fmla="*/ 686485 w 1588770"/>
                <a:gd name="T47" fmla="*/ 172326 h 346709"/>
                <a:gd name="T48" fmla="*/ 661390 w 1588770"/>
                <a:gd name="T49" fmla="*/ 156667 h 346709"/>
                <a:gd name="T50" fmla="*/ 680529 w 1588770"/>
                <a:gd name="T51" fmla="*/ 132359 h 346709"/>
                <a:gd name="T52" fmla="*/ 746569 w 1588770"/>
                <a:gd name="T53" fmla="*/ 144424 h 346709"/>
                <a:gd name="T54" fmla="*/ 744601 w 1588770"/>
                <a:gd name="T55" fmla="*/ 82257 h 346709"/>
                <a:gd name="T56" fmla="*/ 637984 w 1588770"/>
                <a:gd name="T57" fmla="*/ 87337 h 346709"/>
                <a:gd name="T58" fmla="*/ 622719 w 1588770"/>
                <a:gd name="T59" fmla="*/ 211993 h 346709"/>
                <a:gd name="T60" fmla="*/ 709104 w 1588770"/>
                <a:gd name="T61" fmla="*/ 248759 h 346709"/>
                <a:gd name="T62" fmla="*/ 727011 w 1588770"/>
                <a:gd name="T63" fmla="*/ 275950 h 346709"/>
                <a:gd name="T64" fmla="*/ 696150 w 1588770"/>
                <a:gd name="T65" fmla="*/ 290327 h 346709"/>
                <a:gd name="T66" fmla="*/ 608507 w 1588770"/>
                <a:gd name="T67" fmla="*/ 258475 h 346709"/>
                <a:gd name="T68" fmla="*/ 694677 w 1588770"/>
                <a:gd name="T69" fmla="*/ 346092 h 346709"/>
                <a:gd name="T70" fmla="*/ 794232 w 1588770"/>
                <a:gd name="T71" fmla="*/ 278706 h 346709"/>
                <a:gd name="T72" fmla="*/ 992822 w 1588770"/>
                <a:gd name="T73" fmla="*/ 220794 h 346709"/>
                <a:gd name="T74" fmla="*/ 918972 w 1588770"/>
                <a:gd name="T75" fmla="*/ 279176 h 346709"/>
                <a:gd name="T76" fmla="*/ 893940 w 1588770"/>
                <a:gd name="T77" fmla="*/ 78816 h 346709"/>
                <a:gd name="T78" fmla="*/ 836523 w 1588770"/>
                <a:gd name="T79" fmla="*/ 303738 h 346709"/>
                <a:gd name="T80" fmla="*/ 942733 w 1588770"/>
                <a:gd name="T81" fmla="*/ 343679 h 346709"/>
                <a:gd name="T82" fmla="*/ 992822 w 1588770"/>
                <a:gd name="T83" fmla="*/ 342206 h 346709"/>
                <a:gd name="T84" fmla="*/ 1346085 w 1588770"/>
                <a:gd name="T85" fmla="*/ 138061 h 346709"/>
                <a:gd name="T86" fmla="*/ 1234935 w 1588770"/>
                <a:gd name="T87" fmla="*/ 76517 h 346709"/>
                <a:gd name="T88" fmla="*/ 1180325 w 1588770"/>
                <a:gd name="T89" fmla="*/ 78803 h 346709"/>
                <a:gd name="T90" fmla="*/ 1180325 w 1588770"/>
                <a:gd name="T91" fmla="*/ 195356 h 346709"/>
                <a:gd name="T92" fmla="*/ 1254633 w 1588770"/>
                <a:gd name="T93" fmla="*/ 136461 h 346709"/>
                <a:gd name="T94" fmla="*/ 1279690 w 1588770"/>
                <a:gd name="T95" fmla="*/ 342206 h 346709"/>
                <a:gd name="T96" fmla="*/ 1573187 w 1588770"/>
                <a:gd name="T97" fmla="*/ 214355 h 346709"/>
                <a:gd name="T98" fmla="*/ 1471002 w 1588770"/>
                <a:gd name="T99" fmla="*/ 169024 h 346709"/>
                <a:gd name="T100" fmla="*/ 1453934 w 1588770"/>
                <a:gd name="T101" fmla="*/ 149809 h 346709"/>
                <a:gd name="T102" fmla="*/ 1487995 w 1588770"/>
                <a:gd name="T103" fmla="*/ 131191 h 346709"/>
                <a:gd name="T104" fmla="*/ 1556296 w 1588770"/>
                <a:gd name="T105" fmla="*/ 154686 h 346709"/>
                <a:gd name="T106" fmla="*/ 1513928 w 1588770"/>
                <a:gd name="T107" fmla="*/ 76377 h 346709"/>
                <a:gd name="T108" fmla="*/ 1392783 w 1588770"/>
                <a:gd name="T109" fmla="*/ 123812 h 346709"/>
                <a:gd name="T110" fmla="*/ 1455559 w 1588770"/>
                <a:gd name="T111" fmla="*/ 231576 h 346709"/>
                <a:gd name="T112" fmla="*/ 1508086 w 1588770"/>
                <a:gd name="T113" fmla="*/ 252595 h 346709"/>
                <a:gd name="T114" fmla="*/ 1516799 w 1588770"/>
                <a:gd name="T115" fmla="*/ 280954 h 346709"/>
                <a:gd name="T116" fmla="*/ 1465808 w 1588770"/>
                <a:gd name="T117" fmla="*/ 288345 h 346709"/>
                <a:gd name="T118" fmla="*/ 1368767 w 1588770"/>
                <a:gd name="T119" fmla="*/ 304525 h 346709"/>
                <a:gd name="T120" fmla="*/ 1508340 w 1588770"/>
                <a:gd name="T121" fmla="*/ 344632 h 346709"/>
                <a:gd name="T122" fmla="*/ 1588592 w 1588770"/>
                <a:gd name="T123" fmla="*/ 260189 h 3467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8770"/>
                <a:gd name="T187" fmla="*/ 0 h 346709"/>
                <a:gd name="T188" fmla="*/ 1588770 w 1588770"/>
                <a:gd name="T189" fmla="*/ 346709 h 3467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8770" h="346709">
                  <a:moveTo>
                    <a:pt x="310375" y="169379"/>
                  </a:moveTo>
                  <a:lnTo>
                    <a:pt x="307301" y="131673"/>
                  </a:lnTo>
                  <a:lnTo>
                    <a:pt x="298119" y="98336"/>
                  </a:lnTo>
                  <a:lnTo>
                    <a:pt x="282829" y="69380"/>
                  </a:lnTo>
                  <a:lnTo>
                    <a:pt x="280403" y="66598"/>
                  </a:lnTo>
                  <a:lnTo>
                    <a:pt x="261416" y="44792"/>
                  </a:lnTo>
                  <a:lnTo>
                    <a:pt x="234276" y="25209"/>
                  </a:lnTo>
                  <a:lnTo>
                    <a:pt x="233514" y="24892"/>
                  </a:lnTo>
                  <a:lnTo>
                    <a:pt x="233514" y="171348"/>
                  </a:lnTo>
                  <a:lnTo>
                    <a:pt x="231749" y="195072"/>
                  </a:lnTo>
                  <a:lnTo>
                    <a:pt x="217665" y="233502"/>
                  </a:lnTo>
                  <a:lnTo>
                    <a:pt x="189763" y="259778"/>
                  </a:lnTo>
                  <a:lnTo>
                    <a:pt x="149504" y="272999"/>
                  </a:lnTo>
                  <a:lnTo>
                    <a:pt x="124828" y="274637"/>
                  </a:lnTo>
                  <a:lnTo>
                    <a:pt x="76377" y="274637"/>
                  </a:lnTo>
                  <a:lnTo>
                    <a:pt x="76377" y="66598"/>
                  </a:lnTo>
                  <a:lnTo>
                    <a:pt x="118948" y="66598"/>
                  </a:lnTo>
                  <a:lnTo>
                    <a:pt x="169684" y="73393"/>
                  </a:lnTo>
                  <a:lnTo>
                    <a:pt x="205359" y="93764"/>
                  </a:lnTo>
                  <a:lnTo>
                    <a:pt x="226466" y="126746"/>
                  </a:lnTo>
                  <a:lnTo>
                    <a:pt x="233514" y="171348"/>
                  </a:lnTo>
                  <a:lnTo>
                    <a:pt x="233514" y="24892"/>
                  </a:lnTo>
                  <a:lnTo>
                    <a:pt x="201815" y="11214"/>
                  </a:lnTo>
                  <a:lnTo>
                    <a:pt x="164020" y="2806"/>
                  </a:lnTo>
                  <a:lnTo>
                    <a:pt x="120916" y="0"/>
                  </a:lnTo>
                  <a:lnTo>
                    <a:pt x="0" y="0"/>
                  </a:lnTo>
                  <a:lnTo>
                    <a:pt x="0" y="342201"/>
                  </a:lnTo>
                  <a:lnTo>
                    <a:pt x="117017" y="342201"/>
                  </a:lnTo>
                  <a:lnTo>
                    <a:pt x="162826" y="339305"/>
                  </a:lnTo>
                  <a:lnTo>
                    <a:pt x="202361" y="330581"/>
                  </a:lnTo>
                  <a:lnTo>
                    <a:pt x="262636" y="295706"/>
                  </a:lnTo>
                  <a:lnTo>
                    <a:pt x="279996" y="274637"/>
                  </a:lnTo>
                  <a:lnTo>
                    <a:pt x="283514" y="270383"/>
                  </a:lnTo>
                  <a:lnTo>
                    <a:pt x="298424" y="240868"/>
                  </a:lnTo>
                  <a:lnTo>
                    <a:pt x="307378" y="207213"/>
                  </a:lnTo>
                  <a:lnTo>
                    <a:pt x="310375" y="169379"/>
                  </a:lnTo>
                  <a:close/>
                </a:path>
                <a:path w="1588770" h="346709">
                  <a:moveTo>
                    <a:pt x="560082" y="174269"/>
                  </a:moveTo>
                  <a:lnTo>
                    <a:pt x="558177" y="150075"/>
                  </a:lnTo>
                  <a:lnTo>
                    <a:pt x="553516" y="133159"/>
                  </a:lnTo>
                  <a:lnTo>
                    <a:pt x="552475" y="129362"/>
                  </a:lnTo>
                  <a:lnTo>
                    <a:pt x="529691" y="98374"/>
                  </a:lnTo>
                  <a:lnTo>
                    <a:pt x="494931" y="80403"/>
                  </a:lnTo>
                  <a:lnTo>
                    <a:pt x="451383" y="74396"/>
                  </a:lnTo>
                  <a:lnTo>
                    <a:pt x="419011" y="76758"/>
                  </a:lnTo>
                  <a:lnTo>
                    <a:pt x="388467" y="83832"/>
                  </a:lnTo>
                  <a:lnTo>
                    <a:pt x="359765" y="95631"/>
                  </a:lnTo>
                  <a:lnTo>
                    <a:pt x="332917" y="112128"/>
                  </a:lnTo>
                  <a:lnTo>
                    <a:pt x="365696" y="159575"/>
                  </a:lnTo>
                  <a:lnTo>
                    <a:pt x="373468" y="154190"/>
                  </a:lnTo>
                  <a:lnTo>
                    <a:pt x="382054" y="149250"/>
                  </a:lnTo>
                  <a:lnTo>
                    <a:pt x="422440" y="135064"/>
                  </a:lnTo>
                  <a:lnTo>
                    <a:pt x="442074" y="133159"/>
                  </a:lnTo>
                  <a:lnTo>
                    <a:pt x="461556" y="135801"/>
                  </a:lnTo>
                  <a:lnTo>
                    <a:pt x="475488" y="143700"/>
                  </a:lnTo>
                  <a:lnTo>
                    <a:pt x="483844" y="156857"/>
                  </a:lnTo>
                  <a:lnTo>
                    <a:pt x="486638" y="175260"/>
                  </a:lnTo>
                  <a:lnTo>
                    <a:pt x="486638" y="176707"/>
                  </a:lnTo>
                  <a:lnTo>
                    <a:pt x="486130" y="176707"/>
                  </a:lnTo>
                  <a:lnTo>
                    <a:pt x="486130" y="229108"/>
                  </a:lnTo>
                  <a:lnTo>
                    <a:pt x="486130" y="241808"/>
                  </a:lnTo>
                  <a:lnTo>
                    <a:pt x="485190" y="251358"/>
                  </a:lnTo>
                  <a:lnTo>
                    <a:pt x="455104" y="282917"/>
                  </a:lnTo>
                  <a:lnTo>
                    <a:pt x="436702" y="285915"/>
                  </a:lnTo>
                  <a:lnTo>
                    <a:pt x="427469" y="285445"/>
                  </a:lnTo>
                  <a:lnTo>
                    <a:pt x="396049" y="266001"/>
                  </a:lnTo>
                  <a:lnTo>
                    <a:pt x="396049" y="256540"/>
                  </a:lnTo>
                  <a:lnTo>
                    <a:pt x="398792" y="244538"/>
                  </a:lnTo>
                  <a:lnTo>
                    <a:pt x="407060" y="235966"/>
                  </a:lnTo>
                  <a:lnTo>
                    <a:pt x="420827" y="230822"/>
                  </a:lnTo>
                  <a:lnTo>
                    <a:pt x="440105" y="229108"/>
                  </a:lnTo>
                  <a:lnTo>
                    <a:pt x="486130" y="229108"/>
                  </a:lnTo>
                  <a:lnTo>
                    <a:pt x="486130" y="176707"/>
                  </a:lnTo>
                  <a:lnTo>
                    <a:pt x="431800" y="176707"/>
                  </a:lnTo>
                  <a:lnTo>
                    <a:pt x="407682" y="177977"/>
                  </a:lnTo>
                  <a:lnTo>
                    <a:pt x="367538" y="188023"/>
                  </a:lnTo>
                  <a:lnTo>
                    <a:pt x="329476" y="221970"/>
                  </a:lnTo>
                  <a:lnTo>
                    <a:pt x="322135" y="257263"/>
                  </a:lnTo>
                  <a:lnTo>
                    <a:pt x="323900" y="276440"/>
                  </a:lnTo>
                  <a:lnTo>
                    <a:pt x="350545" y="321881"/>
                  </a:lnTo>
                  <a:lnTo>
                    <a:pt x="400685" y="344589"/>
                  </a:lnTo>
                  <a:lnTo>
                    <a:pt x="420789" y="346087"/>
                  </a:lnTo>
                  <a:lnTo>
                    <a:pt x="440867" y="343865"/>
                  </a:lnTo>
                  <a:lnTo>
                    <a:pt x="459270" y="337172"/>
                  </a:lnTo>
                  <a:lnTo>
                    <a:pt x="475983" y="326021"/>
                  </a:lnTo>
                  <a:lnTo>
                    <a:pt x="491020" y="310388"/>
                  </a:lnTo>
                  <a:lnTo>
                    <a:pt x="491020" y="342201"/>
                  </a:lnTo>
                  <a:lnTo>
                    <a:pt x="560082" y="342201"/>
                  </a:lnTo>
                  <a:lnTo>
                    <a:pt x="560082" y="310388"/>
                  </a:lnTo>
                  <a:lnTo>
                    <a:pt x="560082" y="285915"/>
                  </a:lnTo>
                  <a:lnTo>
                    <a:pt x="560082" y="229108"/>
                  </a:lnTo>
                  <a:lnTo>
                    <a:pt x="560082" y="174269"/>
                  </a:lnTo>
                  <a:close/>
                </a:path>
                <a:path w="1588770" h="346709">
                  <a:moveTo>
                    <a:pt x="796036" y="260184"/>
                  </a:moveTo>
                  <a:lnTo>
                    <a:pt x="780592" y="214350"/>
                  </a:lnTo>
                  <a:lnTo>
                    <a:pt x="743381" y="191668"/>
                  </a:lnTo>
                  <a:lnTo>
                    <a:pt x="696302" y="175882"/>
                  </a:lnTo>
                  <a:lnTo>
                    <a:pt x="686485" y="172326"/>
                  </a:lnTo>
                  <a:lnTo>
                    <a:pt x="678434" y="169024"/>
                  </a:lnTo>
                  <a:lnTo>
                    <a:pt x="672160" y="165976"/>
                  </a:lnTo>
                  <a:lnTo>
                    <a:pt x="664997" y="162052"/>
                  </a:lnTo>
                  <a:lnTo>
                    <a:pt x="661390" y="156667"/>
                  </a:lnTo>
                  <a:lnTo>
                    <a:pt x="661390" y="149809"/>
                  </a:lnTo>
                  <a:lnTo>
                    <a:pt x="663511" y="141681"/>
                  </a:lnTo>
                  <a:lnTo>
                    <a:pt x="669899" y="135864"/>
                  </a:lnTo>
                  <a:lnTo>
                    <a:pt x="680529" y="132359"/>
                  </a:lnTo>
                  <a:lnTo>
                    <a:pt x="695413" y="131191"/>
                  </a:lnTo>
                  <a:lnTo>
                    <a:pt x="712431" y="132664"/>
                  </a:lnTo>
                  <a:lnTo>
                    <a:pt x="729488" y="137071"/>
                  </a:lnTo>
                  <a:lnTo>
                    <a:pt x="746569" y="144424"/>
                  </a:lnTo>
                  <a:lnTo>
                    <a:pt x="763701" y="154686"/>
                  </a:lnTo>
                  <a:lnTo>
                    <a:pt x="791121" y="105740"/>
                  </a:lnTo>
                  <a:lnTo>
                    <a:pt x="767854" y="92049"/>
                  </a:lnTo>
                  <a:lnTo>
                    <a:pt x="744601" y="82257"/>
                  </a:lnTo>
                  <a:lnTo>
                    <a:pt x="721360" y="76377"/>
                  </a:lnTo>
                  <a:lnTo>
                    <a:pt x="698131" y="74409"/>
                  </a:lnTo>
                  <a:lnTo>
                    <a:pt x="675932" y="75844"/>
                  </a:lnTo>
                  <a:lnTo>
                    <a:pt x="637984" y="87337"/>
                  </a:lnTo>
                  <a:lnTo>
                    <a:pt x="600189" y="123812"/>
                  </a:lnTo>
                  <a:lnTo>
                    <a:pt x="592874" y="156908"/>
                  </a:lnTo>
                  <a:lnTo>
                    <a:pt x="594728" y="174028"/>
                  </a:lnTo>
                  <a:lnTo>
                    <a:pt x="622719" y="211988"/>
                  </a:lnTo>
                  <a:lnTo>
                    <a:pt x="662978" y="231571"/>
                  </a:lnTo>
                  <a:lnTo>
                    <a:pt x="692442" y="241427"/>
                  </a:lnTo>
                  <a:lnTo>
                    <a:pt x="701408" y="245033"/>
                  </a:lnTo>
                  <a:lnTo>
                    <a:pt x="709104" y="248754"/>
                  </a:lnTo>
                  <a:lnTo>
                    <a:pt x="715505" y="252590"/>
                  </a:lnTo>
                  <a:lnTo>
                    <a:pt x="723163" y="257848"/>
                  </a:lnTo>
                  <a:lnTo>
                    <a:pt x="727011" y="263550"/>
                  </a:lnTo>
                  <a:lnTo>
                    <a:pt x="727011" y="275945"/>
                  </a:lnTo>
                  <a:lnTo>
                    <a:pt x="724204" y="280949"/>
                  </a:lnTo>
                  <a:lnTo>
                    <a:pt x="713117" y="288442"/>
                  </a:lnTo>
                  <a:lnTo>
                    <a:pt x="705612" y="290322"/>
                  </a:lnTo>
                  <a:lnTo>
                    <a:pt x="696150" y="290322"/>
                  </a:lnTo>
                  <a:lnTo>
                    <a:pt x="673239" y="288340"/>
                  </a:lnTo>
                  <a:lnTo>
                    <a:pt x="650989" y="282371"/>
                  </a:lnTo>
                  <a:lnTo>
                    <a:pt x="629412" y="272415"/>
                  </a:lnTo>
                  <a:lnTo>
                    <a:pt x="608507" y="258470"/>
                  </a:lnTo>
                  <a:lnTo>
                    <a:pt x="576211" y="304520"/>
                  </a:lnTo>
                  <a:lnTo>
                    <a:pt x="617956" y="329704"/>
                  </a:lnTo>
                  <a:lnTo>
                    <a:pt x="664692" y="343471"/>
                  </a:lnTo>
                  <a:lnTo>
                    <a:pt x="694677" y="346087"/>
                  </a:lnTo>
                  <a:lnTo>
                    <a:pt x="715733" y="344627"/>
                  </a:lnTo>
                  <a:lnTo>
                    <a:pt x="752094" y="332905"/>
                  </a:lnTo>
                  <a:lnTo>
                    <a:pt x="788860" y="295275"/>
                  </a:lnTo>
                  <a:lnTo>
                    <a:pt x="794232" y="278701"/>
                  </a:lnTo>
                  <a:lnTo>
                    <a:pt x="796036" y="260184"/>
                  </a:lnTo>
                  <a:close/>
                </a:path>
                <a:path w="1588770" h="346709">
                  <a:moveTo>
                    <a:pt x="1066736" y="78816"/>
                  </a:moveTo>
                  <a:lnTo>
                    <a:pt x="992822" y="78816"/>
                  </a:lnTo>
                  <a:lnTo>
                    <a:pt x="992822" y="220789"/>
                  </a:lnTo>
                  <a:lnTo>
                    <a:pt x="991806" y="235077"/>
                  </a:lnTo>
                  <a:lnTo>
                    <a:pt x="968222" y="274015"/>
                  </a:lnTo>
                  <a:lnTo>
                    <a:pt x="938466" y="282956"/>
                  </a:lnTo>
                  <a:lnTo>
                    <a:pt x="918972" y="279171"/>
                  </a:lnTo>
                  <a:lnTo>
                    <a:pt x="905065" y="267792"/>
                  </a:lnTo>
                  <a:lnTo>
                    <a:pt x="896721" y="248818"/>
                  </a:lnTo>
                  <a:lnTo>
                    <a:pt x="893940" y="222262"/>
                  </a:lnTo>
                  <a:lnTo>
                    <a:pt x="893940" y="78816"/>
                  </a:lnTo>
                  <a:lnTo>
                    <a:pt x="820013" y="78816"/>
                  </a:lnTo>
                  <a:lnTo>
                    <a:pt x="820013" y="238404"/>
                  </a:lnTo>
                  <a:lnTo>
                    <a:pt x="821842" y="263474"/>
                  </a:lnTo>
                  <a:lnTo>
                    <a:pt x="836523" y="303733"/>
                  </a:lnTo>
                  <a:lnTo>
                    <a:pt x="864920" y="330835"/>
                  </a:lnTo>
                  <a:lnTo>
                    <a:pt x="901280" y="344398"/>
                  </a:lnTo>
                  <a:lnTo>
                    <a:pt x="922083" y="346087"/>
                  </a:lnTo>
                  <a:lnTo>
                    <a:pt x="942733" y="343674"/>
                  </a:lnTo>
                  <a:lnTo>
                    <a:pt x="961415" y="336435"/>
                  </a:lnTo>
                  <a:lnTo>
                    <a:pt x="978103" y="324358"/>
                  </a:lnTo>
                  <a:lnTo>
                    <a:pt x="992822" y="307428"/>
                  </a:lnTo>
                  <a:lnTo>
                    <a:pt x="992822" y="342201"/>
                  </a:lnTo>
                  <a:lnTo>
                    <a:pt x="1066736" y="342201"/>
                  </a:lnTo>
                  <a:lnTo>
                    <a:pt x="1066736" y="78816"/>
                  </a:lnTo>
                  <a:close/>
                </a:path>
                <a:path w="1588770" h="346709">
                  <a:moveTo>
                    <a:pt x="1353121" y="182118"/>
                  </a:moveTo>
                  <a:lnTo>
                    <a:pt x="1346085" y="138061"/>
                  </a:lnTo>
                  <a:lnTo>
                    <a:pt x="1325003" y="103784"/>
                  </a:lnTo>
                  <a:lnTo>
                    <a:pt x="1293469" y="81749"/>
                  </a:lnTo>
                  <a:lnTo>
                    <a:pt x="1255229" y="74396"/>
                  </a:lnTo>
                  <a:lnTo>
                    <a:pt x="1234935" y="76517"/>
                  </a:lnTo>
                  <a:lnTo>
                    <a:pt x="1215682" y="82854"/>
                  </a:lnTo>
                  <a:lnTo>
                    <a:pt x="1197483" y="93408"/>
                  </a:lnTo>
                  <a:lnTo>
                    <a:pt x="1180325" y="108191"/>
                  </a:lnTo>
                  <a:lnTo>
                    <a:pt x="1180325" y="78803"/>
                  </a:lnTo>
                  <a:lnTo>
                    <a:pt x="1106906" y="78803"/>
                  </a:lnTo>
                  <a:lnTo>
                    <a:pt x="1106906" y="342201"/>
                  </a:lnTo>
                  <a:lnTo>
                    <a:pt x="1180325" y="342201"/>
                  </a:lnTo>
                  <a:lnTo>
                    <a:pt x="1180325" y="195351"/>
                  </a:lnTo>
                  <a:lnTo>
                    <a:pt x="1181341" y="180848"/>
                  </a:lnTo>
                  <a:lnTo>
                    <a:pt x="1205268" y="141605"/>
                  </a:lnTo>
                  <a:lnTo>
                    <a:pt x="1235138" y="132651"/>
                  </a:lnTo>
                  <a:lnTo>
                    <a:pt x="1254633" y="136461"/>
                  </a:lnTo>
                  <a:lnTo>
                    <a:pt x="1268552" y="147853"/>
                  </a:lnTo>
                  <a:lnTo>
                    <a:pt x="1276896" y="166827"/>
                  </a:lnTo>
                  <a:lnTo>
                    <a:pt x="1279690" y="193382"/>
                  </a:lnTo>
                  <a:lnTo>
                    <a:pt x="1279690" y="342201"/>
                  </a:lnTo>
                  <a:lnTo>
                    <a:pt x="1353121" y="342201"/>
                  </a:lnTo>
                  <a:lnTo>
                    <a:pt x="1353121" y="182118"/>
                  </a:lnTo>
                  <a:close/>
                </a:path>
                <a:path w="1588770" h="346709">
                  <a:moveTo>
                    <a:pt x="1588592" y="260184"/>
                  </a:moveTo>
                  <a:lnTo>
                    <a:pt x="1573187" y="214350"/>
                  </a:lnTo>
                  <a:lnTo>
                    <a:pt x="1535976" y="191668"/>
                  </a:lnTo>
                  <a:lnTo>
                    <a:pt x="1488884" y="175882"/>
                  </a:lnTo>
                  <a:lnTo>
                    <a:pt x="1479054" y="172326"/>
                  </a:lnTo>
                  <a:lnTo>
                    <a:pt x="1471002" y="169024"/>
                  </a:lnTo>
                  <a:lnTo>
                    <a:pt x="1464729" y="165976"/>
                  </a:lnTo>
                  <a:lnTo>
                    <a:pt x="1457566" y="162052"/>
                  </a:lnTo>
                  <a:lnTo>
                    <a:pt x="1453934" y="156667"/>
                  </a:lnTo>
                  <a:lnTo>
                    <a:pt x="1453934" y="149809"/>
                  </a:lnTo>
                  <a:lnTo>
                    <a:pt x="1456055" y="141681"/>
                  </a:lnTo>
                  <a:lnTo>
                    <a:pt x="1462443" y="135864"/>
                  </a:lnTo>
                  <a:lnTo>
                    <a:pt x="1473098" y="132359"/>
                  </a:lnTo>
                  <a:lnTo>
                    <a:pt x="1487995" y="131191"/>
                  </a:lnTo>
                  <a:lnTo>
                    <a:pt x="1505026" y="132664"/>
                  </a:lnTo>
                  <a:lnTo>
                    <a:pt x="1522082" y="137071"/>
                  </a:lnTo>
                  <a:lnTo>
                    <a:pt x="1539163" y="144424"/>
                  </a:lnTo>
                  <a:lnTo>
                    <a:pt x="1556296" y="154686"/>
                  </a:lnTo>
                  <a:lnTo>
                    <a:pt x="1583728" y="105740"/>
                  </a:lnTo>
                  <a:lnTo>
                    <a:pt x="1560461" y="92049"/>
                  </a:lnTo>
                  <a:lnTo>
                    <a:pt x="1537195" y="82257"/>
                  </a:lnTo>
                  <a:lnTo>
                    <a:pt x="1513928" y="76377"/>
                  </a:lnTo>
                  <a:lnTo>
                    <a:pt x="1490675" y="74409"/>
                  </a:lnTo>
                  <a:lnTo>
                    <a:pt x="1468501" y="75844"/>
                  </a:lnTo>
                  <a:lnTo>
                    <a:pt x="1430553" y="87337"/>
                  </a:lnTo>
                  <a:lnTo>
                    <a:pt x="1392783" y="123812"/>
                  </a:lnTo>
                  <a:lnTo>
                    <a:pt x="1385443" y="156908"/>
                  </a:lnTo>
                  <a:lnTo>
                    <a:pt x="1387297" y="174028"/>
                  </a:lnTo>
                  <a:lnTo>
                    <a:pt x="1415288" y="211988"/>
                  </a:lnTo>
                  <a:lnTo>
                    <a:pt x="1455559" y="231571"/>
                  </a:lnTo>
                  <a:lnTo>
                    <a:pt x="1485023" y="241427"/>
                  </a:lnTo>
                  <a:lnTo>
                    <a:pt x="1493989" y="245033"/>
                  </a:lnTo>
                  <a:lnTo>
                    <a:pt x="1501673" y="248754"/>
                  </a:lnTo>
                  <a:lnTo>
                    <a:pt x="1508086" y="252590"/>
                  </a:lnTo>
                  <a:lnTo>
                    <a:pt x="1515732" y="257848"/>
                  </a:lnTo>
                  <a:lnTo>
                    <a:pt x="1519567" y="263550"/>
                  </a:lnTo>
                  <a:lnTo>
                    <a:pt x="1519567" y="275945"/>
                  </a:lnTo>
                  <a:lnTo>
                    <a:pt x="1516799" y="280949"/>
                  </a:lnTo>
                  <a:lnTo>
                    <a:pt x="1505699" y="288442"/>
                  </a:lnTo>
                  <a:lnTo>
                    <a:pt x="1498193" y="290322"/>
                  </a:lnTo>
                  <a:lnTo>
                    <a:pt x="1488757" y="290322"/>
                  </a:lnTo>
                  <a:lnTo>
                    <a:pt x="1465808" y="288340"/>
                  </a:lnTo>
                  <a:lnTo>
                    <a:pt x="1443558" y="282371"/>
                  </a:lnTo>
                  <a:lnTo>
                    <a:pt x="1421993" y="272415"/>
                  </a:lnTo>
                  <a:lnTo>
                    <a:pt x="1401102" y="258470"/>
                  </a:lnTo>
                  <a:lnTo>
                    <a:pt x="1368767" y="304520"/>
                  </a:lnTo>
                  <a:lnTo>
                    <a:pt x="1410550" y="329704"/>
                  </a:lnTo>
                  <a:lnTo>
                    <a:pt x="1457274" y="343471"/>
                  </a:lnTo>
                  <a:lnTo>
                    <a:pt x="1487258" y="346087"/>
                  </a:lnTo>
                  <a:lnTo>
                    <a:pt x="1508340" y="344627"/>
                  </a:lnTo>
                  <a:lnTo>
                    <a:pt x="1544688" y="332905"/>
                  </a:lnTo>
                  <a:lnTo>
                    <a:pt x="1581442" y="295275"/>
                  </a:lnTo>
                  <a:lnTo>
                    <a:pt x="1586801" y="278701"/>
                  </a:lnTo>
                  <a:lnTo>
                    <a:pt x="1588592" y="26018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9470" name="object 10">
              <a:extLst>
                <a:ext uri="{FF2B5EF4-FFF2-40B4-BE49-F238E27FC236}">
                  <a16:creationId xmlns:a16="http://schemas.microsoft.com/office/drawing/2014/main" id="{0DF194B2-76D4-E53E-FE95-490E5EC480C0}"/>
                </a:ext>
              </a:extLst>
            </p:cNvPr>
            <p:cNvSpPr>
              <a:spLocks noChangeArrowheads="1"/>
            </p:cNvSpPr>
            <p:nvPr/>
          </p:nvSpPr>
          <p:spPr bwMode="auto">
            <a:xfrm>
              <a:off x="2569336" y="370573"/>
              <a:ext cx="236283" cy="23627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182A2E"/>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19471" name="object 11">
              <a:extLst>
                <a:ext uri="{FF2B5EF4-FFF2-40B4-BE49-F238E27FC236}">
                  <a16:creationId xmlns:a16="http://schemas.microsoft.com/office/drawing/2014/main" id="{F33A6755-971F-4317-F05E-C42A5186C553}"/>
                </a:ext>
              </a:extLst>
            </p:cNvPr>
            <p:cNvSpPr>
              <a:spLocks noChangeArrowheads="1"/>
            </p:cNvSpPr>
            <p:nvPr/>
          </p:nvSpPr>
          <p:spPr bwMode="auto">
            <a:xfrm>
              <a:off x="3411435" y="401104"/>
              <a:ext cx="177063" cy="154876"/>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182A2E"/>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19472" name="object 12">
              <a:extLst>
                <a:ext uri="{FF2B5EF4-FFF2-40B4-BE49-F238E27FC236}">
                  <a16:creationId xmlns:a16="http://schemas.microsoft.com/office/drawing/2014/main" id="{D41ACEEC-5FE0-9DBF-4748-EC08F03E9297}"/>
                </a:ext>
              </a:extLst>
            </p:cNvPr>
            <p:cNvSpPr>
              <a:spLocks noChangeArrowheads="1"/>
            </p:cNvSpPr>
            <p:nvPr/>
          </p:nvSpPr>
          <p:spPr bwMode="auto">
            <a:xfrm>
              <a:off x="5867400" y="3302000"/>
              <a:ext cx="1587500" cy="1181100"/>
            </a:xfrm>
            <a:custGeom>
              <a:avLst/>
              <a:gdLst>
                <a:gd name="T0" fmla="*/ 1587500 w 1587500"/>
                <a:gd name="T1" fmla="*/ 0 h 1181100"/>
                <a:gd name="T2" fmla="*/ 0 w 1587500"/>
                <a:gd name="T3" fmla="*/ 0 h 1181100"/>
                <a:gd name="T4" fmla="*/ 0 w 1587500"/>
                <a:gd name="T5" fmla="*/ 1181100 h 1181100"/>
                <a:gd name="T6" fmla="*/ 1587500 w 1587500"/>
                <a:gd name="T7" fmla="*/ 1181100 h 1181100"/>
                <a:gd name="T8" fmla="*/ 1587500 w 1587500"/>
                <a:gd name="T9" fmla="*/ 0 h 1181100"/>
                <a:gd name="T10" fmla="*/ 0 60000 65536"/>
                <a:gd name="T11" fmla="*/ 0 60000 65536"/>
                <a:gd name="T12" fmla="*/ 0 60000 65536"/>
                <a:gd name="T13" fmla="*/ 0 60000 65536"/>
                <a:gd name="T14" fmla="*/ 0 60000 65536"/>
                <a:gd name="T15" fmla="*/ 0 w 1587500"/>
                <a:gd name="T16" fmla="*/ 0 h 1181100"/>
                <a:gd name="T17" fmla="*/ 1587500 w 1587500"/>
                <a:gd name="T18" fmla="*/ 1181100 h 1181100"/>
              </a:gdLst>
              <a:ahLst/>
              <a:cxnLst>
                <a:cxn ang="T10">
                  <a:pos x="T0" y="T1"/>
                </a:cxn>
                <a:cxn ang="T11">
                  <a:pos x="T2" y="T3"/>
                </a:cxn>
                <a:cxn ang="T12">
                  <a:pos x="T4" y="T5"/>
                </a:cxn>
                <a:cxn ang="T13">
                  <a:pos x="T6" y="T7"/>
                </a:cxn>
                <a:cxn ang="T14">
                  <a:pos x="T8" y="T9"/>
                </a:cxn>
              </a:cxnLst>
              <a:rect l="T15" t="T16" r="T17" b="T18"/>
              <a:pathLst>
                <a:path w="1587500" h="1181100">
                  <a:moveTo>
                    <a:pt x="1587500" y="0"/>
                  </a:moveTo>
                  <a:lnTo>
                    <a:pt x="0" y="0"/>
                  </a:lnTo>
                  <a:lnTo>
                    <a:pt x="0" y="1181100"/>
                  </a:lnTo>
                  <a:lnTo>
                    <a:pt x="1587500" y="1181100"/>
                  </a:lnTo>
                  <a:lnTo>
                    <a:pt x="15875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7412" name="object 17">
            <a:extLst>
              <a:ext uri="{FF2B5EF4-FFF2-40B4-BE49-F238E27FC236}">
                <a16:creationId xmlns:a16="http://schemas.microsoft.com/office/drawing/2014/main" id="{942C1003-C6A5-B3FE-29C7-22A8232D1797}"/>
              </a:ext>
              <a:ext uri="{C183D7F6-B498-43B3-948B-1728B52AA6E4}">
                <adec:decorative xmlns:adec="http://schemas.microsoft.com/office/drawing/2017/decorative" val="1"/>
              </a:ext>
            </a:extLst>
          </p:cNvPr>
          <p:cNvSpPr>
            <a:spLocks noChangeArrowheads="1"/>
          </p:cNvSpPr>
          <p:nvPr/>
        </p:nvSpPr>
        <p:spPr bwMode="auto">
          <a:xfrm>
            <a:off x="5238206" y="184150"/>
            <a:ext cx="6904582" cy="6318262"/>
          </a:xfrm>
          <a:prstGeom prst="rect">
            <a:avLst/>
          </a:prstGeom>
          <a:blipFill dpi="0" rotWithShape="1">
            <a:blip r:embed="rId6"/>
            <a:srcRect/>
            <a:stretch>
              <a:fillRect l="-6176" r="-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182A2E"/>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7B7CAE29-A4E8-065D-C7C5-E82AC88FD13F}"/>
              </a:ext>
            </a:extLst>
          </p:cNvPr>
          <p:cNvSpPr>
            <a:spLocks noGrp="1"/>
          </p:cNvSpPr>
          <p:nvPr>
            <p:ph type="title" idx="4294967295"/>
          </p:nvPr>
        </p:nvSpPr>
        <p:spPr>
          <a:xfrm>
            <a:off x="0" y="1724025"/>
            <a:ext cx="4924425" cy="5006975"/>
          </a:xfrm>
          <a:prstGeom prst="rect">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sym typeface="Arial" panose="020B0604020202020204" pitchFamily="34" charset="0"/>
              </a:rPr>
              <a:t>We also:</a:t>
            </a:r>
            <a:endParaRPr kumimoji="0" lang="en-GB" sz="2800" b="0" i="0" u="none" strike="noStrike" kern="1200" cap="none" spc="0" normalizeH="0" baseline="0" noProof="0">
              <a:ln>
                <a:noFill/>
              </a:ln>
              <a:solidFill>
                <a:schemeClr val="tx1"/>
              </a:solidFill>
              <a:effectLst/>
              <a:uLnTx/>
              <a:uFillTx/>
              <a:latin typeface="+mn-lt"/>
              <a:ea typeface="+mn-ea"/>
              <a:cs typeface="+mn-cs"/>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tx1"/>
                </a:solidFill>
                <a:effectLst/>
                <a:uLnTx/>
                <a:uFillTx/>
                <a:latin typeface="+mn-lt"/>
                <a:ea typeface="+mn-ea"/>
                <a:cs typeface="+mn-cs"/>
                <a:sym typeface="Arial" panose="020B0604020202020204" pitchFamily="34" charset="0"/>
              </a:rPr>
              <a:t>Provide refresher Trainings to care support providers </a:t>
            </a:r>
            <a:endParaRPr kumimoji="0" lang="en-GB" sz="2800" b="0" i="0" u="none" strike="noStrike" kern="1200" cap="none" spc="0" normalizeH="0" baseline="0" noProof="0">
              <a:ln>
                <a:noFill/>
              </a:ln>
              <a:solidFill>
                <a:schemeClr val="tx1"/>
              </a:solidFill>
              <a:effectLst/>
              <a:uLnTx/>
              <a:uFillTx/>
              <a:latin typeface="+mn-lt"/>
              <a:ea typeface="+mn-ea"/>
              <a:cs typeface="+mn-cs"/>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chemeClr val="tx1"/>
                </a:solidFill>
                <a:effectLst/>
                <a:uLnTx/>
                <a:uFillTx/>
                <a:latin typeface="+mn-lt"/>
                <a:ea typeface="+mn-ea"/>
                <a:cs typeface="+mn-cs"/>
                <a:sym typeface="Arial" panose="020B0604020202020204" pitchFamily="34" charset="0"/>
              </a:rPr>
              <a:t>Research and Innovation in Assistive Technology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chemeClr val="tx1"/>
                </a:solidFill>
                <a:effectLst/>
                <a:uLnTx/>
                <a:uFillTx/>
                <a:latin typeface="+mn-lt"/>
                <a:ea typeface="+mn-ea"/>
                <a:cs typeface="+mn-cs"/>
                <a:sym typeface="Arial" panose="020B0604020202020204" pitchFamily="34" charset="0"/>
              </a:rPr>
              <a:t>Strengthening Capacity of partners on Inclusive Programming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chemeClr val="tx1"/>
                </a:solidFill>
                <a:effectLst/>
                <a:uLnTx/>
                <a:uFillTx/>
                <a:latin typeface="+mn-lt"/>
                <a:ea typeface="+mn-ea"/>
                <a:cs typeface="+mn-cs"/>
                <a:sym typeface="Arial" panose="020B0604020202020204" pitchFamily="34" charset="0"/>
              </a:rPr>
              <a:t>Mentor Youth with Disabilities in ICTs</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D2DBD23-96F1-4D46-4C56-C2155ADB5296}"/>
              </a:ext>
            </a:extLst>
          </p:cNvPr>
          <p:cNvSpPr txBox="1">
            <a:spLocks noGrp="1"/>
          </p:cNvSpPr>
          <p:nvPr>
            <p:ph type="ctrTitle"/>
          </p:nvPr>
        </p:nvSpPr>
        <p:spPr>
          <a:xfrm>
            <a:off x="1831975" y="352425"/>
            <a:ext cx="8734425" cy="927100"/>
          </a:xfrm>
        </p:spPr>
        <p:txBody>
          <a:bodyPr/>
          <a:lstStyle/>
          <a:p>
            <a:pPr>
              <a:spcBef>
                <a:spcPct val="0"/>
              </a:spcBef>
              <a:spcAft>
                <a:spcPct val="0"/>
              </a:spcAft>
            </a:pPr>
            <a:r>
              <a:rPr lang="en-GB" altLang="de-DE" sz="5400" b="1">
                <a:solidFill>
                  <a:srgbClr val="34D185"/>
                </a:solidFill>
                <a:latin typeface="Roboto" panose="02000000000000000000" pitchFamily="2" charset="0"/>
                <a:ea typeface="Roboto" panose="02000000000000000000" pitchFamily="2" charset="0"/>
                <a:cs typeface="Roboto" panose="02000000000000000000" pitchFamily="2" charset="0"/>
              </a:rPr>
              <a:t>Conclusion</a:t>
            </a:r>
          </a:p>
        </p:txBody>
      </p:sp>
      <p:sp>
        <p:nvSpPr>
          <p:cNvPr id="4" name="Rectangle 3">
            <a:extLst>
              <a:ext uri="{FF2B5EF4-FFF2-40B4-BE49-F238E27FC236}">
                <a16:creationId xmlns:a16="http://schemas.microsoft.com/office/drawing/2014/main" id="{4BD3FA3D-0308-7172-61B0-480BEBA30BC3}"/>
              </a:ext>
              <a:ext uri="{C183D7F6-B498-43B3-948B-1728B52AA6E4}">
                <adec:decorative xmlns:adec="http://schemas.microsoft.com/office/drawing/2017/decorative" val="1"/>
              </a:ext>
            </a:extLst>
          </p:cNvPr>
          <p:cNvSpPr/>
          <p:nvPr/>
        </p:nvSpPr>
        <p:spPr>
          <a:xfrm>
            <a:off x="1571625" y="1279525"/>
            <a:ext cx="1106488" cy="941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sym typeface="Arial" panose="020B0604020202020204" pitchFamily="34" charset="0"/>
            </a:endParaRPr>
          </a:p>
        </p:txBody>
      </p:sp>
      <p:sp>
        <p:nvSpPr>
          <p:cNvPr id="20484" name="Subtitle 2">
            <a:extLst>
              <a:ext uri="{FF2B5EF4-FFF2-40B4-BE49-F238E27FC236}">
                <a16:creationId xmlns:a16="http://schemas.microsoft.com/office/drawing/2014/main" id="{86413D58-2457-2B75-6DB5-83CA9BDE09F6}"/>
              </a:ext>
            </a:extLst>
          </p:cNvPr>
          <p:cNvSpPr txBox="1">
            <a:spLocks noGrp="1"/>
          </p:cNvSpPr>
          <p:nvPr>
            <p:ph type="subTitle" idx="1"/>
          </p:nvPr>
        </p:nvSpPr>
        <p:spPr>
          <a:xfrm>
            <a:off x="1571625" y="1684338"/>
            <a:ext cx="8732838" cy="1046162"/>
          </a:xfrm>
        </p:spPr>
        <p:txBody>
          <a:bodyPr/>
          <a:lstStyle/>
          <a:p>
            <a:pPr algn="ctr">
              <a:spcBef>
                <a:spcPct val="0"/>
              </a:spcBef>
              <a:spcAft>
                <a:spcPct val="0"/>
              </a:spcAft>
              <a:buClr>
                <a:srgbClr val="FFFFFF"/>
              </a:buClr>
            </a:pPr>
            <a:r>
              <a:rPr lang="en-GB" altLang="de-DE">
                <a:solidFill>
                  <a:schemeClr val="tx1"/>
                </a:solidFill>
                <a:latin typeface="Arial" panose="020B0604020202020204" pitchFamily="34" charset="0"/>
                <a:cs typeface="Arial" panose="020B0604020202020204" pitchFamily="34" charset="0"/>
              </a:rPr>
              <a:t>Welcome for Partnership &amp; Collaboration for increased Impact  </a:t>
            </a:r>
          </a:p>
        </p:txBody>
      </p:sp>
      <p:sp>
        <p:nvSpPr>
          <p:cNvPr id="5" name="Rectangle 4">
            <a:extLst>
              <a:ext uri="{FF2B5EF4-FFF2-40B4-BE49-F238E27FC236}">
                <a16:creationId xmlns:a16="http://schemas.microsoft.com/office/drawing/2014/main" id="{243BFFA5-143E-7D3B-928A-A83DE3009F61}"/>
              </a:ext>
            </a:extLst>
          </p:cNvPr>
          <p:cNvSpPr/>
          <p:nvPr/>
        </p:nvSpPr>
        <p:spPr>
          <a:xfrm>
            <a:off x="3252788" y="3448050"/>
            <a:ext cx="5041900" cy="220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000" b="1" i="0" u="none" strike="noStrike" kern="1200" cap="none" spc="0" normalizeH="0" baseline="0" noProof="0">
                <a:ln>
                  <a:noFill/>
                </a:ln>
                <a:solidFill>
                  <a:srgbClr val="182A2E"/>
                </a:solidFill>
                <a:effectLst/>
                <a:uLnTx/>
                <a:uFillTx/>
                <a:latin typeface="Arial"/>
                <a:ea typeface="+mn-ea"/>
                <a:cs typeface="+mn-cs"/>
                <a:sym typeface="Arial" panose="020B0604020202020204" pitchFamily="34" charset="0"/>
              </a:rPr>
              <a:t>Q&amp;A</a:t>
            </a:r>
            <a:endParaRPr kumimoji="0" lang="en-GB" sz="8000" b="0" i="0" u="none" strike="noStrike" kern="1200" cap="none" spc="0" normalizeH="0" baseline="0" noProof="0">
              <a:ln>
                <a:noFill/>
              </a:ln>
              <a:solidFill>
                <a:srgbClr val="182A2E"/>
              </a:solidFill>
              <a:effectLst/>
              <a:uLnTx/>
              <a:uFillTx/>
              <a:latin typeface="Arial"/>
              <a:ea typeface="+mn-ea"/>
              <a:cs typeface="+mn-cs"/>
              <a:sym typeface="Arial" panose="020B0604020202020204" pitchFamily="34" charset="0"/>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3</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p:txBody>
          <a:bodyPr/>
          <a:lstStyle/>
          <a:p>
            <a:r>
              <a:rPr lang="de-DE">
                <a:solidFill>
                  <a:schemeClr val="accent6"/>
                </a:solidFill>
                <a:latin typeface="Arial" panose="020B0604020202020204" pitchFamily="34" charset="0"/>
                <a:cs typeface="Arial" panose="020B0604020202020204" pitchFamily="34" charset="0"/>
              </a:rPr>
              <a:t>Agenda</a:t>
            </a:r>
          </a:p>
        </p:txBody>
      </p:sp>
      <p:sp>
        <p:nvSpPr>
          <p:cNvPr id="4" name="Inhaltsplatzhalter 3">
            <a:extLst>
              <a:ext uri="{FF2B5EF4-FFF2-40B4-BE49-F238E27FC236}">
                <a16:creationId xmlns:a16="http://schemas.microsoft.com/office/drawing/2014/main" id="{837406E2-4742-B3D9-1C96-AE12C5B22742}"/>
              </a:ext>
            </a:extLst>
          </p:cNvPr>
          <p:cNvSpPr>
            <a:spLocks noGrp="1"/>
          </p:cNvSpPr>
          <p:nvPr>
            <p:ph sz="quarter" idx="13"/>
          </p:nvPr>
        </p:nvSpPr>
        <p:spPr>
          <a:xfrm>
            <a:off x="959983" y="2251111"/>
            <a:ext cx="8318928" cy="3911564"/>
          </a:xfrm>
        </p:spPr>
        <p:txBody>
          <a:bodyPr vert="horz" lIns="91440" tIns="45720" rIns="91440" bIns="45720" rtlCol="0" anchor="t">
            <a:normAutofit/>
          </a:bodyPr>
          <a:lstStyle/>
          <a:p>
            <a:pPr>
              <a:buClr>
                <a:srgbClr val="C90000"/>
              </a:buClr>
            </a:pPr>
            <a:r>
              <a:rPr lang="en-US" sz="2800" b="0">
                <a:solidFill>
                  <a:schemeClr val="accent4"/>
                </a:solidFill>
              </a:rPr>
              <a:t>Welcoming and network update </a:t>
            </a:r>
          </a:p>
          <a:p>
            <a:pPr>
              <a:buClr>
                <a:srgbClr val="C90000"/>
              </a:buClr>
            </a:pPr>
            <a:r>
              <a:rPr lang="en-US" sz="2800" b="0">
                <a:solidFill>
                  <a:schemeClr val="accent4"/>
                </a:solidFill>
                <a:cs typeface="Calibri"/>
              </a:rPr>
              <a:t>Concept/Introduction of Session 1</a:t>
            </a:r>
          </a:p>
          <a:p>
            <a:pPr>
              <a:buClr>
                <a:srgbClr val="C90000"/>
              </a:buClr>
            </a:pPr>
            <a:r>
              <a:rPr lang="de-DE" sz="2800" b="0">
                <a:solidFill>
                  <a:schemeClr val="accent4"/>
                </a:solidFill>
                <a:cs typeface="Calibri"/>
              </a:rPr>
              <a:t>1st Round of Networking Sessions</a:t>
            </a:r>
          </a:p>
          <a:p>
            <a:pPr>
              <a:buClr>
                <a:srgbClr val="C90000"/>
              </a:buClr>
            </a:pPr>
            <a:r>
              <a:rPr lang="de-DE" sz="2800" b="0">
                <a:solidFill>
                  <a:schemeClr val="accent4"/>
                </a:solidFill>
                <a:cs typeface="Calibri"/>
              </a:rPr>
              <a:t>Introduction of Session 2</a:t>
            </a:r>
          </a:p>
          <a:p>
            <a:pPr>
              <a:buClr>
                <a:srgbClr val="C90000"/>
              </a:buClr>
            </a:pPr>
            <a:r>
              <a:rPr lang="de-DE" sz="2800" b="0">
                <a:solidFill>
                  <a:schemeClr val="accent4"/>
                </a:solidFill>
                <a:cs typeface="Calibri"/>
              </a:rPr>
              <a:t>2nd Round of Networking Sessions</a:t>
            </a:r>
          </a:p>
          <a:p>
            <a:pPr>
              <a:buClr>
                <a:srgbClr val="C90000"/>
              </a:buClr>
            </a:pPr>
            <a:r>
              <a:rPr lang="en-US" sz="2800" b="0">
                <a:solidFill>
                  <a:schemeClr val="accent4"/>
                </a:solidFill>
                <a:cs typeface="Calibri"/>
              </a:rPr>
              <a:t>Summary &amp; Outlook</a:t>
            </a:r>
          </a:p>
          <a:p>
            <a:pPr>
              <a:buClr>
                <a:srgbClr val="C90000"/>
              </a:buClr>
            </a:pPr>
            <a:r>
              <a:rPr lang="de-DE" sz="2800" b="0">
                <a:solidFill>
                  <a:schemeClr val="accent4"/>
                </a:solidFill>
                <a:cs typeface="Calibri"/>
              </a:rPr>
              <a:t>Closing</a:t>
            </a:r>
            <a:endParaRPr lang="en-US" sz="2800" b="0">
              <a:solidFill>
                <a:schemeClr val="accent4"/>
              </a:solidFill>
              <a:cs typeface="Calibri"/>
            </a:endParaRP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spTree>
    <p:extLst>
      <p:ext uri="{BB962C8B-B14F-4D97-AF65-F5344CB8AC3E}">
        <p14:creationId xmlns:p14="http://schemas.microsoft.com/office/powerpoint/2010/main" val="2633999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4B502FE-5F41-54A6-3F86-BB350A53F5D5}"/>
              </a:ext>
            </a:extLst>
          </p:cNvPr>
          <p:cNvSpPr>
            <a:spLocks noGrp="1"/>
          </p:cNvSpPr>
          <p:nvPr>
            <p:ph type="title" idx="4294967295"/>
          </p:nvPr>
        </p:nvSpPr>
        <p:spPr>
          <a:xfrm>
            <a:off x="4257446" y="424065"/>
            <a:ext cx="4242744" cy="853313"/>
          </a:xfrm>
        </p:spPr>
        <p:txBody>
          <a:bodyPr/>
          <a:lstStyle/>
          <a:p>
            <a:r>
              <a:rPr lang="de-DE"/>
              <a:t>Contact Details</a:t>
            </a:r>
          </a:p>
        </p:txBody>
      </p:sp>
      <p:grpSp>
        <p:nvGrpSpPr>
          <p:cNvPr id="21506" name="object 2" descr="Contact Information">
            <a:extLst>
              <a:ext uri="{FF2B5EF4-FFF2-40B4-BE49-F238E27FC236}">
                <a16:creationId xmlns:a16="http://schemas.microsoft.com/office/drawing/2014/main" id="{3ABF7DD7-3F6D-7B8F-97BC-CEEC7E6FFE36}"/>
              </a:ext>
            </a:extLst>
          </p:cNvPr>
          <p:cNvGrpSpPr>
            <a:grpSpLocks/>
          </p:cNvGrpSpPr>
          <p:nvPr/>
        </p:nvGrpSpPr>
        <p:grpSpPr bwMode="auto">
          <a:xfrm>
            <a:off x="0" y="0"/>
            <a:ext cx="12192000" cy="6858000"/>
            <a:chOff x="0" y="12"/>
            <a:chExt cx="12192000" cy="6858000"/>
          </a:xfrm>
        </p:grpSpPr>
        <p:sp>
          <p:nvSpPr>
            <p:cNvPr id="21530" name="object 3">
              <a:extLst>
                <a:ext uri="{FF2B5EF4-FFF2-40B4-BE49-F238E27FC236}">
                  <a16:creationId xmlns:a16="http://schemas.microsoft.com/office/drawing/2014/main" id="{57F769D3-2B59-4616-5E4F-7C3E1AEAF924}"/>
                </a:ext>
              </a:extLst>
            </p:cNvPr>
            <p:cNvSpPr>
              <a:spLocks noChangeArrowheads="1"/>
            </p:cNvSpPr>
            <p:nvPr/>
          </p:nvSpPr>
          <p:spPr bwMode="auto">
            <a:xfrm>
              <a:off x="0" y="12"/>
              <a:ext cx="1219200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182A2E"/>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21531" name="object 5">
              <a:extLst>
                <a:ext uri="{FF2B5EF4-FFF2-40B4-BE49-F238E27FC236}">
                  <a16:creationId xmlns:a16="http://schemas.microsoft.com/office/drawing/2014/main" id="{FF9832D3-CF88-57EA-C497-09F893E8F627}"/>
                </a:ext>
              </a:extLst>
            </p:cNvPr>
            <p:cNvSpPr>
              <a:spLocks noChangeArrowheads="1"/>
            </p:cNvSpPr>
            <p:nvPr/>
          </p:nvSpPr>
          <p:spPr bwMode="auto">
            <a:xfrm>
              <a:off x="0" y="12"/>
              <a:ext cx="11925300" cy="6502400"/>
            </a:xfrm>
            <a:custGeom>
              <a:avLst/>
              <a:gdLst>
                <a:gd name="T0" fmla="*/ 3897007 w 11925300"/>
                <a:gd name="T1" fmla="*/ 1231442 h 6502400"/>
                <a:gd name="T2" fmla="*/ 3802215 w 11925300"/>
                <a:gd name="T3" fmla="*/ 1136637 h 6502400"/>
                <a:gd name="T4" fmla="*/ 3663912 w 11925300"/>
                <a:gd name="T5" fmla="*/ 1121079 h 6502400"/>
                <a:gd name="T6" fmla="*/ 3550005 w 11925300"/>
                <a:gd name="T7" fmla="*/ 1193050 h 6502400"/>
                <a:gd name="T8" fmla="*/ 3504590 w 11925300"/>
                <a:gd name="T9" fmla="*/ 1322336 h 6502400"/>
                <a:gd name="T10" fmla="*/ 3550005 w 11925300"/>
                <a:gd name="T11" fmla="*/ 1451635 h 6502400"/>
                <a:gd name="T12" fmla="*/ 3663912 w 11925300"/>
                <a:gd name="T13" fmla="*/ 1523606 h 6502400"/>
                <a:gd name="T14" fmla="*/ 3802215 w 11925300"/>
                <a:gd name="T15" fmla="*/ 1508048 h 6502400"/>
                <a:gd name="T16" fmla="*/ 3897007 w 11925300"/>
                <a:gd name="T17" fmla="*/ 1413243 h 6502400"/>
                <a:gd name="T18" fmla="*/ 4453090 w 11925300"/>
                <a:gd name="T19" fmla="*/ 0 h 6502400"/>
                <a:gd name="T20" fmla="*/ 46202 w 11925300"/>
                <a:gd name="T21" fmla="*/ 741413 h 6502400"/>
                <a:gd name="T22" fmla="*/ 149999 w 11925300"/>
                <a:gd name="T23" fmla="*/ 826414 h 6502400"/>
                <a:gd name="T24" fmla="*/ 257721 w 11925300"/>
                <a:gd name="T25" fmla="*/ 906653 h 6502400"/>
                <a:gd name="T26" fmla="*/ 295249 w 11925300"/>
                <a:gd name="T27" fmla="*/ 968108 h 6502400"/>
                <a:gd name="T28" fmla="*/ 279488 w 11925300"/>
                <a:gd name="T29" fmla="*/ 1108290 h 6502400"/>
                <a:gd name="T30" fmla="*/ 352437 w 11925300"/>
                <a:gd name="T31" fmla="*/ 1223746 h 6502400"/>
                <a:gd name="T32" fmla="*/ 483476 w 11925300"/>
                <a:gd name="T33" fmla="*/ 1269784 h 6502400"/>
                <a:gd name="T34" fmla="*/ 614527 w 11925300"/>
                <a:gd name="T35" fmla="*/ 1223746 h 6502400"/>
                <a:gd name="T36" fmla="*/ 671944 w 11925300"/>
                <a:gd name="T37" fmla="*/ 1151763 h 6502400"/>
                <a:gd name="T38" fmla="*/ 765695 w 11925300"/>
                <a:gd name="T39" fmla="*/ 1195247 h 6502400"/>
                <a:gd name="T40" fmla="*/ 891527 w 11925300"/>
                <a:gd name="T41" fmla="*/ 1247305 h 6502400"/>
                <a:gd name="T42" fmla="*/ 1020229 w 11925300"/>
                <a:gd name="T43" fmla="*/ 1293571 h 6502400"/>
                <a:gd name="T44" fmla="*/ 1151661 w 11925300"/>
                <a:gd name="T45" fmla="*/ 1333868 h 6502400"/>
                <a:gd name="T46" fmla="*/ 1285646 w 11925300"/>
                <a:gd name="T47" fmla="*/ 1368056 h 6502400"/>
                <a:gd name="T48" fmla="*/ 1422044 w 11925300"/>
                <a:gd name="T49" fmla="*/ 1395958 h 6502400"/>
                <a:gd name="T50" fmla="*/ 1560664 w 11925300"/>
                <a:gd name="T51" fmla="*/ 1417421 h 6502400"/>
                <a:gd name="T52" fmla="*/ 1701368 w 11925300"/>
                <a:gd name="T53" fmla="*/ 1432280 h 6502400"/>
                <a:gd name="T54" fmla="*/ 1843976 w 11925300"/>
                <a:gd name="T55" fmla="*/ 1440370 h 6502400"/>
                <a:gd name="T56" fmla="*/ 1988159 w 11925300"/>
                <a:gd name="T57" fmla="*/ 1441538 h 6502400"/>
                <a:gd name="T58" fmla="*/ 2131377 w 11925300"/>
                <a:gd name="T59" fmla="*/ 1435735 h 6502400"/>
                <a:gd name="T60" fmla="*/ 2272728 w 11925300"/>
                <a:gd name="T61" fmla="*/ 1423111 h 6502400"/>
                <a:gd name="T62" fmla="*/ 2412073 w 11925300"/>
                <a:gd name="T63" fmla="*/ 1403832 h 6502400"/>
                <a:gd name="T64" fmla="*/ 2549220 w 11925300"/>
                <a:gd name="T65" fmla="*/ 1378064 h 6502400"/>
                <a:gd name="T66" fmla="*/ 2684030 w 11925300"/>
                <a:gd name="T67" fmla="*/ 1345958 h 6502400"/>
                <a:gd name="T68" fmla="*/ 2816339 w 11925300"/>
                <a:gd name="T69" fmla="*/ 1307668 h 6502400"/>
                <a:gd name="T70" fmla="*/ 2945968 w 11925300"/>
                <a:gd name="T71" fmla="*/ 1263383 h 6502400"/>
                <a:gd name="T72" fmla="*/ 3072777 w 11925300"/>
                <a:gd name="T73" fmla="*/ 1213231 h 6502400"/>
                <a:gd name="T74" fmla="*/ 3196590 w 11925300"/>
                <a:gd name="T75" fmla="*/ 1157401 h 6502400"/>
                <a:gd name="T76" fmla="*/ 3317252 w 11925300"/>
                <a:gd name="T77" fmla="*/ 1096048 h 6502400"/>
                <a:gd name="T78" fmla="*/ 3434600 w 11925300"/>
                <a:gd name="T79" fmla="*/ 1029335 h 6502400"/>
                <a:gd name="T80" fmla="*/ 3548469 w 11925300"/>
                <a:gd name="T81" fmla="*/ 957414 h 6502400"/>
                <a:gd name="T82" fmla="*/ 3658705 w 11925300"/>
                <a:gd name="T83" fmla="*/ 880452 h 6502400"/>
                <a:gd name="T84" fmla="*/ 3765131 w 11925300"/>
                <a:gd name="T85" fmla="*/ 798601 h 6502400"/>
                <a:gd name="T86" fmla="*/ 3867594 w 11925300"/>
                <a:gd name="T87" fmla="*/ 712050 h 6502400"/>
                <a:gd name="T88" fmla="*/ 3965943 w 11925300"/>
                <a:gd name="T89" fmla="*/ 620941 h 6502400"/>
                <a:gd name="T90" fmla="*/ 4059999 w 11925300"/>
                <a:gd name="T91" fmla="*/ 525424 h 6502400"/>
                <a:gd name="T92" fmla="*/ 4149610 w 11925300"/>
                <a:gd name="T93" fmla="*/ 425691 h 6502400"/>
                <a:gd name="T94" fmla="*/ 4234624 w 11925300"/>
                <a:gd name="T95" fmla="*/ 321881 h 6502400"/>
                <a:gd name="T96" fmla="*/ 4314850 w 11925300"/>
                <a:gd name="T97" fmla="*/ 214172 h 6502400"/>
                <a:gd name="T98" fmla="*/ 4390148 w 11925300"/>
                <a:gd name="T99" fmla="*/ 102704 h 6502400"/>
                <a:gd name="T100" fmla="*/ 4453090 w 11925300"/>
                <a:gd name="T101" fmla="*/ 0 h 6502400"/>
                <a:gd name="T102" fmla="*/ 0 w 11925300"/>
                <a:gd name="T103" fmla="*/ 6222987 h 6502400"/>
                <a:gd name="T104" fmla="*/ 11925300 w 11925300"/>
                <a:gd name="T105" fmla="*/ 2834309 h 6502400"/>
                <a:gd name="T106" fmla="*/ 11925300 w 11925300"/>
                <a:gd name="T107" fmla="*/ 6502387 h 65024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25300"/>
                <a:gd name="T163" fmla="*/ 0 h 6502400"/>
                <a:gd name="T164" fmla="*/ 11925300 w 11925300"/>
                <a:gd name="T165" fmla="*/ 6502400 h 65024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25300" h="6502400">
                  <a:moveTo>
                    <a:pt x="3918026" y="1322336"/>
                  </a:moveTo>
                  <a:lnTo>
                    <a:pt x="3912565" y="1274953"/>
                  </a:lnTo>
                  <a:lnTo>
                    <a:pt x="3897007" y="1231442"/>
                  </a:lnTo>
                  <a:lnTo>
                    <a:pt x="3872611" y="1193050"/>
                  </a:lnTo>
                  <a:lnTo>
                    <a:pt x="3840594" y="1161046"/>
                  </a:lnTo>
                  <a:lnTo>
                    <a:pt x="3802215" y="1136637"/>
                  </a:lnTo>
                  <a:lnTo>
                    <a:pt x="3758704" y="1121079"/>
                  </a:lnTo>
                  <a:lnTo>
                    <a:pt x="3711321" y="1115618"/>
                  </a:lnTo>
                  <a:lnTo>
                    <a:pt x="3663912" y="1121079"/>
                  </a:lnTo>
                  <a:lnTo>
                    <a:pt x="3620401" y="1136637"/>
                  </a:lnTo>
                  <a:lnTo>
                    <a:pt x="3582009" y="1161046"/>
                  </a:lnTo>
                  <a:lnTo>
                    <a:pt x="3550005" y="1193050"/>
                  </a:lnTo>
                  <a:lnTo>
                    <a:pt x="3525596" y="1231442"/>
                  </a:lnTo>
                  <a:lnTo>
                    <a:pt x="3510038" y="1274953"/>
                  </a:lnTo>
                  <a:lnTo>
                    <a:pt x="3504590" y="1322336"/>
                  </a:lnTo>
                  <a:lnTo>
                    <a:pt x="3510038" y="1369733"/>
                  </a:lnTo>
                  <a:lnTo>
                    <a:pt x="3525596" y="1413243"/>
                  </a:lnTo>
                  <a:lnTo>
                    <a:pt x="3550005" y="1451635"/>
                  </a:lnTo>
                  <a:lnTo>
                    <a:pt x="3582009" y="1483639"/>
                  </a:lnTo>
                  <a:lnTo>
                    <a:pt x="3620401" y="1508048"/>
                  </a:lnTo>
                  <a:lnTo>
                    <a:pt x="3663912" y="1523606"/>
                  </a:lnTo>
                  <a:lnTo>
                    <a:pt x="3711321" y="1529054"/>
                  </a:lnTo>
                  <a:lnTo>
                    <a:pt x="3758704" y="1523606"/>
                  </a:lnTo>
                  <a:lnTo>
                    <a:pt x="3802215" y="1508048"/>
                  </a:lnTo>
                  <a:lnTo>
                    <a:pt x="3840594" y="1483639"/>
                  </a:lnTo>
                  <a:lnTo>
                    <a:pt x="3872611" y="1451635"/>
                  </a:lnTo>
                  <a:lnTo>
                    <a:pt x="3897007" y="1413243"/>
                  </a:lnTo>
                  <a:lnTo>
                    <a:pt x="3912565" y="1369733"/>
                  </a:lnTo>
                  <a:lnTo>
                    <a:pt x="3918026" y="1322336"/>
                  </a:lnTo>
                  <a:close/>
                </a:path>
                <a:path w="11925300" h="6502400">
                  <a:moveTo>
                    <a:pt x="4453090" y="0"/>
                  </a:moveTo>
                  <a:lnTo>
                    <a:pt x="0" y="0"/>
                  </a:lnTo>
                  <a:lnTo>
                    <a:pt x="0" y="700824"/>
                  </a:lnTo>
                  <a:lnTo>
                    <a:pt x="46202" y="741413"/>
                  </a:lnTo>
                  <a:lnTo>
                    <a:pt x="80352" y="770267"/>
                  </a:lnTo>
                  <a:lnTo>
                    <a:pt x="114960" y="798601"/>
                  </a:lnTo>
                  <a:lnTo>
                    <a:pt x="149999" y="826414"/>
                  </a:lnTo>
                  <a:lnTo>
                    <a:pt x="185483" y="853706"/>
                  </a:lnTo>
                  <a:lnTo>
                    <a:pt x="221386" y="880452"/>
                  </a:lnTo>
                  <a:lnTo>
                    <a:pt x="257721" y="906653"/>
                  </a:lnTo>
                  <a:lnTo>
                    <a:pt x="294462" y="932307"/>
                  </a:lnTo>
                  <a:lnTo>
                    <a:pt x="310934" y="943444"/>
                  </a:lnTo>
                  <a:lnTo>
                    <a:pt x="295249" y="968108"/>
                  </a:lnTo>
                  <a:lnTo>
                    <a:pt x="279488" y="1012215"/>
                  </a:lnTo>
                  <a:lnTo>
                    <a:pt x="273951" y="1060246"/>
                  </a:lnTo>
                  <a:lnTo>
                    <a:pt x="279488" y="1108290"/>
                  </a:lnTo>
                  <a:lnTo>
                    <a:pt x="295249" y="1152398"/>
                  </a:lnTo>
                  <a:lnTo>
                    <a:pt x="319989" y="1191298"/>
                  </a:lnTo>
                  <a:lnTo>
                    <a:pt x="352437" y="1223746"/>
                  </a:lnTo>
                  <a:lnTo>
                    <a:pt x="391337" y="1248486"/>
                  </a:lnTo>
                  <a:lnTo>
                    <a:pt x="435444" y="1264259"/>
                  </a:lnTo>
                  <a:lnTo>
                    <a:pt x="483476" y="1269784"/>
                  </a:lnTo>
                  <a:lnTo>
                    <a:pt x="531520" y="1264259"/>
                  </a:lnTo>
                  <a:lnTo>
                    <a:pt x="575614" y="1248486"/>
                  </a:lnTo>
                  <a:lnTo>
                    <a:pt x="614527" y="1223746"/>
                  </a:lnTo>
                  <a:lnTo>
                    <a:pt x="646976" y="1191298"/>
                  </a:lnTo>
                  <a:lnTo>
                    <a:pt x="671715" y="1152398"/>
                  </a:lnTo>
                  <a:lnTo>
                    <a:pt x="671944" y="1151763"/>
                  </a:lnTo>
                  <a:lnTo>
                    <a:pt x="683501" y="1157401"/>
                  </a:lnTo>
                  <a:lnTo>
                    <a:pt x="724420" y="1176642"/>
                  </a:lnTo>
                  <a:lnTo>
                    <a:pt x="765695" y="1195247"/>
                  </a:lnTo>
                  <a:lnTo>
                    <a:pt x="807313" y="1213231"/>
                  </a:lnTo>
                  <a:lnTo>
                    <a:pt x="849249" y="1230591"/>
                  </a:lnTo>
                  <a:lnTo>
                    <a:pt x="891527" y="1247305"/>
                  </a:lnTo>
                  <a:lnTo>
                    <a:pt x="934110" y="1263383"/>
                  </a:lnTo>
                  <a:lnTo>
                    <a:pt x="977023" y="1278801"/>
                  </a:lnTo>
                  <a:lnTo>
                    <a:pt x="1020229" y="1293571"/>
                  </a:lnTo>
                  <a:lnTo>
                    <a:pt x="1063752" y="1307668"/>
                  </a:lnTo>
                  <a:lnTo>
                    <a:pt x="1107554" y="1321104"/>
                  </a:lnTo>
                  <a:lnTo>
                    <a:pt x="1151661" y="1333868"/>
                  </a:lnTo>
                  <a:lnTo>
                    <a:pt x="1196047" y="1345958"/>
                  </a:lnTo>
                  <a:lnTo>
                    <a:pt x="1240713" y="1357350"/>
                  </a:lnTo>
                  <a:lnTo>
                    <a:pt x="1285646" y="1368056"/>
                  </a:lnTo>
                  <a:lnTo>
                    <a:pt x="1330858" y="1378064"/>
                  </a:lnTo>
                  <a:lnTo>
                    <a:pt x="1376324" y="1387360"/>
                  </a:lnTo>
                  <a:lnTo>
                    <a:pt x="1422044" y="1395958"/>
                  </a:lnTo>
                  <a:lnTo>
                    <a:pt x="1468005" y="1403832"/>
                  </a:lnTo>
                  <a:lnTo>
                    <a:pt x="1514221" y="1410995"/>
                  </a:lnTo>
                  <a:lnTo>
                    <a:pt x="1560664" y="1417421"/>
                  </a:lnTo>
                  <a:lnTo>
                    <a:pt x="1607337" y="1423111"/>
                  </a:lnTo>
                  <a:lnTo>
                    <a:pt x="1654238" y="1428076"/>
                  </a:lnTo>
                  <a:lnTo>
                    <a:pt x="1701368" y="1432280"/>
                  </a:lnTo>
                  <a:lnTo>
                    <a:pt x="1748701" y="1435735"/>
                  </a:lnTo>
                  <a:lnTo>
                    <a:pt x="1796237" y="1438440"/>
                  </a:lnTo>
                  <a:lnTo>
                    <a:pt x="1843976" y="1440370"/>
                  </a:lnTo>
                  <a:lnTo>
                    <a:pt x="1891906" y="1441538"/>
                  </a:lnTo>
                  <a:lnTo>
                    <a:pt x="1940039" y="1441919"/>
                  </a:lnTo>
                  <a:lnTo>
                    <a:pt x="1988159" y="1441538"/>
                  </a:lnTo>
                  <a:lnTo>
                    <a:pt x="2036089" y="1440370"/>
                  </a:lnTo>
                  <a:lnTo>
                    <a:pt x="2083828" y="1438440"/>
                  </a:lnTo>
                  <a:lnTo>
                    <a:pt x="2131377" y="1435735"/>
                  </a:lnTo>
                  <a:lnTo>
                    <a:pt x="2178710" y="1432280"/>
                  </a:lnTo>
                  <a:lnTo>
                    <a:pt x="2225827" y="1428076"/>
                  </a:lnTo>
                  <a:lnTo>
                    <a:pt x="2272728" y="1423111"/>
                  </a:lnTo>
                  <a:lnTo>
                    <a:pt x="2319413" y="1417421"/>
                  </a:lnTo>
                  <a:lnTo>
                    <a:pt x="2365857" y="1410995"/>
                  </a:lnTo>
                  <a:lnTo>
                    <a:pt x="2412073" y="1403832"/>
                  </a:lnTo>
                  <a:lnTo>
                    <a:pt x="2458034" y="1395958"/>
                  </a:lnTo>
                  <a:lnTo>
                    <a:pt x="2503754" y="1387360"/>
                  </a:lnTo>
                  <a:lnTo>
                    <a:pt x="2549220" y="1378064"/>
                  </a:lnTo>
                  <a:lnTo>
                    <a:pt x="2594432" y="1368056"/>
                  </a:lnTo>
                  <a:lnTo>
                    <a:pt x="2639364" y="1357350"/>
                  </a:lnTo>
                  <a:lnTo>
                    <a:pt x="2684030" y="1345958"/>
                  </a:lnTo>
                  <a:lnTo>
                    <a:pt x="2728417" y="1333868"/>
                  </a:lnTo>
                  <a:lnTo>
                    <a:pt x="2772524" y="1321104"/>
                  </a:lnTo>
                  <a:lnTo>
                    <a:pt x="2816339" y="1307668"/>
                  </a:lnTo>
                  <a:lnTo>
                    <a:pt x="2859849" y="1293571"/>
                  </a:lnTo>
                  <a:lnTo>
                    <a:pt x="2903067" y="1278801"/>
                  </a:lnTo>
                  <a:lnTo>
                    <a:pt x="2945968" y="1263383"/>
                  </a:lnTo>
                  <a:lnTo>
                    <a:pt x="2988564" y="1247305"/>
                  </a:lnTo>
                  <a:lnTo>
                    <a:pt x="3030829" y="1230591"/>
                  </a:lnTo>
                  <a:lnTo>
                    <a:pt x="3072777" y="1213231"/>
                  </a:lnTo>
                  <a:lnTo>
                    <a:pt x="3114383" y="1195247"/>
                  </a:lnTo>
                  <a:lnTo>
                    <a:pt x="3155658" y="1176642"/>
                  </a:lnTo>
                  <a:lnTo>
                    <a:pt x="3196590" y="1157401"/>
                  </a:lnTo>
                  <a:lnTo>
                    <a:pt x="3237166" y="1137564"/>
                  </a:lnTo>
                  <a:lnTo>
                    <a:pt x="3277387" y="1117104"/>
                  </a:lnTo>
                  <a:lnTo>
                    <a:pt x="3317252" y="1096048"/>
                  </a:lnTo>
                  <a:lnTo>
                    <a:pt x="3356749" y="1074394"/>
                  </a:lnTo>
                  <a:lnTo>
                    <a:pt x="3395865" y="1052156"/>
                  </a:lnTo>
                  <a:lnTo>
                    <a:pt x="3434600" y="1029335"/>
                  </a:lnTo>
                  <a:lnTo>
                    <a:pt x="3472954" y="1005928"/>
                  </a:lnTo>
                  <a:lnTo>
                    <a:pt x="3510902" y="981951"/>
                  </a:lnTo>
                  <a:lnTo>
                    <a:pt x="3548469" y="957414"/>
                  </a:lnTo>
                  <a:lnTo>
                    <a:pt x="3585629" y="932307"/>
                  </a:lnTo>
                  <a:lnTo>
                    <a:pt x="3622370" y="906653"/>
                  </a:lnTo>
                  <a:lnTo>
                    <a:pt x="3658705" y="880452"/>
                  </a:lnTo>
                  <a:lnTo>
                    <a:pt x="3694607" y="853706"/>
                  </a:lnTo>
                  <a:lnTo>
                    <a:pt x="3730091" y="826414"/>
                  </a:lnTo>
                  <a:lnTo>
                    <a:pt x="3765131" y="798601"/>
                  </a:lnTo>
                  <a:lnTo>
                    <a:pt x="3799738" y="770267"/>
                  </a:lnTo>
                  <a:lnTo>
                    <a:pt x="3833888" y="741413"/>
                  </a:lnTo>
                  <a:lnTo>
                    <a:pt x="3867594" y="712050"/>
                  </a:lnTo>
                  <a:lnTo>
                    <a:pt x="3900843" y="682180"/>
                  </a:lnTo>
                  <a:lnTo>
                    <a:pt x="3933634" y="651802"/>
                  </a:lnTo>
                  <a:lnTo>
                    <a:pt x="3965943" y="620941"/>
                  </a:lnTo>
                  <a:lnTo>
                    <a:pt x="3997782" y="589584"/>
                  </a:lnTo>
                  <a:lnTo>
                    <a:pt x="4029138" y="557745"/>
                  </a:lnTo>
                  <a:lnTo>
                    <a:pt x="4059999" y="525424"/>
                  </a:lnTo>
                  <a:lnTo>
                    <a:pt x="4090378" y="492645"/>
                  </a:lnTo>
                  <a:lnTo>
                    <a:pt x="4120248" y="459397"/>
                  </a:lnTo>
                  <a:lnTo>
                    <a:pt x="4149610" y="425691"/>
                  </a:lnTo>
                  <a:lnTo>
                    <a:pt x="4178465" y="391528"/>
                  </a:lnTo>
                  <a:lnTo>
                    <a:pt x="4206811" y="356933"/>
                  </a:lnTo>
                  <a:lnTo>
                    <a:pt x="4234624" y="321881"/>
                  </a:lnTo>
                  <a:lnTo>
                    <a:pt x="4261904" y="286410"/>
                  </a:lnTo>
                  <a:lnTo>
                    <a:pt x="4288650" y="250494"/>
                  </a:lnTo>
                  <a:lnTo>
                    <a:pt x="4314850" y="214172"/>
                  </a:lnTo>
                  <a:lnTo>
                    <a:pt x="4340504" y="177419"/>
                  </a:lnTo>
                  <a:lnTo>
                    <a:pt x="4365612" y="140271"/>
                  </a:lnTo>
                  <a:lnTo>
                    <a:pt x="4390148" y="102704"/>
                  </a:lnTo>
                  <a:lnTo>
                    <a:pt x="4414126" y="64744"/>
                  </a:lnTo>
                  <a:lnTo>
                    <a:pt x="4437532" y="26390"/>
                  </a:lnTo>
                  <a:lnTo>
                    <a:pt x="4453090" y="0"/>
                  </a:lnTo>
                  <a:close/>
                </a:path>
                <a:path w="11925300" h="6502400">
                  <a:moveTo>
                    <a:pt x="4630344" y="2808897"/>
                  </a:moveTo>
                  <a:lnTo>
                    <a:pt x="0" y="2808897"/>
                  </a:lnTo>
                  <a:lnTo>
                    <a:pt x="0" y="6222987"/>
                  </a:lnTo>
                  <a:lnTo>
                    <a:pt x="4630344" y="6222987"/>
                  </a:lnTo>
                  <a:lnTo>
                    <a:pt x="4630344" y="2808897"/>
                  </a:lnTo>
                  <a:close/>
                </a:path>
                <a:path w="11925300" h="6502400">
                  <a:moveTo>
                    <a:pt x="11925300" y="2834309"/>
                  </a:moveTo>
                  <a:lnTo>
                    <a:pt x="8013700" y="2834309"/>
                  </a:lnTo>
                  <a:lnTo>
                    <a:pt x="8013700" y="6502387"/>
                  </a:lnTo>
                  <a:lnTo>
                    <a:pt x="11925300" y="6502387"/>
                  </a:lnTo>
                  <a:lnTo>
                    <a:pt x="11925300" y="2834309"/>
                  </a:lnTo>
                  <a:close/>
                </a:path>
              </a:pathLst>
            </a:custGeom>
            <a:solidFill>
              <a:srgbClr val="34D1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532" name="object 6">
              <a:extLst>
                <a:ext uri="{FF2B5EF4-FFF2-40B4-BE49-F238E27FC236}">
                  <a16:creationId xmlns:a16="http://schemas.microsoft.com/office/drawing/2014/main" id="{BB55AFA7-1DF3-3121-EF74-B70157835CC0}"/>
                </a:ext>
              </a:extLst>
            </p:cNvPr>
            <p:cNvSpPr>
              <a:spLocks noChangeArrowheads="1"/>
            </p:cNvSpPr>
            <p:nvPr/>
          </p:nvSpPr>
          <p:spPr bwMode="auto">
            <a:xfrm>
              <a:off x="273956" y="850734"/>
              <a:ext cx="419100" cy="419100"/>
            </a:xfrm>
            <a:custGeom>
              <a:avLst/>
              <a:gdLst>
                <a:gd name="T0" fmla="*/ 419061 w 419100"/>
                <a:gd name="T1" fmla="*/ 209524 h 419100"/>
                <a:gd name="T2" fmla="*/ 413527 w 419100"/>
                <a:gd name="T3" fmla="*/ 257564 h 419100"/>
                <a:gd name="T4" fmla="*/ 397761 w 419100"/>
                <a:gd name="T5" fmla="*/ 301667 h 419100"/>
                <a:gd name="T6" fmla="*/ 373024 w 419100"/>
                <a:gd name="T7" fmla="*/ 340573 h 419100"/>
                <a:gd name="T8" fmla="*/ 340573 w 419100"/>
                <a:gd name="T9" fmla="*/ 373024 h 419100"/>
                <a:gd name="T10" fmla="*/ 301667 w 419100"/>
                <a:gd name="T11" fmla="*/ 397761 h 419100"/>
                <a:gd name="T12" fmla="*/ 257564 w 419100"/>
                <a:gd name="T13" fmla="*/ 413527 h 419100"/>
                <a:gd name="T14" fmla="*/ 209524 w 419100"/>
                <a:gd name="T15" fmla="*/ 419061 h 419100"/>
                <a:gd name="T16" fmla="*/ 161488 w 419100"/>
                <a:gd name="T17" fmla="*/ 413527 h 419100"/>
                <a:gd name="T18" fmla="*/ 117389 w 419100"/>
                <a:gd name="T19" fmla="*/ 397761 h 419100"/>
                <a:gd name="T20" fmla="*/ 78486 w 419100"/>
                <a:gd name="T21" fmla="*/ 373024 h 419100"/>
                <a:gd name="T22" fmla="*/ 46036 w 419100"/>
                <a:gd name="T23" fmla="*/ 340573 h 419100"/>
                <a:gd name="T24" fmla="*/ 21299 w 419100"/>
                <a:gd name="T25" fmla="*/ 301667 h 419100"/>
                <a:gd name="T26" fmla="*/ 5534 w 419100"/>
                <a:gd name="T27" fmla="*/ 257564 h 419100"/>
                <a:gd name="T28" fmla="*/ 0 w 419100"/>
                <a:gd name="T29" fmla="*/ 209524 h 419100"/>
                <a:gd name="T30" fmla="*/ 5534 w 419100"/>
                <a:gd name="T31" fmla="*/ 161484 h 419100"/>
                <a:gd name="T32" fmla="*/ 21299 w 419100"/>
                <a:gd name="T33" fmla="*/ 117384 h 419100"/>
                <a:gd name="T34" fmla="*/ 46036 w 419100"/>
                <a:gd name="T35" fmla="*/ 78480 h 419100"/>
                <a:gd name="T36" fmla="*/ 78486 w 419100"/>
                <a:gd name="T37" fmla="*/ 46032 h 419100"/>
                <a:gd name="T38" fmla="*/ 117389 w 419100"/>
                <a:gd name="T39" fmla="*/ 21297 h 419100"/>
                <a:gd name="T40" fmla="*/ 161488 w 419100"/>
                <a:gd name="T41" fmla="*/ 5534 h 419100"/>
                <a:gd name="T42" fmla="*/ 209524 w 419100"/>
                <a:gd name="T43" fmla="*/ 0 h 419100"/>
                <a:gd name="T44" fmla="*/ 257564 w 419100"/>
                <a:gd name="T45" fmla="*/ 5534 h 419100"/>
                <a:gd name="T46" fmla="*/ 301667 w 419100"/>
                <a:gd name="T47" fmla="*/ 21297 h 419100"/>
                <a:gd name="T48" fmla="*/ 340573 w 419100"/>
                <a:gd name="T49" fmla="*/ 46032 h 419100"/>
                <a:gd name="T50" fmla="*/ 373024 w 419100"/>
                <a:gd name="T51" fmla="*/ 78480 h 419100"/>
                <a:gd name="T52" fmla="*/ 397761 w 419100"/>
                <a:gd name="T53" fmla="*/ 117384 h 419100"/>
                <a:gd name="T54" fmla="*/ 413527 w 419100"/>
                <a:gd name="T55" fmla="*/ 161484 h 419100"/>
                <a:gd name="T56" fmla="*/ 419061 w 419100"/>
                <a:gd name="T57" fmla="*/ 209524 h 419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9100"/>
                <a:gd name="T88" fmla="*/ 0 h 419100"/>
                <a:gd name="T89" fmla="*/ 419100 w 419100"/>
                <a:gd name="T90" fmla="*/ 419100 h 419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9100" h="419100">
                  <a:moveTo>
                    <a:pt x="419061" y="209524"/>
                  </a:moveTo>
                  <a:lnTo>
                    <a:pt x="413527" y="257564"/>
                  </a:lnTo>
                  <a:lnTo>
                    <a:pt x="397761" y="301667"/>
                  </a:lnTo>
                  <a:lnTo>
                    <a:pt x="373024" y="340573"/>
                  </a:lnTo>
                  <a:lnTo>
                    <a:pt x="340573" y="373024"/>
                  </a:lnTo>
                  <a:lnTo>
                    <a:pt x="301667" y="397761"/>
                  </a:lnTo>
                  <a:lnTo>
                    <a:pt x="257564" y="413527"/>
                  </a:lnTo>
                  <a:lnTo>
                    <a:pt x="209524" y="419061"/>
                  </a:lnTo>
                  <a:lnTo>
                    <a:pt x="161488" y="413527"/>
                  </a:lnTo>
                  <a:lnTo>
                    <a:pt x="117389" y="397761"/>
                  </a:lnTo>
                  <a:lnTo>
                    <a:pt x="78486" y="373024"/>
                  </a:lnTo>
                  <a:lnTo>
                    <a:pt x="46036" y="340573"/>
                  </a:lnTo>
                  <a:lnTo>
                    <a:pt x="21299" y="301667"/>
                  </a:lnTo>
                  <a:lnTo>
                    <a:pt x="5534" y="257564"/>
                  </a:lnTo>
                  <a:lnTo>
                    <a:pt x="0" y="209524"/>
                  </a:lnTo>
                  <a:lnTo>
                    <a:pt x="5534" y="161484"/>
                  </a:lnTo>
                  <a:lnTo>
                    <a:pt x="21299" y="117384"/>
                  </a:lnTo>
                  <a:lnTo>
                    <a:pt x="46036" y="78480"/>
                  </a:lnTo>
                  <a:lnTo>
                    <a:pt x="78486" y="46032"/>
                  </a:lnTo>
                  <a:lnTo>
                    <a:pt x="117389" y="21297"/>
                  </a:lnTo>
                  <a:lnTo>
                    <a:pt x="161488" y="5534"/>
                  </a:lnTo>
                  <a:lnTo>
                    <a:pt x="209524" y="0"/>
                  </a:lnTo>
                  <a:lnTo>
                    <a:pt x="257564" y="5534"/>
                  </a:lnTo>
                  <a:lnTo>
                    <a:pt x="301667" y="21297"/>
                  </a:lnTo>
                  <a:lnTo>
                    <a:pt x="340573" y="46032"/>
                  </a:lnTo>
                  <a:lnTo>
                    <a:pt x="373024" y="78480"/>
                  </a:lnTo>
                  <a:lnTo>
                    <a:pt x="397761" y="117384"/>
                  </a:lnTo>
                  <a:lnTo>
                    <a:pt x="413527" y="161484"/>
                  </a:lnTo>
                  <a:lnTo>
                    <a:pt x="419061" y="209524"/>
                  </a:lnTo>
                  <a:close/>
                </a:path>
              </a:pathLst>
            </a:cu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533" name="object 7">
              <a:extLst>
                <a:ext uri="{FF2B5EF4-FFF2-40B4-BE49-F238E27FC236}">
                  <a16:creationId xmlns:a16="http://schemas.microsoft.com/office/drawing/2014/main" id="{58D3BD96-5B14-5C72-921F-2C67F3566821}"/>
                </a:ext>
              </a:extLst>
            </p:cNvPr>
            <p:cNvSpPr>
              <a:spLocks noChangeArrowheads="1"/>
            </p:cNvSpPr>
            <p:nvPr/>
          </p:nvSpPr>
          <p:spPr bwMode="auto">
            <a:xfrm>
              <a:off x="1966331" y="731723"/>
              <a:ext cx="929640" cy="345440"/>
            </a:xfrm>
            <a:custGeom>
              <a:avLst/>
              <a:gdLst>
                <a:gd name="T0" fmla="*/ 779591 w 929639"/>
                <a:gd name="T1" fmla="*/ 0 h 345440"/>
                <a:gd name="T2" fmla="*/ 754140 w 929639"/>
                <a:gd name="T3" fmla="*/ 23012 h 345440"/>
                <a:gd name="T4" fmla="*/ 790026 w 929639"/>
                <a:gd name="T5" fmla="*/ 41015 h 345440"/>
                <a:gd name="T6" fmla="*/ 819064 w 929639"/>
                <a:gd name="T7" fmla="*/ 62642 h 345440"/>
                <a:gd name="T8" fmla="*/ 837627 w 929639"/>
                <a:gd name="T9" fmla="*/ 88070 h 345440"/>
                <a:gd name="T10" fmla="*/ 842088 w 929639"/>
                <a:gd name="T11" fmla="*/ 117474 h 345440"/>
                <a:gd name="T12" fmla="*/ 842433 w 929639"/>
                <a:gd name="T13" fmla="*/ 181452 h 345440"/>
                <a:gd name="T14" fmla="*/ 809510 w 929639"/>
                <a:gd name="T15" fmla="*/ 216290 h 345440"/>
                <a:gd name="T16" fmla="*/ 713588 w 929639"/>
                <a:gd name="T17" fmla="*/ 234150 h 345440"/>
                <a:gd name="T18" fmla="*/ 524930 w 929639"/>
                <a:gd name="T19" fmla="*/ 247192 h 345440"/>
                <a:gd name="T20" fmla="*/ 327164 w 929639"/>
                <a:gd name="T21" fmla="*/ 257850 h 345440"/>
                <a:gd name="T22" fmla="*/ 217706 w 929639"/>
                <a:gd name="T23" fmla="*/ 249678 h 345440"/>
                <a:gd name="T24" fmla="*/ 157369 w 929639"/>
                <a:gd name="T25" fmla="*/ 212127 h 345440"/>
                <a:gd name="T26" fmla="*/ 106968 w 929639"/>
                <a:gd name="T27" fmla="*/ 134645 h 345440"/>
                <a:gd name="T28" fmla="*/ 86737 w 929639"/>
                <a:gd name="T29" fmla="*/ 113157 h 345440"/>
                <a:gd name="T30" fmla="*/ 80183 w 929639"/>
                <a:gd name="T31" fmla="*/ 97997 h 345440"/>
                <a:gd name="T32" fmla="*/ 87475 w 929639"/>
                <a:gd name="T33" fmla="*/ 81969 h 345440"/>
                <a:gd name="T34" fmla="*/ 108785 w 929639"/>
                <a:gd name="T35" fmla="*/ 57873 h 345440"/>
                <a:gd name="T36" fmla="*/ 87728 w 929639"/>
                <a:gd name="T37" fmla="*/ 53886 h 345440"/>
                <a:gd name="T38" fmla="*/ 85505 w 929639"/>
                <a:gd name="T39" fmla="*/ 56311 h 345440"/>
                <a:gd name="T40" fmla="*/ 12452 w 929639"/>
                <a:gd name="T41" fmla="*/ 120119 h 345440"/>
                <a:gd name="T42" fmla="*/ 0 w 929639"/>
                <a:gd name="T43" fmla="*/ 163056 h 345440"/>
                <a:gd name="T44" fmla="*/ 58856 w 929639"/>
                <a:gd name="T45" fmla="*/ 204624 h 345440"/>
                <a:gd name="T46" fmla="*/ 199729 w 929639"/>
                <a:gd name="T47" fmla="*/ 264325 h 345440"/>
                <a:gd name="T48" fmla="*/ 396939 w 929639"/>
                <a:gd name="T49" fmla="*/ 329503 h 345440"/>
                <a:gd name="T50" fmla="*/ 529637 w 929639"/>
                <a:gd name="T51" fmla="*/ 345365 h 345440"/>
                <a:gd name="T52" fmla="*/ 658075 w 929639"/>
                <a:gd name="T53" fmla="*/ 306632 h 345440"/>
                <a:gd name="T54" fmla="*/ 842519 w 929639"/>
                <a:gd name="T55" fmla="*/ 208025 h 345440"/>
                <a:gd name="T56" fmla="*/ 907749 w 929639"/>
                <a:gd name="T57" fmla="*/ 165406 h 345440"/>
                <a:gd name="T58" fmla="*/ 929492 w 929639"/>
                <a:gd name="T59" fmla="*/ 133107 h 345440"/>
                <a:gd name="T60" fmla="*/ 907749 w 929639"/>
                <a:gd name="T61" fmla="*/ 94842 h 345440"/>
                <a:gd name="T62" fmla="*/ 842519 w 929639"/>
                <a:gd name="T63" fmla="*/ 34328 h 345440"/>
                <a:gd name="T64" fmla="*/ 833499 w 929639"/>
                <a:gd name="T65" fmla="*/ 25454 h 345440"/>
                <a:gd name="T66" fmla="*/ 823938 w 929639"/>
                <a:gd name="T67" fmla="*/ 18921 h 345440"/>
                <a:gd name="T68" fmla="*/ 807935 w 929639"/>
                <a:gd name="T69" fmla="*/ 11509 h 345440"/>
                <a:gd name="T70" fmla="*/ 779591 w 929639"/>
                <a:gd name="T71" fmla="*/ 0 h 3454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9639"/>
                <a:gd name="T109" fmla="*/ 0 h 345440"/>
                <a:gd name="T110" fmla="*/ 929639 w 929639"/>
                <a:gd name="T111" fmla="*/ 345440 h 3454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9639" h="345440">
                  <a:moveTo>
                    <a:pt x="779586" y="0"/>
                  </a:moveTo>
                  <a:lnTo>
                    <a:pt x="754135" y="23012"/>
                  </a:lnTo>
                  <a:lnTo>
                    <a:pt x="790021" y="41015"/>
                  </a:lnTo>
                  <a:lnTo>
                    <a:pt x="819059" y="62642"/>
                  </a:lnTo>
                  <a:lnTo>
                    <a:pt x="837622" y="88070"/>
                  </a:lnTo>
                  <a:lnTo>
                    <a:pt x="842083" y="117474"/>
                  </a:lnTo>
                  <a:lnTo>
                    <a:pt x="842428" y="181452"/>
                  </a:lnTo>
                  <a:lnTo>
                    <a:pt x="809505" y="216290"/>
                  </a:lnTo>
                  <a:lnTo>
                    <a:pt x="713583" y="234150"/>
                  </a:lnTo>
                  <a:lnTo>
                    <a:pt x="524925" y="247192"/>
                  </a:lnTo>
                  <a:lnTo>
                    <a:pt x="327164" y="257850"/>
                  </a:lnTo>
                  <a:lnTo>
                    <a:pt x="217706" y="249678"/>
                  </a:lnTo>
                  <a:lnTo>
                    <a:pt x="157369" y="212127"/>
                  </a:lnTo>
                  <a:lnTo>
                    <a:pt x="106968" y="134645"/>
                  </a:lnTo>
                  <a:lnTo>
                    <a:pt x="86737" y="113157"/>
                  </a:lnTo>
                  <a:lnTo>
                    <a:pt x="80183" y="97997"/>
                  </a:lnTo>
                  <a:lnTo>
                    <a:pt x="87475" y="81969"/>
                  </a:lnTo>
                  <a:lnTo>
                    <a:pt x="108785" y="57873"/>
                  </a:lnTo>
                  <a:lnTo>
                    <a:pt x="87728" y="53886"/>
                  </a:lnTo>
                  <a:lnTo>
                    <a:pt x="85505" y="56311"/>
                  </a:lnTo>
                  <a:lnTo>
                    <a:pt x="12452" y="120119"/>
                  </a:lnTo>
                  <a:lnTo>
                    <a:pt x="0" y="163056"/>
                  </a:lnTo>
                  <a:lnTo>
                    <a:pt x="58856" y="204624"/>
                  </a:lnTo>
                  <a:lnTo>
                    <a:pt x="199729" y="264325"/>
                  </a:lnTo>
                  <a:lnTo>
                    <a:pt x="396939" y="329503"/>
                  </a:lnTo>
                  <a:lnTo>
                    <a:pt x="529632" y="345365"/>
                  </a:lnTo>
                  <a:lnTo>
                    <a:pt x="658070" y="306632"/>
                  </a:lnTo>
                  <a:lnTo>
                    <a:pt x="842514" y="208025"/>
                  </a:lnTo>
                  <a:lnTo>
                    <a:pt x="907744" y="165406"/>
                  </a:lnTo>
                  <a:lnTo>
                    <a:pt x="929487" y="133107"/>
                  </a:lnTo>
                  <a:lnTo>
                    <a:pt x="907744" y="94842"/>
                  </a:lnTo>
                  <a:lnTo>
                    <a:pt x="842514" y="34328"/>
                  </a:lnTo>
                  <a:lnTo>
                    <a:pt x="833494" y="25454"/>
                  </a:lnTo>
                  <a:lnTo>
                    <a:pt x="823933" y="18921"/>
                  </a:lnTo>
                  <a:lnTo>
                    <a:pt x="807930" y="11509"/>
                  </a:lnTo>
                  <a:lnTo>
                    <a:pt x="779586" y="0"/>
                  </a:lnTo>
                  <a:close/>
                </a:path>
              </a:pathLst>
            </a:custGeom>
            <a:solidFill>
              <a:srgbClr val="FFDD1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534" name="object 8">
              <a:extLst>
                <a:ext uri="{FF2B5EF4-FFF2-40B4-BE49-F238E27FC236}">
                  <a16:creationId xmlns:a16="http://schemas.microsoft.com/office/drawing/2014/main" id="{35F2BCC0-5559-AA7A-153A-6FA01F8D004E}"/>
                </a:ext>
              </a:extLst>
            </p:cNvPr>
            <p:cNvSpPr>
              <a:spLocks noChangeArrowheads="1"/>
            </p:cNvSpPr>
            <p:nvPr/>
          </p:nvSpPr>
          <p:spPr bwMode="auto">
            <a:xfrm>
              <a:off x="2564345" y="370573"/>
              <a:ext cx="236258" cy="23627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182A2E"/>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21535" name="object 9">
              <a:extLst>
                <a:ext uri="{FF2B5EF4-FFF2-40B4-BE49-F238E27FC236}">
                  <a16:creationId xmlns:a16="http://schemas.microsoft.com/office/drawing/2014/main" id="{84AC2CFF-8F85-D32E-1CCF-C675581B239E}"/>
                </a:ext>
              </a:extLst>
            </p:cNvPr>
            <p:cNvSpPr>
              <a:spLocks noChangeArrowheads="1"/>
            </p:cNvSpPr>
            <p:nvPr/>
          </p:nvSpPr>
          <p:spPr bwMode="auto">
            <a:xfrm>
              <a:off x="1334338" y="598423"/>
              <a:ext cx="1588770" cy="346710"/>
            </a:xfrm>
            <a:custGeom>
              <a:avLst/>
              <a:gdLst>
                <a:gd name="T0" fmla="*/ 282829 w 1588770"/>
                <a:gd name="T1" fmla="*/ 69380 h 346709"/>
                <a:gd name="T2" fmla="*/ 233514 w 1588770"/>
                <a:gd name="T3" fmla="*/ 24892 h 346709"/>
                <a:gd name="T4" fmla="*/ 189763 w 1588770"/>
                <a:gd name="T5" fmla="*/ 259783 h 346709"/>
                <a:gd name="T6" fmla="*/ 76377 w 1588770"/>
                <a:gd name="T7" fmla="*/ 66598 h 346709"/>
                <a:gd name="T8" fmla="*/ 226466 w 1588770"/>
                <a:gd name="T9" fmla="*/ 126746 h 346709"/>
                <a:gd name="T10" fmla="*/ 164020 w 1588770"/>
                <a:gd name="T11" fmla="*/ 2806 h 346709"/>
                <a:gd name="T12" fmla="*/ 117017 w 1588770"/>
                <a:gd name="T13" fmla="*/ 342206 h 346709"/>
                <a:gd name="T14" fmla="*/ 279996 w 1588770"/>
                <a:gd name="T15" fmla="*/ 274642 h 346709"/>
                <a:gd name="T16" fmla="*/ 310375 w 1588770"/>
                <a:gd name="T17" fmla="*/ 169379 h 346709"/>
                <a:gd name="T18" fmla="*/ 552475 w 1588770"/>
                <a:gd name="T19" fmla="*/ 129362 h 346709"/>
                <a:gd name="T20" fmla="*/ 419011 w 1588770"/>
                <a:gd name="T21" fmla="*/ 76758 h 346709"/>
                <a:gd name="T22" fmla="*/ 365696 w 1588770"/>
                <a:gd name="T23" fmla="*/ 159575 h 346709"/>
                <a:gd name="T24" fmla="*/ 442074 w 1588770"/>
                <a:gd name="T25" fmla="*/ 133159 h 346709"/>
                <a:gd name="T26" fmla="*/ 486638 w 1588770"/>
                <a:gd name="T27" fmla="*/ 175265 h 346709"/>
                <a:gd name="T28" fmla="*/ 486130 w 1588770"/>
                <a:gd name="T29" fmla="*/ 241813 h 346709"/>
                <a:gd name="T30" fmla="*/ 427469 w 1588770"/>
                <a:gd name="T31" fmla="*/ 285450 h 346709"/>
                <a:gd name="T32" fmla="*/ 407060 w 1588770"/>
                <a:gd name="T33" fmla="*/ 235971 h 346709"/>
                <a:gd name="T34" fmla="*/ 486130 w 1588770"/>
                <a:gd name="T35" fmla="*/ 176712 h 346709"/>
                <a:gd name="T36" fmla="*/ 329476 w 1588770"/>
                <a:gd name="T37" fmla="*/ 221975 h 346709"/>
                <a:gd name="T38" fmla="*/ 400685 w 1588770"/>
                <a:gd name="T39" fmla="*/ 344594 h 346709"/>
                <a:gd name="T40" fmla="*/ 475983 w 1588770"/>
                <a:gd name="T41" fmla="*/ 326026 h 346709"/>
                <a:gd name="T42" fmla="*/ 560082 w 1588770"/>
                <a:gd name="T43" fmla="*/ 310393 h 346709"/>
                <a:gd name="T44" fmla="*/ 796036 w 1588770"/>
                <a:gd name="T45" fmla="*/ 260189 h 346709"/>
                <a:gd name="T46" fmla="*/ 686485 w 1588770"/>
                <a:gd name="T47" fmla="*/ 172326 h 346709"/>
                <a:gd name="T48" fmla="*/ 661390 w 1588770"/>
                <a:gd name="T49" fmla="*/ 156667 h 346709"/>
                <a:gd name="T50" fmla="*/ 680529 w 1588770"/>
                <a:gd name="T51" fmla="*/ 132359 h 346709"/>
                <a:gd name="T52" fmla="*/ 746569 w 1588770"/>
                <a:gd name="T53" fmla="*/ 144424 h 346709"/>
                <a:gd name="T54" fmla="*/ 744601 w 1588770"/>
                <a:gd name="T55" fmla="*/ 82257 h 346709"/>
                <a:gd name="T56" fmla="*/ 637984 w 1588770"/>
                <a:gd name="T57" fmla="*/ 87337 h 346709"/>
                <a:gd name="T58" fmla="*/ 622719 w 1588770"/>
                <a:gd name="T59" fmla="*/ 211993 h 346709"/>
                <a:gd name="T60" fmla="*/ 709104 w 1588770"/>
                <a:gd name="T61" fmla="*/ 248759 h 346709"/>
                <a:gd name="T62" fmla="*/ 727011 w 1588770"/>
                <a:gd name="T63" fmla="*/ 275950 h 346709"/>
                <a:gd name="T64" fmla="*/ 696150 w 1588770"/>
                <a:gd name="T65" fmla="*/ 290327 h 346709"/>
                <a:gd name="T66" fmla="*/ 608507 w 1588770"/>
                <a:gd name="T67" fmla="*/ 258475 h 346709"/>
                <a:gd name="T68" fmla="*/ 694677 w 1588770"/>
                <a:gd name="T69" fmla="*/ 346092 h 346709"/>
                <a:gd name="T70" fmla="*/ 794232 w 1588770"/>
                <a:gd name="T71" fmla="*/ 278706 h 346709"/>
                <a:gd name="T72" fmla="*/ 992822 w 1588770"/>
                <a:gd name="T73" fmla="*/ 220794 h 346709"/>
                <a:gd name="T74" fmla="*/ 918972 w 1588770"/>
                <a:gd name="T75" fmla="*/ 279176 h 346709"/>
                <a:gd name="T76" fmla="*/ 893940 w 1588770"/>
                <a:gd name="T77" fmla="*/ 78816 h 346709"/>
                <a:gd name="T78" fmla="*/ 836523 w 1588770"/>
                <a:gd name="T79" fmla="*/ 303738 h 346709"/>
                <a:gd name="T80" fmla="*/ 942733 w 1588770"/>
                <a:gd name="T81" fmla="*/ 343679 h 346709"/>
                <a:gd name="T82" fmla="*/ 992822 w 1588770"/>
                <a:gd name="T83" fmla="*/ 342206 h 346709"/>
                <a:gd name="T84" fmla="*/ 1346085 w 1588770"/>
                <a:gd name="T85" fmla="*/ 138061 h 346709"/>
                <a:gd name="T86" fmla="*/ 1234935 w 1588770"/>
                <a:gd name="T87" fmla="*/ 76517 h 346709"/>
                <a:gd name="T88" fmla="*/ 1180325 w 1588770"/>
                <a:gd name="T89" fmla="*/ 78803 h 346709"/>
                <a:gd name="T90" fmla="*/ 1180325 w 1588770"/>
                <a:gd name="T91" fmla="*/ 195356 h 346709"/>
                <a:gd name="T92" fmla="*/ 1254633 w 1588770"/>
                <a:gd name="T93" fmla="*/ 136461 h 346709"/>
                <a:gd name="T94" fmla="*/ 1279690 w 1588770"/>
                <a:gd name="T95" fmla="*/ 342206 h 346709"/>
                <a:gd name="T96" fmla="*/ 1573187 w 1588770"/>
                <a:gd name="T97" fmla="*/ 214355 h 346709"/>
                <a:gd name="T98" fmla="*/ 1471002 w 1588770"/>
                <a:gd name="T99" fmla="*/ 169024 h 346709"/>
                <a:gd name="T100" fmla="*/ 1453934 w 1588770"/>
                <a:gd name="T101" fmla="*/ 149809 h 346709"/>
                <a:gd name="T102" fmla="*/ 1487995 w 1588770"/>
                <a:gd name="T103" fmla="*/ 131191 h 346709"/>
                <a:gd name="T104" fmla="*/ 1556296 w 1588770"/>
                <a:gd name="T105" fmla="*/ 154686 h 346709"/>
                <a:gd name="T106" fmla="*/ 1513928 w 1588770"/>
                <a:gd name="T107" fmla="*/ 76377 h 346709"/>
                <a:gd name="T108" fmla="*/ 1392783 w 1588770"/>
                <a:gd name="T109" fmla="*/ 123812 h 346709"/>
                <a:gd name="T110" fmla="*/ 1455559 w 1588770"/>
                <a:gd name="T111" fmla="*/ 231576 h 346709"/>
                <a:gd name="T112" fmla="*/ 1508086 w 1588770"/>
                <a:gd name="T113" fmla="*/ 252595 h 346709"/>
                <a:gd name="T114" fmla="*/ 1516799 w 1588770"/>
                <a:gd name="T115" fmla="*/ 280954 h 346709"/>
                <a:gd name="T116" fmla="*/ 1465808 w 1588770"/>
                <a:gd name="T117" fmla="*/ 288345 h 346709"/>
                <a:gd name="T118" fmla="*/ 1368767 w 1588770"/>
                <a:gd name="T119" fmla="*/ 304525 h 346709"/>
                <a:gd name="T120" fmla="*/ 1508340 w 1588770"/>
                <a:gd name="T121" fmla="*/ 344632 h 346709"/>
                <a:gd name="T122" fmla="*/ 1588592 w 1588770"/>
                <a:gd name="T123" fmla="*/ 260189 h 3467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8770"/>
                <a:gd name="T187" fmla="*/ 0 h 346709"/>
                <a:gd name="T188" fmla="*/ 1588770 w 1588770"/>
                <a:gd name="T189" fmla="*/ 346709 h 3467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8770" h="346709">
                  <a:moveTo>
                    <a:pt x="310375" y="169379"/>
                  </a:moveTo>
                  <a:lnTo>
                    <a:pt x="307301" y="131673"/>
                  </a:lnTo>
                  <a:lnTo>
                    <a:pt x="298119" y="98336"/>
                  </a:lnTo>
                  <a:lnTo>
                    <a:pt x="282829" y="69380"/>
                  </a:lnTo>
                  <a:lnTo>
                    <a:pt x="280403" y="66598"/>
                  </a:lnTo>
                  <a:lnTo>
                    <a:pt x="261416" y="44792"/>
                  </a:lnTo>
                  <a:lnTo>
                    <a:pt x="234276" y="25209"/>
                  </a:lnTo>
                  <a:lnTo>
                    <a:pt x="233514" y="24892"/>
                  </a:lnTo>
                  <a:lnTo>
                    <a:pt x="233514" y="171348"/>
                  </a:lnTo>
                  <a:lnTo>
                    <a:pt x="231749" y="195072"/>
                  </a:lnTo>
                  <a:lnTo>
                    <a:pt x="217665" y="233502"/>
                  </a:lnTo>
                  <a:lnTo>
                    <a:pt x="189763" y="259778"/>
                  </a:lnTo>
                  <a:lnTo>
                    <a:pt x="149504" y="272999"/>
                  </a:lnTo>
                  <a:lnTo>
                    <a:pt x="124828" y="274637"/>
                  </a:lnTo>
                  <a:lnTo>
                    <a:pt x="76377" y="274637"/>
                  </a:lnTo>
                  <a:lnTo>
                    <a:pt x="76377" y="66598"/>
                  </a:lnTo>
                  <a:lnTo>
                    <a:pt x="118948" y="66598"/>
                  </a:lnTo>
                  <a:lnTo>
                    <a:pt x="169684" y="73393"/>
                  </a:lnTo>
                  <a:lnTo>
                    <a:pt x="205359" y="93764"/>
                  </a:lnTo>
                  <a:lnTo>
                    <a:pt x="226466" y="126746"/>
                  </a:lnTo>
                  <a:lnTo>
                    <a:pt x="233514" y="171348"/>
                  </a:lnTo>
                  <a:lnTo>
                    <a:pt x="233514" y="24892"/>
                  </a:lnTo>
                  <a:lnTo>
                    <a:pt x="201815" y="11214"/>
                  </a:lnTo>
                  <a:lnTo>
                    <a:pt x="164020" y="2806"/>
                  </a:lnTo>
                  <a:lnTo>
                    <a:pt x="120916" y="0"/>
                  </a:lnTo>
                  <a:lnTo>
                    <a:pt x="0" y="0"/>
                  </a:lnTo>
                  <a:lnTo>
                    <a:pt x="0" y="342201"/>
                  </a:lnTo>
                  <a:lnTo>
                    <a:pt x="117017" y="342201"/>
                  </a:lnTo>
                  <a:lnTo>
                    <a:pt x="162826" y="339305"/>
                  </a:lnTo>
                  <a:lnTo>
                    <a:pt x="202361" y="330581"/>
                  </a:lnTo>
                  <a:lnTo>
                    <a:pt x="262636" y="295706"/>
                  </a:lnTo>
                  <a:lnTo>
                    <a:pt x="279996" y="274637"/>
                  </a:lnTo>
                  <a:lnTo>
                    <a:pt x="283514" y="270383"/>
                  </a:lnTo>
                  <a:lnTo>
                    <a:pt x="298424" y="240868"/>
                  </a:lnTo>
                  <a:lnTo>
                    <a:pt x="307378" y="207213"/>
                  </a:lnTo>
                  <a:lnTo>
                    <a:pt x="310375" y="169379"/>
                  </a:lnTo>
                  <a:close/>
                </a:path>
                <a:path w="1588770" h="346709">
                  <a:moveTo>
                    <a:pt x="560082" y="174269"/>
                  </a:moveTo>
                  <a:lnTo>
                    <a:pt x="558177" y="150075"/>
                  </a:lnTo>
                  <a:lnTo>
                    <a:pt x="553516" y="133159"/>
                  </a:lnTo>
                  <a:lnTo>
                    <a:pt x="552475" y="129362"/>
                  </a:lnTo>
                  <a:lnTo>
                    <a:pt x="529691" y="98374"/>
                  </a:lnTo>
                  <a:lnTo>
                    <a:pt x="494931" y="80403"/>
                  </a:lnTo>
                  <a:lnTo>
                    <a:pt x="451383" y="74396"/>
                  </a:lnTo>
                  <a:lnTo>
                    <a:pt x="419011" y="76758"/>
                  </a:lnTo>
                  <a:lnTo>
                    <a:pt x="388467" y="83832"/>
                  </a:lnTo>
                  <a:lnTo>
                    <a:pt x="359765" y="95631"/>
                  </a:lnTo>
                  <a:lnTo>
                    <a:pt x="332917" y="112128"/>
                  </a:lnTo>
                  <a:lnTo>
                    <a:pt x="365696" y="159575"/>
                  </a:lnTo>
                  <a:lnTo>
                    <a:pt x="373468" y="154190"/>
                  </a:lnTo>
                  <a:lnTo>
                    <a:pt x="382054" y="149250"/>
                  </a:lnTo>
                  <a:lnTo>
                    <a:pt x="422440" y="135064"/>
                  </a:lnTo>
                  <a:lnTo>
                    <a:pt x="442074" y="133159"/>
                  </a:lnTo>
                  <a:lnTo>
                    <a:pt x="461556" y="135801"/>
                  </a:lnTo>
                  <a:lnTo>
                    <a:pt x="475488" y="143700"/>
                  </a:lnTo>
                  <a:lnTo>
                    <a:pt x="483844" y="156857"/>
                  </a:lnTo>
                  <a:lnTo>
                    <a:pt x="486638" y="175260"/>
                  </a:lnTo>
                  <a:lnTo>
                    <a:pt x="486638" y="176707"/>
                  </a:lnTo>
                  <a:lnTo>
                    <a:pt x="486130" y="176707"/>
                  </a:lnTo>
                  <a:lnTo>
                    <a:pt x="486130" y="229108"/>
                  </a:lnTo>
                  <a:lnTo>
                    <a:pt x="486130" y="241808"/>
                  </a:lnTo>
                  <a:lnTo>
                    <a:pt x="485190" y="251358"/>
                  </a:lnTo>
                  <a:lnTo>
                    <a:pt x="455104" y="282917"/>
                  </a:lnTo>
                  <a:lnTo>
                    <a:pt x="436702" y="285915"/>
                  </a:lnTo>
                  <a:lnTo>
                    <a:pt x="427469" y="285445"/>
                  </a:lnTo>
                  <a:lnTo>
                    <a:pt x="396049" y="266001"/>
                  </a:lnTo>
                  <a:lnTo>
                    <a:pt x="396049" y="256540"/>
                  </a:lnTo>
                  <a:lnTo>
                    <a:pt x="398792" y="244538"/>
                  </a:lnTo>
                  <a:lnTo>
                    <a:pt x="407060" y="235966"/>
                  </a:lnTo>
                  <a:lnTo>
                    <a:pt x="420827" y="230822"/>
                  </a:lnTo>
                  <a:lnTo>
                    <a:pt x="440105" y="229108"/>
                  </a:lnTo>
                  <a:lnTo>
                    <a:pt x="486130" y="229108"/>
                  </a:lnTo>
                  <a:lnTo>
                    <a:pt x="486130" y="176707"/>
                  </a:lnTo>
                  <a:lnTo>
                    <a:pt x="431800" y="176707"/>
                  </a:lnTo>
                  <a:lnTo>
                    <a:pt x="407682" y="177977"/>
                  </a:lnTo>
                  <a:lnTo>
                    <a:pt x="367538" y="188023"/>
                  </a:lnTo>
                  <a:lnTo>
                    <a:pt x="329476" y="221970"/>
                  </a:lnTo>
                  <a:lnTo>
                    <a:pt x="322135" y="257263"/>
                  </a:lnTo>
                  <a:lnTo>
                    <a:pt x="323900" y="276440"/>
                  </a:lnTo>
                  <a:lnTo>
                    <a:pt x="350545" y="321881"/>
                  </a:lnTo>
                  <a:lnTo>
                    <a:pt x="400685" y="344589"/>
                  </a:lnTo>
                  <a:lnTo>
                    <a:pt x="420789" y="346087"/>
                  </a:lnTo>
                  <a:lnTo>
                    <a:pt x="440867" y="343865"/>
                  </a:lnTo>
                  <a:lnTo>
                    <a:pt x="459270" y="337172"/>
                  </a:lnTo>
                  <a:lnTo>
                    <a:pt x="475983" y="326021"/>
                  </a:lnTo>
                  <a:lnTo>
                    <a:pt x="491020" y="310388"/>
                  </a:lnTo>
                  <a:lnTo>
                    <a:pt x="491020" y="342201"/>
                  </a:lnTo>
                  <a:lnTo>
                    <a:pt x="560082" y="342201"/>
                  </a:lnTo>
                  <a:lnTo>
                    <a:pt x="560082" y="310388"/>
                  </a:lnTo>
                  <a:lnTo>
                    <a:pt x="560082" y="285915"/>
                  </a:lnTo>
                  <a:lnTo>
                    <a:pt x="560082" y="229108"/>
                  </a:lnTo>
                  <a:lnTo>
                    <a:pt x="560082" y="174269"/>
                  </a:lnTo>
                  <a:close/>
                </a:path>
                <a:path w="1588770" h="346709">
                  <a:moveTo>
                    <a:pt x="796036" y="260184"/>
                  </a:moveTo>
                  <a:lnTo>
                    <a:pt x="780592" y="214350"/>
                  </a:lnTo>
                  <a:lnTo>
                    <a:pt x="743381" y="191668"/>
                  </a:lnTo>
                  <a:lnTo>
                    <a:pt x="696302" y="175882"/>
                  </a:lnTo>
                  <a:lnTo>
                    <a:pt x="686485" y="172326"/>
                  </a:lnTo>
                  <a:lnTo>
                    <a:pt x="678434" y="169024"/>
                  </a:lnTo>
                  <a:lnTo>
                    <a:pt x="672160" y="165976"/>
                  </a:lnTo>
                  <a:lnTo>
                    <a:pt x="664997" y="162052"/>
                  </a:lnTo>
                  <a:lnTo>
                    <a:pt x="661390" y="156667"/>
                  </a:lnTo>
                  <a:lnTo>
                    <a:pt x="661390" y="149809"/>
                  </a:lnTo>
                  <a:lnTo>
                    <a:pt x="663511" y="141681"/>
                  </a:lnTo>
                  <a:lnTo>
                    <a:pt x="669899" y="135864"/>
                  </a:lnTo>
                  <a:lnTo>
                    <a:pt x="680529" y="132359"/>
                  </a:lnTo>
                  <a:lnTo>
                    <a:pt x="695413" y="131191"/>
                  </a:lnTo>
                  <a:lnTo>
                    <a:pt x="712431" y="132664"/>
                  </a:lnTo>
                  <a:lnTo>
                    <a:pt x="729488" y="137071"/>
                  </a:lnTo>
                  <a:lnTo>
                    <a:pt x="746569" y="144424"/>
                  </a:lnTo>
                  <a:lnTo>
                    <a:pt x="763701" y="154686"/>
                  </a:lnTo>
                  <a:lnTo>
                    <a:pt x="791121" y="105740"/>
                  </a:lnTo>
                  <a:lnTo>
                    <a:pt x="767854" y="92049"/>
                  </a:lnTo>
                  <a:lnTo>
                    <a:pt x="744601" y="82257"/>
                  </a:lnTo>
                  <a:lnTo>
                    <a:pt x="721360" y="76377"/>
                  </a:lnTo>
                  <a:lnTo>
                    <a:pt x="698131" y="74409"/>
                  </a:lnTo>
                  <a:lnTo>
                    <a:pt x="675932" y="75844"/>
                  </a:lnTo>
                  <a:lnTo>
                    <a:pt x="637984" y="87337"/>
                  </a:lnTo>
                  <a:lnTo>
                    <a:pt x="600189" y="123812"/>
                  </a:lnTo>
                  <a:lnTo>
                    <a:pt x="592874" y="156908"/>
                  </a:lnTo>
                  <a:lnTo>
                    <a:pt x="594728" y="174028"/>
                  </a:lnTo>
                  <a:lnTo>
                    <a:pt x="622719" y="211988"/>
                  </a:lnTo>
                  <a:lnTo>
                    <a:pt x="662978" y="231571"/>
                  </a:lnTo>
                  <a:lnTo>
                    <a:pt x="692442" y="241427"/>
                  </a:lnTo>
                  <a:lnTo>
                    <a:pt x="701408" y="245033"/>
                  </a:lnTo>
                  <a:lnTo>
                    <a:pt x="709104" y="248754"/>
                  </a:lnTo>
                  <a:lnTo>
                    <a:pt x="715505" y="252590"/>
                  </a:lnTo>
                  <a:lnTo>
                    <a:pt x="723163" y="257848"/>
                  </a:lnTo>
                  <a:lnTo>
                    <a:pt x="727011" y="263550"/>
                  </a:lnTo>
                  <a:lnTo>
                    <a:pt x="727011" y="275945"/>
                  </a:lnTo>
                  <a:lnTo>
                    <a:pt x="724204" y="280949"/>
                  </a:lnTo>
                  <a:lnTo>
                    <a:pt x="713117" y="288442"/>
                  </a:lnTo>
                  <a:lnTo>
                    <a:pt x="705612" y="290322"/>
                  </a:lnTo>
                  <a:lnTo>
                    <a:pt x="696150" y="290322"/>
                  </a:lnTo>
                  <a:lnTo>
                    <a:pt x="673239" y="288340"/>
                  </a:lnTo>
                  <a:lnTo>
                    <a:pt x="650989" y="282371"/>
                  </a:lnTo>
                  <a:lnTo>
                    <a:pt x="629412" y="272415"/>
                  </a:lnTo>
                  <a:lnTo>
                    <a:pt x="608507" y="258470"/>
                  </a:lnTo>
                  <a:lnTo>
                    <a:pt x="576211" y="304520"/>
                  </a:lnTo>
                  <a:lnTo>
                    <a:pt x="617956" y="329704"/>
                  </a:lnTo>
                  <a:lnTo>
                    <a:pt x="664692" y="343471"/>
                  </a:lnTo>
                  <a:lnTo>
                    <a:pt x="694677" y="346087"/>
                  </a:lnTo>
                  <a:lnTo>
                    <a:pt x="715733" y="344627"/>
                  </a:lnTo>
                  <a:lnTo>
                    <a:pt x="752094" y="332905"/>
                  </a:lnTo>
                  <a:lnTo>
                    <a:pt x="788860" y="295275"/>
                  </a:lnTo>
                  <a:lnTo>
                    <a:pt x="794232" y="278701"/>
                  </a:lnTo>
                  <a:lnTo>
                    <a:pt x="796036" y="260184"/>
                  </a:lnTo>
                  <a:close/>
                </a:path>
                <a:path w="1588770" h="346709">
                  <a:moveTo>
                    <a:pt x="1066736" y="78816"/>
                  </a:moveTo>
                  <a:lnTo>
                    <a:pt x="992822" y="78816"/>
                  </a:lnTo>
                  <a:lnTo>
                    <a:pt x="992822" y="220789"/>
                  </a:lnTo>
                  <a:lnTo>
                    <a:pt x="991806" y="235077"/>
                  </a:lnTo>
                  <a:lnTo>
                    <a:pt x="968222" y="274015"/>
                  </a:lnTo>
                  <a:lnTo>
                    <a:pt x="938466" y="282956"/>
                  </a:lnTo>
                  <a:lnTo>
                    <a:pt x="918972" y="279171"/>
                  </a:lnTo>
                  <a:lnTo>
                    <a:pt x="905065" y="267792"/>
                  </a:lnTo>
                  <a:lnTo>
                    <a:pt x="896721" y="248818"/>
                  </a:lnTo>
                  <a:lnTo>
                    <a:pt x="893940" y="222262"/>
                  </a:lnTo>
                  <a:lnTo>
                    <a:pt x="893940" y="78816"/>
                  </a:lnTo>
                  <a:lnTo>
                    <a:pt x="820013" y="78816"/>
                  </a:lnTo>
                  <a:lnTo>
                    <a:pt x="820013" y="238404"/>
                  </a:lnTo>
                  <a:lnTo>
                    <a:pt x="821842" y="263474"/>
                  </a:lnTo>
                  <a:lnTo>
                    <a:pt x="836523" y="303733"/>
                  </a:lnTo>
                  <a:lnTo>
                    <a:pt x="864920" y="330835"/>
                  </a:lnTo>
                  <a:lnTo>
                    <a:pt x="901280" y="344398"/>
                  </a:lnTo>
                  <a:lnTo>
                    <a:pt x="922083" y="346087"/>
                  </a:lnTo>
                  <a:lnTo>
                    <a:pt x="942733" y="343674"/>
                  </a:lnTo>
                  <a:lnTo>
                    <a:pt x="961415" y="336435"/>
                  </a:lnTo>
                  <a:lnTo>
                    <a:pt x="978103" y="324358"/>
                  </a:lnTo>
                  <a:lnTo>
                    <a:pt x="992822" y="307428"/>
                  </a:lnTo>
                  <a:lnTo>
                    <a:pt x="992822" y="342201"/>
                  </a:lnTo>
                  <a:lnTo>
                    <a:pt x="1066736" y="342201"/>
                  </a:lnTo>
                  <a:lnTo>
                    <a:pt x="1066736" y="78816"/>
                  </a:lnTo>
                  <a:close/>
                </a:path>
                <a:path w="1588770" h="346709">
                  <a:moveTo>
                    <a:pt x="1353121" y="182118"/>
                  </a:moveTo>
                  <a:lnTo>
                    <a:pt x="1346085" y="138061"/>
                  </a:lnTo>
                  <a:lnTo>
                    <a:pt x="1325003" y="103784"/>
                  </a:lnTo>
                  <a:lnTo>
                    <a:pt x="1293469" y="81749"/>
                  </a:lnTo>
                  <a:lnTo>
                    <a:pt x="1255229" y="74396"/>
                  </a:lnTo>
                  <a:lnTo>
                    <a:pt x="1234935" y="76517"/>
                  </a:lnTo>
                  <a:lnTo>
                    <a:pt x="1215682" y="82854"/>
                  </a:lnTo>
                  <a:lnTo>
                    <a:pt x="1197483" y="93408"/>
                  </a:lnTo>
                  <a:lnTo>
                    <a:pt x="1180325" y="108191"/>
                  </a:lnTo>
                  <a:lnTo>
                    <a:pt x="1180325" y="78803"/>
                  </a:lnTo>
                  <a:lnTo>
                    <a:pt x="1106906" y="78803"/>
                  </a:lnTo>
                  <a:lnTo>
                    <a:pt x="1106906" y="342201"/>
                  </a:lnTo>
                  <a:lnTo>
                    <a:pt x="1180325" y="342201"/>
                  </a:lnTo>
                  <a:lnTo>
                    <a:pt x="1180325" y="195351"/>
                  </a:lnTo>
                  <a:lnTo>
                    <a:pt x="1181341" y="180848"/>
                  </a:lnTo>
                  <a:lnTo>
                    <a:pt x="1205268" y="141605"/>
                  </a:lnTo>
                  <a:lnTo>
                    <a:pt x="1235138" y="132651"/>
                  </a:lnTo>
                  <a:lnTo>
                    <a:pt x="1254633" y="136461"/>
                  </a:lnTo>
                  <a:lnTo>
                    <a:pt x="1268552" y="147853"/>
                  </a:lnTo>
                  <a:lnTo>
                    <a:pt x="1276896" y="166827"/>
                  </a:lnTo>
                  <a:lnTo>
                    <a:pt x="1279690" y="193382"/>
                  </a:lnTo>
                  <a:lnTo>
                    <a:pt x="1279690" y="342201"/>
                  </a:lnTo>
                  <a:lnTo>
                    <a:pt x="1353121" y="342201"/>
                  </a:lnTo>
                  <a:lnTo>
                    <a:pt x="1353121" y="182118"/>
                  </a:lnTo>
                  <a:close/>
                </a:path>
                <a:path w="1588770" h="346709">
                  <a:moveTo>
                    <a:pt x="1588592" y="260184"/>
                  </a:moveTo>
                  <a:lnTo>
                    <a:pt x="1573187" y="214350"/>
                  </a:lnTo>
                  <a:lnTo>
                    <a:pt x="1535976" y="191668"/>
                  </a:lnTo>
                  <a:lnTo>
                    <a:pt x="1488884" y="175882"/>
                  </a:lnTo>
                  <a:lnTo>
                    <a:pt x="1479054" y="172326"/>
                  </a:lnTo>
                  <a:lnTo>
                    <a:pt x="1471002" y="169024"/>
                  </a:lnTo>
                  <a:lnTo>
                    <a:pt x="1464729" y="165976"/>
                  </a:lnTo>
                  <a:lnTo>
                    <a:pt x="1457566" y="162052"/>
                  </a:lnTo>
                  <a:lnTo>
                    <a:pt x="1453934" y="156667"/>
                  </a:lnTo>
                  <a:lnTo>
                    <a:pt x="1453934" y="149809"/>
                  </a:lnTo>
                  <a:lnTo>
                    <a:pt x="1456055" y="141681"/>
                  </a:lnTo>
                  <a:lnTo>
                    <a:pt x="1462443" y="135864"/>
                  </a:lnTo>
                  <a:lnTo>
                    <a:pt x="1473098" y="132359"/>
                  </a:lnTo>
                  <a:lnTo>
                    <a:pt x="1487995" y="131191"/>
                  </a:lnTo>
                  <a:lnTo>
                    <a:pt x="1505026" y="132664"/>
                  </a:lnTo>
                  <a:lnTo>
                    <a:pt x="1522082" y="137071"/>
                  </a:lnTo>
                  <a:lnTo>
                    <a:pt x="1539163" y="144424"/>
                  </a:lnTo>
                  <a:lnTo>
                    <a:pt x="1556296" y="154686"/>
                  </a:lnTo>
                  <a:lnTo>
                    <a:pt x="1583728" y="105740"/>
                  </a:lnTo>
                  <a:lnTo>
                    <a:pt x="1560461" y="92049"/>
                  </a:lnTo>
                  <a:lnTo>
                    <a:pt x="1537195" y="82257"/>
                  </a:lnTo>
                  <a:lnTo>
                    <a:pt x="1513928" y="76377"/>
                  </a:lnTo>
                  <a:lnTo>
                    <a:pt x="1490675" y="74409"/>
                  </a:lnTo>
                  <a:lnTo>
                    <a:pt x="1468501" y="75844"/>
                  </a:lnTo>
                  <a:lnTo>
                    <a:pt x="1430553" y="87337"/>
                  </a:lnTo>
                  <a:lnTo>
                    <a:pt x="1392783" y="123812"/>
                  </a:lnTo>
                  <a:lnTo>
                    <a:pt x="1385443" y="156908"/>
                  </a:lnTo>
                  <a:lnTo>
                    <a:pt x="1387297" y="174028"/>
                  </a:lnTo>
                  <a:lnTo>
                    <a:pt x="1415288" y="211988"/>
                  </a:lnTo>
                  <a:lnTo>
                    <a:pt x="1455559" y="231571"/>
                  </a:lnTo>
                  <a:lnTo>
                    <a:pt x="1485023" y="241427"/>
                  </a:lnTo>
                  <a:lnTo>
                    <a:pt x="1493989" y="245033"/>
                  </a:lnTo>
                  <a:lnTo>
                    <a:pt x="1501673" y="248754"/>
                  </a:lnTo>
                  <a:lnTo>
                    <a:pt x="1508086" y="252590"/>
                  </a:lnTo>
                  <a:lnTo>
                    <a:pt x="1515732" y="257848"/>
                  </a:lnTo>
                  <a:lnTo>
                    <a:pt x="1519567" y="263550"/>
                  </a:lnTo>
                  <a:lnTo>
                    <a:pt x="1519567" y="275945"/>
                  </a:lnTo>
                  <a:lnTo>
                    <a:pt x="1516799" y="280949"/>
                  </a:lnTo>
                  <a:lnTo>
                    <a:pt x="1505699" y="288442"/>
                  </a:lnTo>
                  <a:lnTo>
                    <a:pt x="1498193" y="290322"/>
                  </a:lnTo>
                  <a:lnTo>
                    <a:pt x="1488757" y="290322"/>
                  </a:lnTo>
                  <a:lnTo>
                    <a:pt x="1465808" y="288340"/>
                  </a:lnTo>
                  <a:lnTo>
                    <a:pt x="1443558" y="282371"/>
                  </a:lnTo>
                  <a:lnTo>
                    <a:pt x="1421993" y="272415"/>
                  </a:lnTo>
                  <a:lnTo>
                    <a:pt x="1401102" y="258470"/>
                  </a:lnTo>
                  <a:lnTo>
                    <a:pt x="1368767" y="304520"/>
                  </a:lnTo>
                  <a:lnTo>
                    <a:pt x="1410550" y="329704"/>
                  </a:lnTo>
                  <a:lnTo>
                    <a:pt x="1457274" y="343471"/>
                  </a:lnTo>
                  <a:lnTo>
                    <a:pt x="1487258" y="346087"/>
                  </a:lnTo>
                  <a:lnTo>
                    <a:pt x="1508340" y="344627"/>
                  </a:lnTo>
                  <a:lnTo>
                    <a:pt x="1544688" y="332905"/>
                  </a:lnTo>
                  <a:lnTo>
                    <a:pt x="1581442" y="295275"/>
                  </a:lnTo>
                  <a:lnTo>
                    <a:pt x="1586801" y="278701"/>
                  </a:lnTo>
                  <a:lnTo>
                    <a:pt x="1588592" y="26018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536" name="object 10">
              <a:extLst>
                <a:ext uri="{FF2B5EF4-FFF2-40B4-BE49-F238E27FC236}">
                  <a16:creationId xmlns:a16="http://schemas.microsoft.com/office/drawing/2014/main" id="{1DC80FCA-4AE3-9E34-E0D2-491145ADD923}"/>
                </a:ext>
              </a:extLst>
            </p:cNvPr>
            <p:cNvSpPr>
              <a:spLocks noChangeArrowheads="1"/>
            </p:cNvSpPr>
            <p:nvPr/>
          </p:nvSpPr>
          <p:spPr bwMode="auto">
            <a:xfrm>
              <a:off x="2569336" y="370573"/>
              <a:ext cx="236283" cy="23627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182A2E"/>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21537" name="object 11">
              <a:extLst>
                <a:ext uri="{FF2B5EF4-FFF2-40B4-BE49-F238E27FC236}">
                  <a16:creationId xmlns:a16="http://schemas.microsoft.com/office/drawing/2014/main" id="{D9633191-0D9F-5766-35F5-C97BC77158A6}"/>
                </a:ext>
              </a:extLst>
            </p:cNvPr>
            <p:cNvSpPr>
              <a:spLocks noChangeArrowheads="1"/>
            </p:cNvSpPr>
            <p:nvPr/>
          </p:nvSpPr>
          <p:spPr bwMode="auto">
            <a:xfrm>
              <a:off x="3411435" y="401104"/>
              <a:ext cx="177063" cy="154876"/>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182A2E"/>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grpSp>
      <p:graphicFrame>
        <p:nvGraphicFramePr>
          <p:cNvPr id="4" name="Table 6">
            <a:extLst>
              <a:ext uri="{FF2B5EF4-FFF2-40B4-BE49-F238E27FC236}">
                <a16:creationId xmlns:a16="http://schemas.microsoft.com/office/drawing/2014/main" id="{9DED6966-D16A-476B-1FE9-8FCA4794E3C6}"/>
              </a:ext>
            </a:extLst>
          </p:cNvPr>
          <p:cNvGraphicFramePr>
            <a:graphicFrameLocks noGrp="1"/>
          </p:cNvGraphicFramePr>
          <p:nvPr/>
        </p:nvGraphicFramePr>
        <p:xfrm>
          <a:off x="-15875" y="2792413"/>
          <a:ext cx="11941175" cy="3709989"/>
        </p:xfrm>
        <a:graphic>
          <a:graphicData uri="http://schemas.openxmlformats.org/drawingml/2006/table">
            <a:tbl>
              <a:tblPr firstRow="1" firstCol="1" bandRow="1">
                <a:tableStyleId>{5C22544A-7EE6-4342-B048-85BDC9FD1C3A}</a:tableStyleId>
              </a:tblPr>
              <a:tblGrid>
                <a:gridCol w="1662310">
                  <a:extLst>
                    <a:ext uri="{9D8B030D-6E8A-4147-A177-3AD203B41FA5}">
                      <a16:colId xmlns:a16="http://schemas.microsoft.com/office/drawing/2014/main" val="4070609187"/>
                    </a:ext>
                  </a:extLst>
                </a:gridCol>
                <a:gridCol w="10278865">
                  <a:extLst>
                    <a:ext uri="{9D8B030D-6E8A-4147-A177-3AD203B41FA5}">
                      <a16:colId xmlns:a16="http://schemas.microsoft.com/office/drawing/2014/main" val="3071906904"/>
                    </a:ext>
                  </a:extLst>
                </a:gridCol>
              </a:tblGrid>
              <a:tr h="496824">
                <a:tc>
                  <a:txBody>
                    <a:bodyPr/>
                    <a:lstStyle/>
                    <a:p>
                      <a:pPr algn="just">
                        <a:lnSpc>
                          <a:spcPct val="115000"/>
                        </a:lnSpc>
                        <a:spcAft>
                          <a:spcPts val="0"/>
                        </a:spcAft>
                      </a:pPr>
                      <a:r>
                        <a:rPr lang="en-GB" sz="2400">
                          <a:solidFill>
                            <a:srgbClr val="3B3838"/>
                          </a:solidFill>
                          <a:effectLst/>
                          <a:latin typeface="Century Gothic" panose="020B0502020202020204" pitchFamily="34" charset="0"/>
                          <a:ea typeface="Century Gothic" panose="020B0502020202020204" pitchFamily="34" charset="0"/>
                          <a:cs typeface="Century Gothic" panose="020B0502020202020204" pitchFamily="34" charset="0"/>
                        </a:rPr>
                        <a:t>E-mail</a:t>
                      </a:r>
                    </a:p>
                  </a:txBody>
                  <a:tcPr marL="68577" marR="68577" marT="0" marB="0"/>
                </a:tc>
                <a:tc>
                  <a:txBody>
                    <a:bodyPr/>
                    <a:lstStyle/>
                    <a:p>
                      <a:pPr algn="just">
                        <a:lnSpc>
                          <a:spcPct val="115000"/>
                        </a:lnSpc>
                        <a:spcAft>
                          <a:spcPts val="0"/>
                        </a:spcAft>
                      </a:pPr>
                      <a:r>
                        <a:rPr lang="en-GB" sz="2800" u="sng">
                          <a:effectLst/>
                          <a:hlinkClick r:id="rId6"/>
                        </a:rPr>
                        <a:t>dasuns.org@gmail.com</a:t>
                      </a:r>
                      <a:endParaRPr lang="en-GB" sz="2800" u="sng">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3773800829"/>
                  </a:ext>
                </a:extLst>
              </a:tr>
              <a:tr h="642633">
                <a:tc>
                  <a:txBody>
                    <a:bodyPr/>
                    <a:lstStyle/>
                    <a:p>
                      <a:pPr algn="just">
                        <a:lnSpc>
                          <a:spcPct val="115000"/>
                        </a:lnSpc>
                        <a:spcAft>
                          <a:spcPts val="0"/>
                        </a:spcAft>
                      </a:pPr>
                      <a:r>
                        <a:rPr lang="en-US" sz="2400">
                          <a:solidFill>
                            <a:srgbClr val="3B3838"/>
                          </a:solidFill>
                          <a:effectLst/>
                          <a:latin typeface="Century Gothic" panose="020B0502020202020204" pitchFamily="34" charset="0"/>
                          <a:ea typeface="Century Gothic" panose="020B0502020202020204" pitchFamily="34" charset="0"/>
                          <a:cs typeface="Century Gothic" panose="020B0502020202020204" pitchFamily="34" charset="0"/>
                        </a:rPr>
                        <a:t>Skype</a:t>
                      </a:r>
                    </a:p>
                  </a:txBody>
                  <a:tcPr marL="68577" marR="68577" marT="0" marB="0"/>
                </a:tc>
                <a:tc>
                  <a:txBody>
                    <a:bodyPr/>
                    <a:lstStyle/>
                    <a:p>
                      <a:pPr algn="just">
                        <a:lnSpc>
                          <a:spcPct val="115000"/>
                        </a:lnSpc>
                        <a:spcAft>
                          <a:spcPts val="0"/>
                        </a:spcAft>
                      </a:pPr>
                      <a:r>
                        <a:rPr lang="en-GB" sz="2800" err="1">
                          <a:effectLst/>
                        </a:rPr>
                        <a:t>ronald.kasulem</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3483812405"/>
                  </a:ext>
                </a:extLst>
              </a:tr>
              <a:tr h="642633">
                <a:tc>
                  <a:txBody>
                    <a:bodyPr/>
                    <a:lstStyle/>
                    <a:p>
                      <a:pPr algn="just">
                        <a:lnSpc>
                          <a:spcPct val="115000"/>
                        </a:lnSpc>
                        <a:spcAft>
                          <a:spcPts val="0"/>
                        </a:spcAft>
                      </a:pPr>
                      <a:r>
                        <a:rPr lang="en-US" sz="2400" b="1" i="0" u="none" strike="noStrike" cap="none">
                          <a:solidFill>
                            <a:srgbClr val="3B3838"/>
                          </a:solidFill>
                          <a:effectLst/>
                          <a:latin typeface="Century Gothic" panose="020B0502020202020204" pitchFamily="34" charset="0"/>
                          <a:ea typeface="Century Gothic" panose="020B0502020202020204" pitchFamily="34" charset="0"/>
                          <a:cs typeface="Century Gothic" panose="020B0502020202020204" pitchFamily="34" charset="0"/>
                          <a:sym typeface="Arial"/>
                        </a:rPr>
                        <a:t>Facebook</a:t>
                      </a:r>
                    </a:p>
                  </a:txBody>
                  <a:tcPr marL="68577" marR="68577" marT="0" marB="0"/>
                </a:tc>
                <a:tc>
                  <a:txBody>
                    <a:bodyPr/>
                    <a:lstStyle/>
                    <a:p>
                      <a:pPr algn="just">
                        <a:lnSpc>
                          <a:spcPct val="115000"/>
                        </a:lnSpc>
                        <a:spcAft>
                          <a:spcPts val="0"/>
                        </a:spcAft>
                      </a:pPr>
                      <a:r>
                        <a:rPr lang="en-GB" sz="2800" u="sng">
                          <a:effectLst/>
                          <a:hlinkClick r:id="rId7"/>
                        </a:rPr>
                        <a:t>https://www.facebook.com/dasunsorg</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4244423135"/>
                  </a:ext>
                </a:extLst>
              </a:tr>
              <a:tr h="642633">
                <a:tc>
                  <a:txBody>
                    <a:bodyPr/>
                    <a:lstStyle/>
                    <a:p>
                      <a:pPr algn="just">
                        <a:lnSpc>
                          <a:spcPct val="115000"/>
                        </a:lnSpc>
                        <a:spcAft>
                          <a:spcPts val="0"/>
                        </a:spcAft>
                      </a:pPr>
                      <a:r>
                        <a:rPr lang="en-US" sz="2400" b="1" i="0" u="none" strike="noStrike" cap="none" err="1">
                          <a:solidFill>
                            <a:srgbClr val="3B3838"/>
                          </a:solidFill>
                          <a:effectLst/>
                          <a:latin typeface="Century Gothic" panose="020B0502020202020204" pitchFamily="34" charset="0"/>
                          <a:ea typeface="Century Gothic" panose="020B0502020202020204" pitchFamily="34" charset="0"/>
                          <a:cs typeface="Century Gothic" panose="020B0502020202020204" pitchFamily="34" charset="0"/>
                          <a:sym typeface="Arial"/>
                        </a:rPr>
                        <a:t>Linkedin</a:t>
                      </a:r>
                      <a:endParaRPr lang="en-US" sz="2400" b="1" i="0" u="none" strike="noStrike" cap="none">
                        <a:solidFill>
                          <a:srgbClr val="3B3838"/>
                        </a:solidFill>
                        <a:effectLst/>
                        <a:latin typeface="Century Gothic" panose="020B0502020202020204" pitchFamily="34" charset="0"/>
                        <a:ea typeface="Century Gothic" panose="020B0502020202020204" pitchFamily="34" charset="0"/>
                        <a:cs typeface="Century Gothic" panose="020B0502020202020204" pitchFamily="34" charset="0"/>
                        <a:sym typeface="Arial"/>
                      </a:endParaRPr>
                    </a:p>
                  </a:txBody>
                  <a:tcPr marL="68577" marR="68577" marT="0" marB="0"/>
                </a:tc>
                <a:tc>
                  <a:txBody>
                    <a:bodyPr/>
                    <a:lstStyle/>
                    <a:p>
                      <a:pPr algn="just">
                        <a:lnSpc>
                          <a:spcPct val="115000"/>
                        </a:lnSpc>
                        <a:spcAft>
                          <a:spcPts val="0"/>
                        </a:spcAft>
                      </a:pPr>
                      <a:r>
                        <a:rPr lang="en-GB" sz="2800" u="sng">
                          <a:effectLst/>
                          <a:hlinkClick r:id="rId8"/>
                        </a:rPr>
                        <a:t>https://www.linkedin.com/company/dasuns</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2825868900"/>
                  </a:ext>
                </a:extLst>
              </a:tr>
              <a:tr h="642633">
                <a:tc>
                  <a:txBody>
                    <a:bodyPr/>
                    <a:lstStyle/>
                    <a:p>
                      <a:pPr algn="just">
                        <a:lnSpc>
                          <a:spcPct val="115000"/>
                        </a:lnSpc>
                        <a:spcAft>
                          <a:spcPts val="0"/>
                        </a:spcAft>
                      </a:pPr>
                      <a:r>
                        <a:rPr lang="en-US" sz="2400" b="1" i="0" u="none" strike="noStrike" cap="none">
                          <a:solidFill>
                            <a:srgbClr val="3B3838"/>
                          </a:solidFill>
                          <a:effectLst/>
                          <a:latin typeface="Century Gothic" panose="020B0502020202020204" pitchFamily="34" charset="0"/>
                          <a:ea typeface="Century Gothic" panose="020B0502020202020204" pitchFamily="34" charset="0"/>
                          <a:cs typeface="Century Gothic" panose="020B0502020202020204" pitchFamily="34" charset="0"/>
                          <a:sym typeface="Arial"/>
                        </a:rPr>
                        <a:t>Website</a:t>
                      </a:r>
                    </a:p>
                  </a:txBody>
                  <a:tcPr marL="68577" marR="68577" marT="0" marB="0"/>
                </a:tc>
                <a:tc>
                  <a:txBody>
                    <a:bodyPr/>
                    <a:lstStyle/>
                    <a:p>
                      <a:pPr algn="just">
                        <a:lnSpc>
                          <a:spcPct val="115000"/>
                        </a:lnSpc>
                        <a:spcAft>
                          <a:spcPts val="0"/>
                        </a:spcAft>
                      </a:pPr>
                      <a:r>
                        <a:rPr lang="en-GB" sz="2800" u="sng">
                          <a:effectLst/>
                          <a:hlinkClick r:id="rId9"/>
                        </a:rPr>
                        <a:t>https://dasuns.org/</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3816598188"/>
                  </a:ext>
                </a:extLst>
              </a:tr>
              <a:tr h="642633">
                <a:tc>
                  <a:txBody>
                    <a:bodyPr/>
                    <a:lstStyle/>
                    <a:p>
                      <a:pPr algn="just">
                        <a:lnSpc>
                          <a:spcPct val="115000"/>
                        </a:lnSpc>
                        <a:spcAft>
                          <a:spcPts val="0"/>
                        </a:spcAft>
                      </a:pPr>
                      <a:r>
                        <a:rPr lang="en-GB" sz="2400">
                          <a:effectLst/>
                        </a:rPr>
                        <a:t> </a:t>
                      </a:r>
                      <a:r>
                        <a:rPr lang="en-GB" sz="2400" b="1" i="0" u="none" strike="noStrike" cap="none">
                          <a:solidFill>
                            <a:srgbClr val="3B3838"/>
                          </a:solidFill>
                          <a:effectLst/>
                          <a:latin typeface="Century Gothic" panose="020B0502020202020204" pitchFamily="34" charset="0"/>
                          <a:ea typeface="Century Gothic" panose="020B0502020202020204" pitchFamily="34" charset="0"/>
                          <a:cs typeface="Century Gothic" panose="020B0502020202020204" pitchFamily="34" charset="0"/>
                          <a:sym typeface="Arial"/>
                        </a:rPr>
                        <a:t>Twitter</a:t>
                      </a:r>
                    </a:p>
                  </a:txBody>
                  <a:tcPr marL="68577" marR="68577" marT="0" marB="0"/>
                </a:tc>
                <a:tc>
                  <a:txBody>
                    <a:bodyPr/>
                    <a:lstStyle/>
                    <a:p>
                      <a:pPr algn="just">
                        <a:lnSpc>
                          <a:spcPct val="115000"/>
                        </a:lnSpc>
                        <a:spcAft>
                          <a:spcPts val="0"/>
                        </a:spcAft>
                      </a:pPr>
                      <a:r>
                        <a:rPr lang="en-GB" sz="2800" u="sng">
                          <a:effectLst/>
                        </a:rPr>
                        <a:t>https://twitter.com/dasuns5</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3429403204"/>
                  </a:ext>
                </a:extLst>
              </a:tr>
            </a:tbl>
          </a:graphicData>
        </a:graphic>
      </p:graphicFrame>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31</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a:xfrm>
            <a:off x="3418420" y="1581730"/>
            <a:ext cx="7876349" cy="674133"/>
          </a:xfrm>
        </p:spPr>
        <p:txBody>
          <a:bodyPr>
            <a:normAutofit/>
          </a:bodyPr>
          <a:lstStyle/>
          <a:p>
            <a:pPr algn="ctr"/>
            <a:r>
              <a:rPr lang="de-DE" sz="3200" b="0">
                <a:solidFill>
                  <a:schemeClr val="accent6"/>
                </a:solidFill>
                <a:latin typeface="Arial" panose="020B0604020202020204" pitchFamily="34" charset="0"/>
                <a:cs typeface="Arial" panose="020B0604020202020204" pitchFamily="34" charset="0"/>
              </a:rPr>
              <a:t>Kalpana Kumar:</a:t>
            </a: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sp>
        <p:nvSpPr>
          <p:cNvPr id="13" name="Textfeld 12">
            <a:extLst>
              <a:ext uri="{FF2B5EF4-FFF2-40B4-BE49-F238E27FC236}">
                <a16:creationId xmlns:a16="http://schemas.microsoft.com/office/drawing/2014/main" id="{A1446316-D840-3740-6721-FDD6E5C792E4}"/>
              </a:ext>
            </a:extLst>
          </p:cNvPr>
          <p:cNvSpPr txBox="1"/>
          <p:nvPr/>
        </p:nvSpPr>
        <p:spPr>
          <a:xfrm>
            <a:off x="3510784" y="2149419"/>
            <a:ext cx="7691619" cy="2559162"/>
          </a:xfrm>
          <a:prstGeom prst="rect">
            <a:avLst/>
          </a:prstGeom>
          <a:noFill/>
        </p:spPr>
        <p:txBody>
          <a:bodyPr wrap="square">
            <a:spAutoFit/>
          </a:bodyPr>
          <a:lstStyle/>
          <a:p>
            <a:pPr algn="ctr" eaLnBrk="1" hangingPunct="1">
              <a:lnSpc>
                <a:spcPct val="101000"/>
              </a:lnSpc>
              <a:spcBef>
                <a:spcPts val="1013"/>
              </a:spcBef>
              <a:buClrTx/>
              <a:buFontTx/>
              <a:buNone/>
            </a:pPr>
            <a:r>
              <a:rPr lang="en-US" altLang="en-US" sz="4000" b="1">
                <a:solidFill>
                  <a:schemeClr val="accent6"/>
                </a:solidFill>
              </a:rPr>
              <a:t>Reflections from implementing the </a:t>
            </a:r>
            <a:r>
              <a:rPr lang="en-US" altLang="en-US" sz="4000" b="1" i="1">
                <a:solidFill>
                  <a:schemeClr val="accent6"/>
                </a:solidFill>
              </a:rPr>
              <a:t>Promoting quality in inclusive education in Jordan </a:t>
            </a:r>
            <a:r>
              <a:rPr lang="en-US" altLang="en-US" sz="4000" b="1">
                <a:solidFill>
                  <a:schemeClr val="accent6"/>
                </a:solidFill>
              </a:rPr>
              <a:t>(PROMISE) project</a:t>
            </a:r>
          </a:p>
        </p:txBody>
      </p:sp>
      <p:pic>
        <p:nvPicPr>
          <p:cNvPr id="14" name="Picture 2" descr="Portrait Photo of Kalpana Kumar">
            <a:extLst>
              <a:ext uri="{FF2B5EF4-FFF2-40B4-BE49-F238E27FC236}">
                <a16:creationId xmlns:a16="http://schemas.microsoft.com/office/drawing/2014/main" id="{3A9E0CEB-D542-297C-CE6F-8F5807BB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28781" y="1670641"/>
            <a:ext cx="2489639" cy="2489639"/>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3">
            <a:extLst>
              <a:ext uri="{FF2B5EF4-FFF2-40B4-BE49-F238E27FC236}">
                <a16:creationId xmlns:a16="http://schemas.microsoft.com/office/drawing/2014/main" id="{58F721D1-B211-7909-78EB-458DC5DFCDCC}"/>
              </a:ext>
            </a:extLst>
          </p:cNvPr>
          <p:cNvSpPr txBox="1">
            <a:spLocks/>
          </p:cNvSpPr>
          <p:nvPr/>
        </p:nvSpPr>
        <p:spPr>
          <a:xfrm>
            <a:off x="422521" y="5479600"/>
            <a:ext cx="4953044" cy="674133"/>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rgbClr val="480E4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SzPts val="1000"/>
              <a:buNone/>
              <a:tabLst>
                <a:tab pos="457200" algn="l"/>
              </a:tabLst>
            </a:pPr>
            <a:r>
              <a:rPr lang="de-DE" sz="2000" b="0" err="1">
                <a:solidFill>
                  <a:schemeClr val="accent6"/>
                </a:solidFill>
                <a:latin typeface="Calibri"/>
                <a:ea typeface="Calibri" panose="020F0502020204030204" pitchFamily="34" charset="0"/>
                <a:cs typeface="Calibri"/>
              </a:rPr>
              <a:t>Please</a:t>
            </a:r>
            <a:r>
              <a:rPr lang="de-DE" sz="2000" b="0">
                <a:solidFill>
                  <a:schemeClr val="accent6"/>
                </a:solidFill>
                <a:latin typeface="Calibri"/>
                <a:ea typeface="Calibri" panose="020F0502020204030204" pitchFamily="34" charset="0"/>
                <a:cs typeface="Calibri"/>
              </a:rPr>
              <a:t> find </a:t>
            </a:r>
            <a:r>
              <a:rPr lang="de-DE" sz="2000" b="0" err="1">
                <a:solidFill>
                  <a:schemeClr val="accent6"/>
                </a:solidFill>
                <a:latin typeface="Calibri"/>
                <a:ea typeface="Calibri" panose="020F0502020204030204" pitchFamily="34" charset="0"/>
                <a:cs typeface="Calibri"/>
              </a:rPr>
              <a:t>Kalpana‘s</a:t>
            </a:r>
            <a:r>
              <a:rPr lang="de-DE" sz="2000" b="0">
                <a:solidFill>
                  <a:schemeClr val="accent6"/>
                </a:solidFill>
                <a:latin typeface="Calibri"/>
                <a:ea typeface="Calibri" panose="020F0502020204030204" pitchFamily="34" charset="0"/>
                <a:cs typeface="Calibri"/>
              </a:rPr>
              <a:t> </a:t>
            </a:r>
            <a:r>
              <a:rPr lang="de-DE" sz="2000" b="0" err="1">
                <a:solidFill>
                  <a:schemeClr val="accent6"/>
                </a:solidFill>
                <a:latin typeface="Calibri"/>
                <a:ea typeface="Calibri" panose="020F0502020204030204" pitchFamily="34" charset="0"/>
                <a:cs typeface="Calibri"/>
              </a:rPr>
              <a:t>slides</a:t>
            </a:r>
            <a:r>
              <a:rPr lang="de-DE" sz="2000" b="0">
                <a:solidFill>
                  <a:schemeClr val="accent6"/>
                </a:solidFill>
                <a:latin typeface="Calibri"/>
                <a:ea typeface="Calibri" panose="020F0502020204030204" pitchFamily="34" charset="0"/>
                <a:cs typeface="Calibri"/>
              </a:rPr>
              <a:t> in </a:t>
            </a:r>
            <a:r>
              <a:rPr lang="de-DE" sz="2000" b="0" err="1">
                <a:solidFill>
                  <a:schemeClr val="accent6"/>
                </a:solidFill>
                <a:latin typeface="Calibri"/>
                <a:ea typeface="Calibri" panose="020F0502020204030204" pitchFamily="34" charset="0"/>
                <a:cs typeface="Calibri"/>
              </a:rPr>
              <a:t>the</a:t>
            </a:r>
            <a:r>
              <a:rPr lang="de-DE" sz="2000" b="0">
                <a:solidFill>
                  <a:schemeClr val="accent6"/>
                </a:solidFill>
                <a:latin typeface="Calibri"/>
                <a:ea typeface="Calibri" panose="020F0502020204030204" pitchFamily="34" charset="0"/>
                <a:cs typeface="Calibri"/>
              </a:rPr>
              <a:t> </a:t>
            </a:r>
            <a:r>
              <a:rPr lang="de-DE" sz="2000" b="0" err="1">
                <a:solidFill>
                  <a:schemeClr val="accent6"/>
                </a:solidFill>
                <a:latin typeface="Calibri"/>
                <a:ea typeface="Calibri" panose="020F0502020204030204" pitchFamily="34" charset="0"/>
                <a:cs typeface="Calibri"/>
              </a:rPr>
              <a:t>following</a:t>
            </a:r>
            <a:r>
              <a:rPr lang="de-DE" sz="2000" b="0">
                <a:solidFill>
                  <a:schemeClr val="accent6"/>
                </a:solidFill>
                <a:latin typeface="Calibri"/>
                <a:ea typeface="Calibri" panose="020F0502020204030204" pitchFamily="34" charset="0"/>
                <a:cs typeface="Calibri"/>
              </a:rPr>
              <a:t>:</a:t>
            </a:r>
            <a:endParaRPr lang="de-DE" sz="2000" b="0">
              <a:solidFill>
                <a:schemeClr val="accent6"/>
              </a:solidFill>
              <a:effectLst/>
              <a:latin typeface="Times New Roman"/>
              <a:ea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A20DA9A4-BF84-14B9-6515-02CB9BDBB7C5}"/>
              </a:ext>
              <a:ext uri="{C183D7F6-B498-43B3-948B-1728B52AA6E4}">
                <adec:decorative xmlns:adec="http://schemas.microsoft.com/office/drawing/2017/decorative" val="1"/>
              </a:ext>
            </a:extLst>
          </p:cNvPr>
          <p:cNvSpPr>
            <a:spLocks noChangeArrowheads="1"/>
          </p:cNvSpPr>
          <p:nvPr/>
        </p:nvSpPr>
        <p:spPr bwMode="auto">
          <a:xfrm>
            <a:off x="14143617" y="-235572"/>
            <a:ext cx="1404608" cy="19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338215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7" name="Picture 6">
            <a:extLst>
              <a:ext uri="{FF2B5EF4-FFF2-40B4-BE49-F238E27FC236}">
                <a16:creationId xmlns:a16="http://schemas.microsoft.com/office/drawing/2014/main" id="{9334BB85-CC75-B22C-1179-FFE39565D0A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895159" y="281096"/>
            <a:ext cx="2680584" cy="1693865"/>
          </a:xfrm>
          <a:prstGeom prst="rect">
            <a:avLst/>
          </a:prstGeom>
        </p:spPr>
      </p:pic>
      <p:pic>
        <p:nvPicPr>
          <p:cNvPr id="2" name="Picture 1">
            <a:extLst>
              <a:ext uri="{FF2B5EF4-FFF2-40B4-BE49-F238E27FC236}">
                <a16:creationId xmlns:a16="http://schemas.microsoft.com/office/drawing/2014/main" id="{41D13B36-0023-0CEE-4690-ADC00A89CF87}"/>
              </a:ext>
              <a:ext uri="{C183D7F6-B498-43B3-948B-1728B52AA6E4}">
                <adec:decorative xmlns:adec="http://schemas.microsoft.com/office/drawing/2017/decorative" val="1"/>
              </a:ext>
            </a:extLst>
          </p:cNvPr>
          <p:cNvPicPr>
            <a:picLocks noChangeAspect="1"/>
          </p:cNvPicPr>
          <p:nvPr/>
        </p:nvPicPr>
        <p:blipFill rotWithShape="1">
          <a:blip r:embed="rId4"/>
          <a:srcRect r="44303"/>
          <a:stretch/>
        </p:blipFill>
        <p:spPr>
          <a:xfrm>
            <a:off x="10037775" y="17188"/>
            <a:ext cx="2154227" cy="6858000"/>
          </a:xfrm>
          <a:prstGeom prst="rect">
            <a:avLst/>
          </a:prstGeom>
        </p:spPr>
      </p:pic>
      <p:sp>
        <p:nvSpPr>
          <p:cNvPr id="329" name="Google Shape;329;p23" descr=" Title of the Presentation"/>
          <p:cNvSpPr txBox="1">
            <a:spLocks noGrp="1"/>
          </p:cNvSpPr>
          <p:nvPr>
            <p:ph type="subTitle" idx="1"/>
          </p:nvPr>
        </p:nvSpPr>
        <p:spPr>
          <a:xfrm>
            <a:off x="1466707" y="2264229"/>
            <a:ext cx="8172293" cy="936171"/>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t" anchorCtr="0">
            <a:noAutofit/>
          </a:bodyPr>
          <a:lstStyle/>
          <a:p>
            <a:pPr marL="0" indent="0" algn="l"/>
            <a:r>
              <a:rPr lang="en-GB" sz="2400" b="1">
                <a:latin typeface="+mn-lt"/>
                <a:cs typeface="Cavolini" panose="03000502040302020204" pitchFamily="66" charset="0"/>
              </a:rPr>
              <a:t>Reflections from implementing the </a:t>
            </a:r>
            <a:r>
              <a:rPr lang="en-GB" sz="2400" b="1">
                <a:solidFill>
                  <a:srgbClr val="30489F"/>
                </a:solidFill>
                <a:latin typeface="+mn-lt"/>
                <a:cs typeface="Cavolini" panose="03000502040302020204" pitchFamily="66" charset="0"/>
              </a:rPr>
              <a:t>Promoting quality of inclusive education in Jordan </a:t>
            </a:r>
            <a:r>
              <a:rPr lang="en-GB" sz="2400" b="1">
                <a:latin typeface="+mn-lt"/>
                <a:cs typeface="Cavolini" panose="03000502040302020204" pitchFamily="66" charset="0"/>
              </a:rPr>
              <a:t>(</a:t>
            </a:r>
            <a:r>
              <a:rPr lang="en-GB" sz="2400" b="1">
                <a:solidFill>
                  <a:srgbClr val="30489F"/>
                </a:solidFill>
                <a:latin typeface="+mn-lt"/>
                <a:cs typeface="Cavolini" panose="03000502040302020204" pitchFamily="66" charset="0"/>
              </a:rPr>
              <a:t>PROMISE) </a:t>
            </a:r>
            <a:r>
              <a:rPr lang="en-GB" sz="2400" b="1">
                <a:latin typeface="+mn-lt"/>
                <a:cs typeface="Cavolini" panose="03000502040302020204" pitchFamily="66" charset="0"/>
              </a:rPr>
              <a:t>project</a:t>
            </a:r>
          </a:p>
          <a:p>
            <a:pPr marL="0" indent="0" algn="l"/>
            <a:endParaRPr lang="en-GB" sz="2400" b="1">
              <a:latin typeface="Permanent Marker" panose="020B0604020202020204" charset="0"/>
              <a:ea typeface="Comfortaa Light"/>
              <a:cs typeface="Cavolini" panose="03000502040302020204" pitchFamily="66" charset="0"/>
              <a:sym typeface="Comfortaa Light"/>
            </a:endParaRPr>
          </a:p>
        </p:txBody>
      </p:sp>
      <p:sp>
        <p:nvSpPr>
          <p:cNvPr id="328" name="Google Shape;328;p23" descr=" Name of presenter "/>
          <p:cNvSpPr txBox="1">
            <a:spLocks noGrp="1"/>
          </p:cNvSpPr>
          <p:nvPr>
            <p:ph type="ctrTitle"/>
          </p:nvPr>
        </p:nvSpPr>
        <p:spPr>
          <a:xfrm>
            <a:off x="2750075" y="4256094"/>
            <a:ext cx="5775159" cy="666541"/>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b" anchorCtr="0">
            <a:noAutofit/>
          </a:bodyPr>
          <a:lstStyle/>
          <a:p>
            <a:br>
              <a:rPr lang="en-GB" sz="2667" b="1">
                <a:latin typeface="+mn-lt"/>
              </a:rPr>
            </a:br>
            <a:r>
              <a:rPr lang="en-GB" sz="2667" b="1">
                <a:latin typeface="+mn-lt"/>
              </a:rPr>
              <a:t>Presented by: Kalpana Kumar </a:t>
            </a:r>
            <a:endParaRPr sz="2667" b="1">
              <a:latin typeface="+mn-lt"/>
            </a:endParaRPr>
          </a:p>
        </p:txBody>
      </p:sp>
      <p:pic>
        <p:nvPicPr>
          <p:cNvPr id="3" name="Picture 2">
            <a:extLst>
              <a:ext uri="{FF2B5EF4-FFF2-40B4-BE49-F238E27FC236}">
                <a16:creationId xmlns:a16="http://schemas.microsoft.com/office/drawing/2014/main" id="{BC01E4B9-B7A8-2089-72E0-8C3C32B0FB36}"/>
              </a:ext>
              <a:ext uri="{C183D7F6-B498-43B3-948B-1728B52AA6E4}">
                <adec:decorative xmlns:adec="http://schemas.microsoft.com/office/drawing/2017/decorative" val="1"/>
              </a:ext>
            </a:extLst>
          </p:cNvPr>
          <p:cNvPicPr>
            <a:picLocks noChangeAspect="1"/>
          </p:cNvPicPr>
          <p:nvPr/>
        </p:nvPicPr>
        <p:blipFill rotWithShape="1">
          <a:blip r:embed="rId5"/>
          <a:srcRect t="25314" r="56714"/>
          <a:stretch/>
        </p:blipFill>
        <p:spPr>
          <a:xfrm>
            <a:off x="831200" y="5659588"/>
            <a:ext cx="3257245" cy="1056801"/>
          </a:xfrm>
          <a:prstGeom prst="rect">
            <a:avLst/>
          </a:prstGeom>
        </p:spPr>
      </p:pic>
    </p:spTree>
    <p:extLst>
      <p:ext uri="{BB962C8B-B14F-4D97-AF65-F5344CB8AC3E}">
        <p14:creationId xmlns:p14="http://schemas.microsoft.com/office/powerpoint/2010/main" val="1343768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B501ABD-3B79-440C-AC39-BFB4ED828B09}"/>
              </a:ext>
            </a:extLst>
          </p:cNvPr>
          <p:cNvSpPr>
            <a:spLocks noGrp="1"/>
          </p:cNvSpPr>
          <p:nvPr>
            <p:ph type="title"/>
          </p:nvPr>
        </p:nvSpPr>
        <p:spPr>
          <a:xfrm>
            <a:off x="599757" y="412433"/>
            <a:ext cx="11422911" cy="985384"/>
          </a:xfrm>
        </p:spPr>
        <p:txBody>
          <a:bodyPr>
            <a:normAutofit fontScale="90000"/>
          </a:bodyPr>
          <a:lstStyle/>
          <a:p>
            <a:pPr algn="ctr">
              <a:spcAft>
                <a:spcPts val="4000"/>
              </a:spcAft>
            </a:pPr>
            <a:r>
              <a:rPr lang="de-DE" sz="2667" b="1">
                <a:latin typeface="+mn-lt"/>
              </a:rPr>
              <a:t>Promoting Quality in Inclusive Education in Jordan at a glance</a:t>
            </a:r>
            <a:br>
              <a:rPr lang="de-DE" sz="3100"/>
            </a:br>
            <a:br>
              <a:rPr lang="en-CA"/>
            </a:br>
            <a:endParaRPr lang="en-CA"/>
          </a:p>
        </p:txBody>
      </p:sp>
      <p:sp>
        <p:nvSpPr>
          <p:cNvPr id="43" name="Textfeld 42">
            <a:extLst>
              <a:ext uri="{FF2B5EF4-FFF2-40B4-BE49-F238E27FC236}">
                <a16:creationId xmlns:a16="http://schemas.microsoft.com/office/drawing/2014/main" id="{1C05FC5F-D793-4653-A0AD-B8C50D70312A}"/>
              </a:ext>
            </a:extLst>
          </p:cNvPr>
          <p:cNvSpPr txBox="1"/>
          <p:nvPr/>
        </p:nvSpPr>
        <p:spPr>
          <a:xfrm>
            <a:off x="1458946" y="1686831"/>
            <a:ext cx="5920423" cy="995401"/>
          </a:xfrm>
          <a:prstGeom prst="rect">
            <a:avLst/>
          </a:prstGeom>
          <a:noFill/>
        </p:spPr>
        <p:txBody>
          <a:bodyPr wrap="square" rtlCol="0">
            <a:spAutoFit/>
          </a:bodyPr>
          <a:lstStyle/>
          <a:p>
            <a:pPr defTabSz="1219170">
              <a:buClr>
                <a:srgbClr val="000000"/>
              </a:buClr>
            </a:pPr>
            <a:r>
              <a:rPr lang="en-CA" sz="1467" b="1" kern="0">
                <a:solidFill>
                  <a:srgbClr val="000000"/>
                </a:solidFill>
                <a:latin typeface="Arial"/>
                <a:cs typeface="Arial"/>
                <a:sym typeface="Arial"/>
              </a:rPr>
              <a:t>Objective: </a:t>
            </a:r>
            <a:r>
              <a:rPr lang="en-US" sz="1467" b="1" kern="0">
                <a:solidFill>
                  <a:srgbClr val="000000"/>
                </a:solidFill>
                <a:latin typeface="Arial"/>
                <a:cs typeface="Arial"/>
                <a:sym typeface="Arial"/>
              </a:rPr>
              <a:t>The pedagogical, organizational and institutional preconditions with regards to the implementation of inclusive, gender-sensitive education have improved especially at school</a:t>
            </a:r>
          </a:p>
          <a:p>
            <a:pPr defTabSz="1219170">
              <a:buClr>
                <a:srgbClr val="000000"/>
              </a:buClr>
            </a:pPr>
            <a:r>
              <a:rPr lang="en-US" sz="1467" b="1" kern="0">
                <a:solidFill>
                  <a:srgbClr val="000000"/>
                </a:solidFill>
                <a:latin typeface="Arial"/>
                <a:cs typeface="Arial"/>
                <a:sym typeface="Arial"/>
              </a:rPr>
              <a:t>level.</a:t>
            </a:r>
            <a:r>
              <a:rPr lang="en-CA" sz="1467" b="1" kern="0">
                <a:solidFill>
                  <a:srgbClr val="000000"/>
                </a:solidFill>
                <a:latin typeface="Arial"/>
                <a:cs typeface="Arial"/>
                <a:sym typeface="Arial"/>
              </a:rPr>
              <a:t> </a:t>
            </a:r>
          </a:p>
        </p:txBody>
      </p:sp>
      <p:sp>
        <p:nvSpPr>
          <p:cNvPr id="25" name="Textfeld 24">
            <a:extLst>
              <a:ext uri="{FF2B5EF4-FFF2-40B4-BE49-F238E27FC236}">
                <a16:creationId xmlns:a16="http://schemas.microsoft.com/office/drawing/2014/main" id="{CD180CA0-9CC5-45B5-AA22-922EA33F5930}"/>
              </a:ext>
            </a:extLst>
          </p:cNvPr>
          <p:cNvSpPr txBox="1"/>
          <p:nvPr/>
        </p:nvSpPr>
        <p:spPr>
          <a:xfrm>
            <a:off x="1490706" y="2828466"/>
            <a:ext cx="4953637" cy="338554"/>
          </a:xfrm>
          <a:prstGeom prst="rect">
            <a:avLst/>
          </a:prstGeom>
          <a:noFill/>
        </p:spPr>
        <p:txBody>
          <a:bodyPr wrap="square" rtlCol="0">
            <a:spAutoFit/>
          </a:bodyPr>
          <a:lstStyle/>
          <a:p>
            <a:pPr defTabSz="1219170">
              <a:buClr>
                <a:srgbClr val="000000"/>
              </a:buClr>
            </a:pPr>
            <a:r>
              <a:rPr lang="en-CA" sz="1600" b="1" kern="0">
                <a:solidFill>
                  <a:srgbClr val="000000"/>
                </a:solidFill>
                <a:latin typeface="Arial"/>
                <a:cs typeface="Arial"/>
                <a:sym typeface="Arial"/>
              </a:rPr>
              <a:t>06/2018 - 05/2026 ( implemented in 2 phases)  </a:t>
            </a:r>
            <a:endParaRPr lang="en-CA" sz="1467" b="1" kern="0">
              <a:solidFill>
                <a:srgbClr val="000000"/>
              </a:solidFill>
              <a:latin typeface="Arial"/>
              <a:cs typeface="Arial"/>
              <a:sym typeface="Arial"/>
            </a:endParaRPr>
          </a:p>
        </p:txBody>
      </p:sp>
      <p:sp>
        <p:nvSpPr>
          <p:cNvPr id="27" name="Textfeld 26">
            <a:extLst>
              <a:ext uri="{FF2B5EF4-FFF2-40B4-BE49-F238E27FC236}">
                <a16:creationId xmlns:a16="http://schemas.microsoft.com/office/drawing/2014/main" id="{E4C84E0E-E6EC-495C-82A0-552DCBF255BA}"/>
              </a:ext>
            </a:extLst>
          </p:cNvPr>
          <p:cNvSpPr txBox="1"/>
          <p:nvPr/>
        </p:nvSpPr>
        <p:spPr>
          <a:xfrm>
            <a:off x="1448131" y="3214404"/>
            <a:ext cx="5582896" cy="338554"/>
          </a:xfrm>
          <a:prstGeom prst="rect">
            <a:avLst/>
          </a:prstGeom>
          <a:noFill/>
        </p:spPr>
        <p:txBody>
          <a:bodyPr wrap="square" rtlCol="0">
            <a:spAutoFit/>
          </a:bodyPr>
          <a:lstStyle/>
          <a:p>
            <a:pPr defTabSz="1219170">
              <a:buClr>
                <a:srgbClr val="000000"/>
              </a:buClr>
            </a:pPr>
            <a:r>
              <a:rPr lang="en-CA" sz="1600" b="1" kern="0">
                <a:solidFill>
                  <a:srgbClr val="000000"/>
                </a:solidFill>
                <a:latin typeface="Arial"/>
                <a:cs typeface="Arial"/>
                <a:sym typeface="Arial"/>
              </a:rPr>
              <a:t>25 Mio. EUR</a:t>
            </a:r>
          </a:p>
        </p:txBody>
      </p:sp>
      <p:sp>
        <p:nvSpPr>
          <p:cNvPr id="11" name="Rechteck 10">
            <a:extLst>
              <a:ext uri="{FF2B5EF4-FFF2-40B4-BE49-F238E27FC236}">
                <a16:creationId xmlns:a16="http://schemas.microsoft.com/office/drawing/2014/main" id="{3E6BCBF1-F9EF-4E6B-B427-E88CFA0509AA}"/>
              </a:ext>
              <a:ext uri="{C183D7F6-B498-43B3-948B-1728B52AA6E4}">
                <adec:decorative xmlns:adec="http://schemas.microsoft.com/office/drawing/2017/decorative" val="1"/>
              </a:ext>
            </a:extLst>
          </p:cNvPr>
          <p:cNvSpPr/>
          <p:nvPr/>
        </p:nvSpPr>
        <p:spPr>
          <a:xfrm>
            <a:off x="1173365" y="1604230"/>
            <a:ext cx="6802072" cy="494094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CA" sz="1600" kern="0">
              <a:solidFill>
                <a:srgbClr val="000000"/>
              </a:solidFill>
              <a:latin typeface="Arial"/>
              <a:sym typeface="Arial"/>
            </a:endParaRPr>
          </a:p>
        </p:txBody>
      </p:sp>
      <p:pic>
        <p:nvPicPr>
          <p:cNvPr id="1026" name="Picture 2">
            <a:extLst>
              <a:ext uri="{FF2B5EF4-FFF2-40B4-BE49-F238E27FC236}">
                <a16:creationId xmlns:a16="http://schemas.microsoft.com/office/drawing/2014/main" id="{6491E883-F82C-4E33-99D8-E4F8C367767A}"/>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50" t="19722" r="7334" b="18111"/>
          <a:stretch/>
        </p:blipFill>
        <p:spPr bwMode="auto">
          <a:xfrm>
            <a:off x="3594147" y="3696155"/>
            <a:ext cx="1757211" cy="437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A1EC60A3-486A-0EA9-7360-34BCD8BC27A0}"/>
              </a:ext>
            </a:extLst>
          </p:cNvPr>
          <p:cNvSpPr txBox="1"/>
          <p:nvPr/>
        </p:nvSpPr>
        <p:spPr>
          <a:xfrm>
            <a:off x="1448130" y="3653193"/>
            <a:ext cx="2016639" cy="338554"/>
          </a:xfrm>
          <a:prstGeom prst="rect">
            <a:avLst/>
          </a:prstGeom>
          <a:noFill/>
        </p:spPr>
        <p:txBody>
          <a:bodyPr wrap="square" rtlCol="0">
            <a:spAutoFit/>
          </a:bodyPr>
          <a:lstStyle/>
          <a:p>
            <a:pPr defTabSz="1219170">
              <a:buClr>
                <a:srgbClr val="000000"/>
              </a:buClr>
            </a:pPr>
            <a:r>
              <a:rPr lang="en-CA" sz="1600" b="1" kern="0">
                <a:solidFill>
                  <a:srgbClr val="000000"/>
                </a:solidFill>
                <a:latin typeface="Arial"/>
                <a:cs typeface="Arial"/>
                <a:sym typeface="Arial"/>
              </a:rPr>
              <a:t>Commissioned by</a:t>
            </a:r>
          </a:p>
        </p:txBody>
      </p:sp>
      <p:sp>
        <p:nvSpPr>
          <p:cNvPr id="44" name="Textfeld 43">
            <a:extLst>
              <a:ext uri="{FF2B5EF4-FFF2-40B4-BE49-F238E27FC236}">
                <a16:creationId xmlns:a16="http://schemas.microsoft.com/office/drawing/2014/main" id="{106A1480-C076-4EB3-A301-E124A1D3E556}"/>
              </a:ext>
            </a:extLst>
          </p:cNvPr>
          <p:cNvSpPr txBox="1"/>
          <p:nvPr/>
        </p:nvSpPr>
        <p:spPr>
          <a:xfrm>
            <a:off x="1448130" y="4111825"/>
            <a:ext cx="5134993" cy="830997"/>
          </a:xfrm>
          <a:prstGeom prst="rect">
            <a:avLst/>
          </a:prstGeom>
          <a:noFill/>
        </p:spPr>
        <p:txBody>
          <a:bodyPr wrap="square" rtlCol="0">
            <a:spAutoFit/>
          </a:bodyPr>
          <a:lstStyle/>
          <a:p>
            <a:pPr defTabSz="1219170">
              <a:buClr>
                <a:srgbClr val="000000"/>
              </a:buClr>
            </a:pPr>
            <a:r>
              <a:rPr lang="en-CA" sz="1600" b="1" kern="0">
                <a:solidFill>
                  <a:srgbClr val="000000"/>
                </a:solidFill>
                <a:latin typeface="Arial"/>
                <a:cs typeface="Arial"/>
                <a:sym typeface="Arial"/>
              </a:rPr>
              <a:t>Jordanian Ministry of Education as the political partner</a:t>
            </a:r>
          </a:p>
          <a:p>
            <a:pPr defTabSz="1219170">
              <a:buClr>
                <a:srgbClr val="000000"/>
              </a:buClr>
            </a:pPr>
            <a:endParaRPr lang="en-CA" sz="1600" b="1" kern="0">
              <a:solidFill>
                <a:srgbClr val="000000"/>
              </a:solidFill>
              <a:latin typeface="Arial"/>
              <a:cs typeface="Arial"/>
              <a:sym typeface="Arial"/>
            </a:endParaRPr>
          </a:p>
        </p:txBody>
      </p:sp>
      <p:pic>
        <p:nvPicPr>
          <p:cNvPr id="41" name="Picture 2">
            <a:extLst>
              <a:ext uri="{FF2B5EF4-FFF2-40B4-BE49-F238E27FC236}">
                <a16:creationId xmlns:a16="http://schemas.microsoft.com/office/drawing/2014/main" id="{4C2FF1EF-F4F9-4A76-9E17-081EEAD9844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331" y="4078709"/>
            <a:ext cx="578591" cy="5234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a:extLst>
              <a:ext uri="{FF2B5EF4-FFF2-40B4-BE49-F238E27FC236}">
                <a16:creationId xmlns:a16="http://schemas.microsoft.com/office/drawing/2014/main" id="{1B1C0C1C-670C-8CE5-7958-4353841CBC1C}"/>
              </a:ext>
            </a:extLst>
          </p:cNvPr>
          <p:cNvSpPr txBox="1"/>
          <p:nvPr/>
        </p:nvSpPr>
        <p:spPr>
          <a:xfrm>
            <a:off x="1467636" y="4565556"/>
            <a:ext cx="6241741" cy="1077218"/>
          </a:xfrm>
          <a:prstGeom prst="rect">
            <a:avLst/>
          </a:prstGeom>
          <a:noFill/>
        </p:spPr>
        <p:txBody>
          <a:bodyPr wrap="square" rtlCol="0">
            <a:spAutoFit/>
          </a:bodyPr>
          <a:lstStyle/>
          <a:p>
            <a:pPr defTabSz="1219170">
              <a:buClr>
                <a:srgbClr val="000000"/>
              </a:buClr>
            </a:pPr>
            <a:endParaRPr lang="en-CA" sz="1600" kern="0">
              <a:solidFill>
                <a:srgbClr val="000000"/>
              </a:solidFill>
              <a:latin typeface="Arial"/>
              <a:cs typeface="Arial"/>
              <a:sym typeface="Arial"/>
            </a:endParaRPr>
          </a:p>
          <a:p>
            <a:pPr defTabSz="1219170">
              <a:buClr>
                <a:srgbClr val="000000"/>
              </a:buClr>
            </a:pPr>
            <a:r>
              <a:rPr lang="en-CA" sz="1600" b="1" kern="0">
                <a:solidFill>
                  <a:srgbClr val="000000"/>
                </a:solidFill>
                <a:latin typeface="Arial"/>
                <a:cs typeface="Arial"/>
                <a:sym typeface="Arial"/>
              </a:rPr>
              <a:t>Children in public schools (pre-school to grade 10) in Jordan, particularly at 60 pilot schools in 6 field directorates (approx. 54,000 children reached directly).</a:t>
            </a:r>
          </a:p>
        </p:txBody>
      </p:sp>
      <p:grpSp>
        <p:nvGrpSpPr>
          <p:cNvPr id="9" name="Group 8">
            <a:extLst>
              <a:ext uri="{FF2B5EF4-FFF2-40B4-BE49-F238E27FC236}">
                <a16:creationId xmlns:a16="http://schemas.microsoft.com/office/drawing/2014/main" id="{A23F824F-D6A0-D56F-5F8B-2B5F53F114F2}"/>
              </a:ext>
              <a:ext uri="{C183D7F6-B498-43B3-948B-1728B52AA6E4}">
                <adec:decorative xmlns:adec="http://schemas.microsoft.com/office/drawing/2017/decorative" val="1"/>
              </a:ext>
            </a:extLst>
          </p:cNvPr>
          <p:cNvGrpSpPr/>
          <p:nvPr/>
        </p:nvGrpSpPr>
        <p:grpSpPr>
          <a:xfrm>
            <a:off x="8058360" y="1650063"/>
            <a:ext cx="3525960" cy="4153411"/>
            <a:chOff x="3370697" y="1113395"/>
            <a:chExt cx="4483040" cy="4248620"/>
          </a:xfrm>
        </p:grpSpPr>
        <p:sp>
          <p:nvSpPr>
            <p:cNvPr id="13" name="Freeform: Shape 12">
              <a:extLst>
                <a:ext uri="{FF2B5EF4-FFF2-40B4-BE49-F238E27FC236}">
                  <a16:creationId xmlns:a16="http://schemas.microsoft.com/office/drawing/2014/main" id="{820BBE0B-30F2-60DD-F529-D875470125A9}"/>
                </a:ext>
              </a:extLst>
            </p:cNvPr>
            <p:cNvSpPr/>
            <p:nvPr/>
          </p:nvSpPr>
          <p:spPr>
            <a:xfrm>
              <a:off x="4894573" y="2329403"/>
              <a:ext cx="1623025" cy="712706"/>
            </a:xfrm>
            <a:custGeom>
              <a:avLst/>
              <a:gdLst>
                <a:gd name="connsiteX0" fmla="*/ 1622389 w 1623025"/>
                <a:gd name="connsiteY0" fmla="*/ 513021 h 712706"/>
                <a:gd name="connsiteX1" fmla="*/ 467667 w 1623025"/>
                <a:gd name="connsiteY1" fmla="*/ 84866 h 712706"/>
                <a:gd name="connsiteX2" fmla="*/ 116678 w 1623025"/>
                <a:gd name="connsiteY2" fmla="*/ 64632 h 712706"/>
                <a:gd name="connsiteX3" fmla="*/ 82476 w 1623025"/>
                <a:gd name="connsiteY3" fmla="*/ 0 h 712706"/>
                <a:gd name="connsiteX4" fmla="*/ 0 w 1623025"/>
                <a:gd name="connsiteY4" fmla="*/ 103773 h 712706"/>
                <a:gd name="connsiteX5" fmla="*/ 39406 w 1623025"/>
                <a:gd name="connsiteY5" fmla="*/ 154968 h 712706"/>
                <a:gd name="connsiteX6" fmla="*/ 137974 w 1623025"/>
                <a:gd name="connsiteY6" fmla="*/ 252262 h 712706"/>
                <a:gd name="connsiteX7" fmla="*/ 463365 w 1623025"/>
                <a:gd name="connsiteY7" fmla="*/ 198410 h 712706"/>
                <a:gd name="connsiteX8" fmla="*/ 555720 w 1623025"/>
                <a:gd name="connsiteY8" fmla="*/ 300643 h 712706"/>
                <a:gd name="connsiteX9" fmla="*/ 498522 w 1623025"/>
                <a:gd name="connsiteY9" fmla="*/ 369842 h 712706"/>
                <a:gd name="connsiteX10" fmla="*/ 526245 w 1623025"/>
                <a:gd name="connsiteY10" fmla="*/ 417586 h 712706"/>
                <a:gd name="connsiteX11" fmla="*/ 623326 w 1623025"/>
                <a:gd name="connsiteY11" fmla="*/ 487635 h 712706"/>
                <a:gd name="connsiteX12" fmla="*/ 712016 w 1623025"/>
                <a:gd name="connsiteY12" fmla="*/ 461294 h 712706"/>
                <a:gd name="connsiteX13" fmla="*/ 955143 w 1623025"/>
                <a:gd name="connsiteY13" fmla="*/ 708988 h 712706"/>
                <a:gd name="connsiteX14" fmla="*/ 958808 w 1623025"/>
                <a:gd name="connsiteY14" fmla="*/ 712706 h 712706"/>
                <a:gd name="connsiteX15" fmla="*/ 1623026 w 1623025"/>
                <a:gd name="connsiteY15" fmla="*/ 513233 h 712706"/>
                <a:gd name="connsiteX16" fmla="*/ 1622389 w 1623025"/>
                <a:gd name="connsiteY16" fmla="*/ 513021 h 71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3025" h="712706">
                  <a:moveTo>
                    <a:pt x="1622389" y="513021"/>
                  </a:moveTo>
                  <a:lnTo>
                    <a:pt x="467667" y="84866"/>
                  </a:lnTo>
                  <a:lnTo>
                    <a:pt x="116678" y="64632"/>
                  </a:lnTo>
                  <a:lnTo>
                    <a:pt x="82476" y="0"/>
                  </a:lnTo>
                  <a:lnTo>
                    <a:pt x="0" y="103773"/>
                  </a:lnTo>
                  <a:lnTo>
                    <a:pt x="39406" y="154968"/>
                  </a:lnTo>
                  <a:lnTo>
                    <a:pt x="137974" y="252262"/>
                  </a:lnTo>
                  <a:lnTo>
                    <a:pt x="463365" y="198410"/>
                  </a:lnTo>
                  <a:lnTo>
                    <a:pt x="555720" y="300643"/>
                  </a:lnTo>
                  <a:lnTo>
                    <a:pt x="498522" y="369842"/>
                  </a:lnTo>
                  <a:lnTo>
                    <a:pt x="526245" y="417586"/>
                  </a:lnTo>
                  <a:lnTo>
                    <a:pt x="623326" y="487635"/>
                  </a:lnTo>
                  <a:lnTo>
                    <a:pt x="712016" y="461294"/>
                  </a:lnTo>
                  <a:lnTo>
                    <a:pt x="955143" y="708988"/>
                  </a:lnTo>
                  <a:lnTo>
                    <a:pt x="958808" y="712706"/>
                  </a:lnTo>
                  <a:lnTo>
                    <a:pt x="1623026" y="513233"/>
                  </a:lnTo>
                  <a:lnTo>
                    <a:pt x="1622389" y="513021"/>
                  </a:lnTo>
                  <a:close/>
                </a:path>
              </a:pathLst>
            </a:custGeom>
            <a:solidFill>
              <a:srgbClr val="FFFFFF"/>
            </a:solidFill>
            <a:ln w="10616" cap="rnd">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4" name="Freeform: Shape 13">
              <a:extLst>
                <a:ext uri="{FF2B5EF4-FFF2-40B4-BE49-F238E27FC236}">
                  <a16:creationId xmlns:a16="http://schemas.microsoft.com/office/drawing/2014/main" id="{663C3919-661B-193E-B6D8-505E975E6D4C}"/>
                </a:ext>
              </a:extLst>
            </p:cNvPr>
            <p:cNvSpPr/>
            <p:nvPr/>
          </p:nvSpPr>
          <p:spPr>
            <a:xfrm>
              <a:off x="4417135" y="3110777"/>
              <a:ext cx="735011" cy="677176"/>
            </a:xfrm>
            <a:custGeom>
              <a:avLst/>
              <a:gdLst>
                <a:gd name="connsiteX0" fmla="*/ 700066 w 735011"/>
                <a:gd name="connsiteY0" fmla="*/ 188267 h 677176"/>
                <a:gd name="connsiteX1" fmla="*/ 436811 w 735011"/>
                <a:gd name="connsiteY1" fmla="*/ 181947 h 677176"/>
                <a:gd name="connsiteX2" fmla="*/ 409673 w 735011"/>
                <a:gd name="connsiteY2" fmla="*/ 28094 h 677176"/>
                <a:gd name="connsiteX3" fmla="*/ 95753 w 735011"/>
                <a:gd name="connsiteY3" fmla="*/ 0 h 677176"/>
                <a:gd name="connsiteX4" fmla="*/ 56507 w 735011"/>
                <a:gd name="connsiteY4" fmla="*/ 131495 h 677176"/>
                <a:gd name="connsiteX5" fmla="*/ 42274 w 735011"/>
                <a:gd name="connsiteY5" fmla="*/ 179133 h 677176"/>
                <a:gd name="connsiteX6" fmla="*/ 44557 w 735011"/>
                <a:gd name="connsiteY6" fmla="*/ 188851 h 677176"/>
                <a:gd name="connsiteX7" fmla="*/ 41743 w 735011"/>
                <a:gd name="connsiteY7" fmla="*/ 202447 h 677176"/>
                <a:gd name="connsiteX8" fmla="*/ 49496 w 735011"/>
                <a:gd name="connsiteY8" fmla="*/ 218592 h 677176"/>
                <a:gd name="connsiteX9" fmla="*/ 58419 w 735011"/>
                <a:gd name="connsiteY9" fmla="*/ 247111 h 677176"/>
                <a:gd name="connsiteX10" fmla="*/ 73235 w 735011"/>
                <a:gd name="connsiteY10" fmla="*/ 309247 h 677176"/>
                <a:gd name="connsiteX11" fmla="*/ 26182 w 735011"/>
                <a:gd name="connsiteY11" fmla="*/ 453859 h 677176"/>
                <a:gd name="connsiteX12" fmla="*/ 0 w 735011"/>
                <a:gd name="connsiteY12" fmla="*/ 519447 h 677176"/>
                <a:gd name="connsiteX13" fmla="*/ 77856 w 735011"/>
                <a:gd name="connsiteY13" fmla="*/ 559119 h 677176"/>
                <a:gd name="connsiteX14" fmla="*/ 124962 w 735011"/>
                <a:gd name="connsiteY14" fmla="*/ 444353 h 677176"/>
                <a:gd name="connsiteX15" fmla="*/ 280887 w 735011"/>
                <a:gd name="connsiteY15" fmla="*/ 471544 h 677176"/>
                <a:gd name="connsiteX16" fmla="*/ 588699 w 735011"/>
                <a:gd name="connsiteY16" fmla="*/ 677177 h 677176"/>
                <a:gd name="connsiteX17" fmla="*/ 735011 w 735011"/>
                <a:gd name="connsiteY17" fmla="*/ 344776 h 677176"/>
                <a:gd name="connsiteX18" fmla="*/ 700066 w 735011"/>
                <a:gd name="connsiteY18" fmla="*/ 188267 h 67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5011" h="677176">
                  <a:moveTo>
                    <a:pt x="700066" y="188267"/>
                  </a:moveTo>
                  <a:lnTo>
                    <a:pt x="436811" y="181947"/>
                  </a:lnTo>
                  <a:lnTo>
                    <a:pt x="409673" y="28094"/>
                  </a:lnTo>
                  <a:lnTo>
                    <a:pt x="95753" y="0"/>
                  </a:lnTo>
                  <a:lnTo>
                    <a:pt x="56507" y="131495"/>
                  </a:lnTo>
                  <a:lnTo>
                    <a:pt x="42274" y="179133"/>
                  </a:lnTo>
                  <a:lnTo>
                    <a:pt x="44557" y="188851"/>
                  </a:lnTo>
                  <a:lnTo>
                    <a:pt x="41743" y="202447"/>
                  </a:lnTo>
                  <a:lnTo>
                    <a:pt x="49496" y="218592"/>
                  </a:lnTo>
                  <a:lnTo>
                    <a:pt x="58419" y="247111"/>
                  </a:lnTo>
                  <a:lnTo>
                    <a:pt x="73235" y="309247"/>
                  </a:lnTo>
                  <a:lnTo>
                    <a:pt x="26182" y="453859"/>
                  </a:lnTo>
                  <a:lnTo>
                    <a:pt x="0" y="519447"/>
                  </a:lnTo>
                  <a:lnTo>
                    <a:pt x="77856" y="559119"/>
                  </a:lnTo>
                  <a:lnTo>
                    <a:pt x="124962" y="444353"/>
                  </a:lnTo>
                  <a:lnTo>
                    <a:pt x="280887" y="471544"/>
                  </a:lnTo>
                  <a:lnTo>
                    <a:pt x="588699" y="677177"/>
                  </a:lnTo>
                  <a:lnTo>
                    <a:pt x="735011" y="344776"/>
                  </a:lnTo>
                  <a:lnTo>
                    <a:pt x="700066" y="188267"/>
                  </a:lnTo>
                  <a:close/>
                </a:path>
              </a:pathLst>
            </a:custGeom>
            <a:solidFill>
              <a:srgbClr val="0077B2"/>
            </a:solidFill>
            <a:ln w="10616" cap="rnd">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5" name="Freeform: Shape 14">
              <a:extLst>
                <a:ext uri="{FF2B5EF4-FFF2-40B4-BE49-F238E27FC236}">
                  <a16:creationId xmlns:a16="http://schemas.microsoft.com/office/drawing/2014/main" id="{B18F71AA-26F5-6BE7-03DA-EF7CCB8E912C}"/>
                </a:ext>
              </a:extLst>
            </p:cNvPr>
            <p:cNvSpPr/>
            <p:nvPr/>
          </p:nvSpPr>
          <p:spPr>
            <a:xfrm>
              <a:off x="4473642" y="2752513"/>
              <a:ext cx="413656" cy="489759"/>
            </a:xfrm>
            <a:custGeom>
              <a:avLst/>
              <a:gdLst>
                <a:gd name="connsiteX0" fmla="*/ 346581 w 413656"/>
                <a:gd name="connsiteY0" fmla="*/ 137761 h 489759"/>
                <a:gd name="connsiteX1" fmla="*/ 370692 w 413656"/>
                <a:gd name="connsiteY1" fmla="*/ 0 h 489759"/>
                <a:gd name="connsiteX2" fmla="*/ 257732 w 413656"/>
                <a:gd name="connsiteY2" fmla="*/ 9772 h 489759"/>
                <a:gd name="connsiteX3" fmla="*/ 78653 w 413656"/>
                <a:gd name="connsiteY3" fmla="*/ 101117 h 489759"/>
                <a:gd name="connsiteX4" fmla="*/ 71324 w 413656"/>
                <a:gd name="connsiteY4" fmla="*/ 110995 h 489759"/>
                <a:gd name="connsiteX5" fmla="*/ 41796 w 413656"/>
                <a:gd name="connsiteY5" fmla="*/ 223212 h 489759"/>
                <a:gd name="connsiteX6" fmla="*/ 28731 w 413656"/>
                <a:gd name="connsiteY6" fmla="*/ 307706 h 489759"/>
                <a:gd name="connsiteX7" fmla="*/ 4514 w 413656"/>
                <a:gd name="connsiteY7" fmla="*/ 464374 h 489759"/>
                <a:gd name="connsiteX8" fmla="*/ 5098 w 413656"/>
                <a:gd name="connsiteY8" fmla="*/ 464958 h 489759"/>
                <a:gd name="connsiteX9" fmla="*/ 0 w 413656"/>
                <a:gd name="connsiteY9" fmla="*/ 489760 h 489759"/>
                <a:gd name="connsiteX10" fmla="*/ 39246 w 413656"/>
                <a:gd name="connsiteY10" fmla="*/ 358265 h 489759"/>
                <a:gd name="connsiteX11" fmla="*/ 353167 w 413656"/>
                <a:gd name="connsiteY11" fmla="*/ 386359 h 489759"/>
                <a:gd name="connsiteX12" fmla="*/ 413656 w 413656"/>
                <a:gd name="connsiteY12" fmla="*/ 278444 h 489759"/>
                <a:gd name="connsiteX13" fmla="*/ 346581 w 413656"/>
                <a:gd name="connsiteY13" fmla="*/ 137761 h 48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656" h="489759">
                  <a:moveTo>
                    <a:pt x="346581" y="137761"/>
                  </a:moveTo>
                  <a:lnTo>
                    <a:pt x="370692" y="0"/>
                  </a:lnTo>
                  <a:lnTo>
                    <a:pt x="257732" y="9772"/>
                  </a:lnTo>
                  <a:lnTo>
                    <a:pt x="78653" y="101117"/>
                  </a:lnTo>
                  <a:lnTo>
                    <a:pt x="71324" y="110995"/>
                  </a:lnTo>
                  <a:lnTo>
                    <a:pt x="41796" y="223212"/>
                  </a:lnTo>
                  <a:lnTo>
                    <a:pt x="28731" y="307706"/>
                  </a:lnTo>
                  <a:lnTo>
                    <a:pt x="4514" y="464374"/>
                  </a:lnTo>
                  <a:lnTo>
                    <a:pt x="5098" y="464958"/>
                  </a:lnTo>
                  <a:lnTo>
                    <a:pt x="0" y="489760"/>
                  </a:lnTo>
                  <a:lnTo>
                    <a:pt x="39246" y="358265"/>
                  </a:lnTo>
                  <a:lnTo>
                    <a:pt x="353167" y="386359"/>
                  </a:lnTo>
                  <a:lnTo>
                    <a:pt x="413656" y="278444"/>
                  </a:lnTo>
                  <a:lnTo>
                    <a:pt x="346581" y="137761"/>
                  </a:lnTo>
                  <a:close/>
                </a:path>
              </a:pathLst>
            </a:custGeom>
            <a:solidFill>
              <a:srgbClr val="FFFFFF"/>
            </a:solidFill>
            <a:ln w="10616" cap="rnd">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6" name="Freeform: Shape 15">
              <a:extLst>
                <a:ext uri="{FF2B5EF4-FFF2-40B4-BE49-F238E27FC236}">
                  <a16:creationId xmlns:a16="http://schemas.microsoft.com/office/drawing/2014/main" id="{4728761E-6C3D-FFC5-2BA2-27E80DEC49B3}"/>
                </a:ext>
              </a:extLst>
            </p:cNvPr>
            <p:cNvSpPr/>
            <p:nvPr/>
          </p:nvSpPr>
          <p:spPr>
            <a:xfrm>
              <a:off x="4544965" y="2303912"/>
              <a:ext cx="389014" cy="559596"/>
            </a:xfrm>
            <a:custGeom>
              <a:avLst/>
              <a:gdLst>
                <a:gd name="connsiteX0" fmla="*/ 389014 w 389014"/>
                <a:gd name="connsiteY0" fmla="*/ 180460 h 559596"/>
                <a:gd name="connsiteX1" fmla="*/ 349608 w 389014"/>
                <a:gd name="connsiteY1" fmla="*/ 129264 h 559596"/>
                <a:gd name="connsiteX2" fmla="*/ 174671 w 389014"/>
                <a:gd name="connsiteY2" fmla="*/ 67128 h 559596"/>
                <a:gd name="connsiteX3" fmla="*/ 123104 w 389014"/>
                <a:gd name="connsiteY3" fmla="*/ 38715 h 559596"/>
                <a:gd name="connsiteX4" fmla="*/ 57038 w 389014"/>
                <a:gd name="connsiteY4" fmla="*/ 31971 h 559596"/>
                <a:gd name="connsiteX5" fmla="*/ 58949 w 389014"/>
                <a:gd name="connsiteY5" fmla="*/ 0 h 559596"/>
                <a:gd name="connsiteX6" fmla="*/ 30749 w 389014"/>
                <a:gd name="connsiteY6" fmla="*/ 119174 h 559596"/>
                <a:gd name="connsiteX7" fmla="*/ 27988 w 389014"/>
                <a:gd name="connsiteY7" fmla="*/ 240419 h 559596"/>
                <a:gd name="connsiteX8" fmla="*/ 52205 w 389014"/>
                <a:gd name="connsiteY8" fmla="*/ 464480 h 559596"/>
                <a:gd name="connsiteX9" fmla="*/ 0 w 389014"/>
                <a:gd name="connsiteY9" fmla="*/ 559596 h 559596"/>
                <a:gd name="connsiteX10" fmla="*/ 7329 w 389014"/>
                <a:gd name="connsiteY10" fmla="*/ 549718 h 559596"/>
                <a:gd name="connsiteX11" fmla="*/ 186408 w 389014"/>
                <a:gd name="connsiteY11" fmla="*/ 458373 h 559596"/>
                <a:gd name="connsiteX12" fmla="*/ 151941 w 389014"/>
                <a:gd name="connsiteY12" fmla="*/ 344404 h 559596"/>
                <a:gd name="connsiteX13" fmla="*/ 389014 w 389014"/>
                <a:gd name="connsiteY13" fmla="*/ 180460 h 55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9014" h="559596">
                  <a:moveTo>
                    <a:pt x="389014" y="180460"/>
                  </a:moveTo>
                  <a:lnTo>
                    <a:pt x="349608" y="129264"/>
                  </a:lnTo>
                  <a:lnTo>
                    <a:pt x="174671" y="67128"/>
                  </a:lnTo>
                  <a:lnTo>
                    <a:pt x="123104" y="38715"/>
                  </a:lnTo>
                  <a:lnTo>
                    <a:pt x="57038" y="31971"/>
                  </a:lnTo>
                  <a:lnTo>
                    <a:pt x="58949" y="0"/>
                  </a:lnTo>
                  <a:lnTo>
                    <a:pt x="30749" y="119174"/>
                  </a:lnTo>
                  <a:lnTo>
                    <a:pt x="27988" y="240419"/>
                  </a:lnTo>
                  <a:lnTo>
                    <a:pt x="52205" y="464480"/>
                  </a:lnTo>
                  <a:lnTo>
                    <a:pt x="0" y="559596"/>
                  </a:lnTo>
                  <a:lnTo>
                    <a:pt x="7329" y="549718"/>
                  </a:lnTo>
                  <a:lnTo>
                    <a:pt x="186408" y="458373"/>
                  </a:lnTo>
                  <a:lnTo>
                    <a:pt x="151941" y="344404"/>
                  </a:lnTo>
                  <a:lnTo>
                    <a:pt x="389014" y="180460"/>
                  </a:lnTo>
                  <a:close/>
                </a:path>
              </a:pathLst>
            </a:custGeom>
            <a:solidFill>
              <a:srgbClr val="FFFFFF"/>
            </a:solidFill>
            <a:ln w="10616" cap="rnd">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9" name="Freeform: Shape 18">
              <a:extLst>
                <a:ext uri="{FF2B5EF4-FFF2-40B4-BE49-F238E27FC236}">
                  <a16:creationId xmlns:a16="http://schemas.microsoft.com/office/drawing/2014/main" id="{5F259CC6-5EB3-4B0A-DEDA-E3B166D5F154}"/>
                </a:ext>
              </a:extLst>
            </p:cNvPr>
            <p:cNvSpPr/>
            <p:nvPr/>
          </p:nvSpPr>
          <p:spPr>
            <a:xfrm>
              <a:off x="4719636" y="2175815"/>
              <a:ext cx="280462" cy="257360"/>
            </a:xfrm>
            <a:custGeom>
              <a:avLst/>
              <a:gdLst>
                <a:gd name="connsiteX0" fmla="*/ 0 w 280462"/>
                <a:gd name="connsiteY0" fmla="*/ 195224 h 257360"/>
                <a:gd name="connsiteX1" fmla="*/ 174937 w 280462"/>
                <a:gd name="connsiteY1" fmla="*/ 257360 h 257360"/>
                <a:gd name="connsiteX2" fmla="*/ 257413 w 280462"/>
                <a:gd name="connsiteY2" fmla="*/ 153588 h 257360"/>
                <a:gd name="connsiteX3" fmla="*/ 220291 w 280462"/>
                <a:gd name="connsiteY3" fmla="*/ 85928 h 257360"/>
                <a:gd name="connsiteX4" fmla="*/ 280462 w 280462"/>
                <a:gd name="connsiteY4" fmla="*/ 0 h 257360"/>
                <a:gd name="connsiteX5" fmla="*/ 183116 w 280462"/>
                <a:gd name="connsiteY5" fmla="*/ 7276 h 257360"/>
                <a:gd name="connsiteX6" fmla="*/ 0 w 280462"/>
                <a:gd name="connsiteY6" fmla="*/ 195224 h 25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462" h="257360">
                  <a:moveTo>
                    <a:pt x="0" y="195224"/>
                  </a:moveTo>
                  <a:lnTo>
                    <a:pt x="174937" y="257360"/>
                  </a:lnTo>
                  <a:lnTo>
                    <a:pt x="257413" y="153588"/>
                  </a:lnTo>
                  <a:lnTo>
                    <a:pt x="220291" y="85928"/>
                  </a:lnTo>
                  <a:lnTo>
                    <a:pt x="280462" y="0"/>
                  </a:lnTo>
                  <a:lnTo>
                    <a:pt x="183116" y="7276"/>
                  </a:lnTo>
                  <a:lnTo>
                    <a:pt x="0" y="195224"/>
                  </a:lnTo>
                  <a:close/>
                </a:path>
              </a:pathLst>
            </a:custGeom>
            <a:solidFill>
              <a:srgbClr val="FFFFFF"/>
            </a:solidFill>
            <a:ln w="10616" cap="rnd">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0" name="Freeform: Shape 19">
              <a:extLst>
                <a:ext uri="{FF2B5EF4-FFF2-40B4-BE49-F238E27FC236}">
                  <a16:creationId xmlns:a16="http://schemas.microsoft.com/office/drawing/2014/main" id="{1DFEAF9B-0C54-4796-1711-4E7E36C1A3A4}"/>
                </a:ext>
              </a:extLst>
            </p:cNvPr>
            <p:cNvSpPr/>
            <p:nvPr/>
          </p:nvSpPr>
          <p:spPr>
            <a:xfrm>
              <a:off x="4668069" y="2118034"/>
              <a:ext cx="234683" cy="253005"/>
            </a:xfrm>
            <a:custGeom>
              <a:avLst/>
              <a:gdLst>
                <a:gd name="connsiteX0" fmla="*/ 234683 w 234683"/>
                <a:gd name="connsiteY0" fmla="*/ 65057 h 253005"/>
                <a:gd name="connsiteX1" fmla="*/ 184921 w 234683"/>
                <a:gd name="connsiteY1" fmla="*/ 0 h 253005"/>
                <a:gd name="connsiteX2" fmla="*/ 11577 w 234683"/>
                <a:gd name="connsiteY2" fmla="*/ 48116 h 253005"/>
                <a:gd name="connsiteX3" fmla="*/ 0 w 234683"/>
                <a:gd name="connsiteY3" fmla="*/ 224593 h 253005"/>
                <a:gd name="connsiteX4" fmla="*/ 51567 w 234683"/>
                <a:gd name="connsiteY4" fmla="*/ 253005 h 253005"/>
                <a:gd name="connsiteX5" fmla="*/ 234683 w 234683"/>
                <a:gd name="connsiteY5" fmla="*/ 65057 h 25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683" h="253005">
                  <a:moveTo>
                    <a:pt x="234683" y="65057"/>
                  </a:moveTo>
                  <a:lnTo>
                    <a:pt x="184921" y="0"/>
                  </a:lnTo>
                  <a:lnTo>
                    <a:pt x="11577" y="48116"/>
                  </a:lnTo>
                  <a:lnTo>
                    <a:pt x="0" y="224593"/>
                  </a:lnTo>
                  <a:lnTo>
                    <a:pt x="51567" y="253005"/>
                  </a:lnTo>
                  <a:lnTo>
                    <a:pt x="234683" y="65057"/>
                  </a:lnTo>
                  <a:close/>
                </a:path>
              </a:pathLst>
            </a:custGeom>
            <a:solidFill>
              <a:srgbClr val="0077B2"/>
            </a:solidFill>
            <a:ln w="10616" cap="rnd">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2" name="Freeform: Shape 21">
              <a:extLst>
                <a:ext uri="{FF2B5EF4-FFF2-40B4-BE49-F238E27FC236}">
                  <a16:creationId xmlns:a16="http://schemas.microsoft.com/office/drawing/2014/main" id="{EB3BDA25-7F1A-2F45-51B7-C207F4056CF9}"/>
                </a:ext>
              </a:extLst>
            </p:cNvPr>
            <p:cNvSpPr/>
            <p:nvPr/>
          </p:nvSpPr>
          <p:spPr>
            <a:xfrm>
              <a:off x="4590319" y="1760832"/>
              <a:ext cx="470747" cy="581795"/>
            </a:xfrm>
            <a:custGeom>
              <a:avLst/>
              <a:gdLst>
                <a:gd name="connsiteX0" fmla="*/ 470747 w 470747"/>
                <a:gd name="connsiteY0" fmla="*/ 350777 h 581795"/>
                <a:gd name="connsiteX1" fmla="*/ 466127 w 470747"/>
                <a:gd name="connsiteY1" fmla="*/ 239463 h 581795"/>
                <a:gd name="connsiteX2" fmla="*/ 452850 w 470747"/>
                <a:gd name="connsiteY2" fmla="*/ 222734 h 581795"/>
                <a:gd name="connsiteX3" fmla="*/ 408664 w 470747"/>
                <a:gd name="connsiteY3" fmla="*/ 167289 h 581795"/>
                <a:gd name="connsiteX4" fmla="*/ 353432 w 470747"/>
                <a:gd name="connsiteY4" fmla="*/ 82954 h 581795"/>
                <a:gd name="connsiteX5" fmla="*/ 311371 w 470747"/>
                <a:gd name="connsiteY5" fmla="*/ 45035 h 581795"/>
                <a:gd name="connsiteX6" fmla="*/ 304148 w 470747"/>
                <a:gd name="connsiteY6" fmla="*/ 35954 h 581795"/>
                <a:gd name="connsiteX7" fmla="*/ 299687 w 470747"/>
                <a:gd name="connsiteY7" fmla="*/ 34467 h 581795"/>
                <a:gd name="connsiteX8" fmla="*/ 299634 w 470747"/>
                <a:gd name="connsiteY8" fmla="*/ 34467 h 581795"/>
                <a:gd name="connsiteX9" fmla="*/ 299422 w 470747"/>
                <a:gd name="connsiteY9" fmla="*/ 34414 h 581795"/>
                <a:gd name="connsiteX10" fmla="*/ 194481 w 470747"/>
                <a:gd name="connsiteY10" fmla="*/ 0 h 581795"/>
                <a:gd name="connsiteX11" fmla="*/ 150560 w 470747"/>
                <a:gd name="connsiteY11" fmla="*/ 23049 h 581795"/>
                <a:gd name="connsiteX12" fmla="*/ 52258 w 470747"/>
                <a:gd name="connsiteY12" fmla="*/ 67075 h 581795"/>
                <a:gd name="connsiteX13" fmla="*/ 37600 w 470747"/>
                <a:gd name="connsiteY13" fmla="*/ 81680 h 581795"/>
                <a:gd name="connsiteX14" fmla="*/ 18694 w 470747"/>
                <a:gd name="connsiteY14" fmla="*/ 109667 h 581795"/>
                <a:gd name="connsiteX15" fmla="*/ 15242 w 470747"/>
                <a:gd name="connsiteY15" fmla="*/ 131123 h 581795"/>
                <a:gd name="connsiteX16" fmla="*/ 0 w 470747"/>
                <a:gd name="connsiteY16" fmla="*/ 362354 h 581795"/>
                <a:gd name="connsiteX17" fmla="*/ 15879 w 470747"/>
                <a:gd name="connsiteY17" fmla="*/ 504948 h 581795"/>
                <a:gd name="connsiteX18" fmla="*/ 13596 w 470747"/>
                <a:gd name="connsiteY18" fmla="*/ 543080 h 581795"/>
                <a:gd name="connsiteX19" fmla="*/ 11684 w 470747"/>
                <a:gd name="connsiteY19" fmla="*/ 575051 h 581795"/>
                <a:gd name="connsiteX20" fmla="*/ 77750 w 470747"/>
                <a:gd name="connsiteY20" fmla="*/ 581795 h 581795"/>
                <a:gd name="connsiteX21" fmla="*/ 89327 w 470747"/>
                <a:gd name="connsiteY21" fmla="*/ 405318 h 581795"/>
                <a:gd name="connsiteX22" fmla="*/ 262671 w 470747"/>
                <a:gd name="connsiteY22" fmla="*/ 357203 h 581795"/>
                <a:gd name="connsiteX23" fmla="*/ 312433 w 470747"/>
                <a:gd name="connsiteY23" fmla="*/ 422260 h 581795"/>
                <a:gd name="connsiteX24" fmla="*/ 409779 w 470747"/>
                <a:gd name="connsiteY24" fmla="*/ 414984 h 581795"/>
                <a:gd name="connsiteX25" fmla="*/ 407921 w 470747"/>
                <a:gd name="connsiteY25" fmla="*/ 347537 h 581795"/>
                <a:gd name="connsiteX26" fmla="*/ 470747 w 470747"/>
                <a:gd name="connsiteY26" fmla="*/ 350777 h 5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0747" h="581795">
                  <a:moveTo>
                    <a:pt x="470747" y="350777"/>
                  </a:moveTo>
                  <a:lnTo>
                    <a:pt x="466127" y="239463"/>
                  </a:lnTo>
                  <a:lnTo>
                    <a:pt x="452850" y="222734"/>
                  </a:lnTo>
                  <a:lnTo>
                    <a:pt x="408664" y="167289"/>
                  </a:lnTo>
                  <a:lnTo>
                    <a:pt x="353432" y="82954"/>
                  </a:lnTo>
                  <a:lnTo>
                    <a:pt x="311371" y="45035"/>
                  </a:lnTo>
                  <a:lnTo>
                    <a:pt x="304148" y="35954"/>
                  </a:lnTo>
                  <a:lnTo>
                    <a:pt x="299687" y="34467"/>
                  </a:lnTo>
                  <a:lnTo>
                    <a:pt x="299634" y="34467"/>
                  </a:lnTo>
                  <a:lnTo>
                    <a:pt x="299422" y="34414"/>
                  </a:lnTo>
                  <a:lnTo>
                    <a:pt x="194481" y="0"/>
                  </a:lnTo>
                  <a:lnTo>
                    <a:pt x="150560" y="23049"/>
                  </a:lnTo>
                  <a:lnTo>
                    <a:pt x="52258" y="67075"/>
                  </a:lnTo>
                  <a:lnTo>
                    <a:pt x="37600" y="81680"/>
                  </a:lnTo>
                  <a:lnTo>
                    <a:pt x="18694" y="109667"/>
                  </a:lnTo>
                  <a:lnTo>
                    <a:pt x="15242" y="131123"/>
                  </a:lnTo>
                  <a:lnTo>
                    <a:pt x="0" y="362354"/>
                  </a:lnTo>
                  <a:lnTo>
                    <a:pt x="15879" y="504948"/>
                  </a:lnTo>
                  <a:lnTo>
                    <a:pt x="13596" y="543080"/>
                  </a:lnTo>
                  <a:lnTo>
                    <a:pt x="11684" y="575051"/>
                  </a:lnTo>
                  <a:lnTo>
                    <a:pt x="77750" y="581795"/>
                  </a:lnTo>
                  <a:lnTo>
                    <a:pt x="89327" y="405318"/>
                  </a:lnTo>
                  <a:lnTo>
                    <a:pt x="262671" y="357203"/>
                  </a:lnTo>
                  <a:lnTo>
                    <a:pt x="312433" y="422260"/>
                  </a:lnTo>
                  <a:lnTo>
                    <a:pt x="409779" y="414984"/>
                  </a:lnTo>
                  <a:lnTo>
                    <a:pt x="407921" y="347537"/>
                  </a:lnTo>
                  <a:lnTo>
                    <a:pt x="470747" y="350777"/>
                  </a:lnTo>
                  <a:close/>
                </a:path>
              </a:pathLst>
            </a:custGeom>
            <a:solidFill>
              <a:srgbClr val="0077B2"/>
            </a:solidFill>
            <a:ln w="10616"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9170">
                <a:buClr>
                  <a:srgbClr val="000000"/>
                </a:buClr>
              </a:pPr>
              <a:endParaRPr lang="en-US" sz="1400" kern="0">
                <a:solidFill>
                  <a:srgbClr val="000000"/>
                </a:solidFill>
                <a:latin typeface="Arial"/>
                <a:cs typeface="Arial"/>
                <a:sym typeface="Arial"/>
              </a:endParaRPr>
            </a:p>
          </p:txBody>
        </p:sp>
        <p:sp>
          <p:nvSpPr>
            <p:cNvPr id="23" name="Freeform: Shape 22">
              <a:extLst>
                <a:ext uri="{FF2B5EF4-FFF2-40B4-BE49-F238E27FC236}">
                  <a16:creationId xmlns:a16="http://schemas.microsoft.com/office/drawing/2014/main" id="{D8CEF8E6-07D1-5178-39CF-AC52CF622355}"/>
                </a:ext>
              </a:extLst>
            </p:cNvPr>
            <p:cNvSpPr/>
            <p:nvPr/>
          </p:nvSpPr>
          <p:spPr>
            <a:xfrm>
              <a:off x="4375392" y="3282900"/>
              <a:ext cx="2333607" cy="2079115"/>
            </a:xfrm>
            <a:custGeom>
              <a:avLst/>
              <a:gdLst>
                <a:gd name="connsiteX0" fmla="*/ 2329147 w 2333607"/>
                <a:gd name="connsiteY0" fmla="*/ 771125 h 2079115"/>
                <a:gd name="connsiteX1" fmla="*/ 2333342 w 2333607"/>
                <a:gd name="connsiteY1" fmla="*/ 768788 h 2079115"/>
                <a:gd name="connsiteX2" fmla="*/ 2187561 w 2333607"/>
                <a:gd name="connsiteY2" fmla="*/ 598153 h 2079115"/>
                <a:gd name="connsiteX3" fmla="*/ 2050225 w 2333607"/>
                <a:gd name="connsiteY3" fmla="*/ 436864 h 2079115"/>
                <a:gd name="connsiteX4" fmla="*/ 1896371 w 2333607"/>
                <a:gd name="connsiteY4" fmla="*/ 255979 h 2079115"/>
                <a:gd name="connsiteX5" fmla="*/ 1765833 w 2333607"/>
                <a:gd name="connsiteY5" fmla="*/ 115191 h 2079115"/>
                <a:gd name="connsiteX6" fmla="*/ 1659458 w 2333607"/>
                <a:gd name="connsiteY6" fmla="*/ 0 h 2079115"/>
                <a:gd name="connsiteX7" fmla="*/ 1672682 w 2333607"/>
                <a:gd name="connsiteY7" fmla="*/ 17579 h 2079115"/>
                <a:gd name="connsiteX8" fmla="*/ 741809 w 2333607"/>
                <a:gd name="connsiteY8" fmla="*/ 16145 h 2079115"/>
                <a:gd name="connsiteX9" fmla="*/ 776754 w 2333607"/>
                <a:gd name="connsiteY9" fmla="*/ 172653 h 2079115"/>
                <a:gd name="connsiteX10" fmla="*/ 630442 w 2333607"/>
                <a:gd name="connsiteY10" fmla="*/ 505055 h 2079115"/>
                <a:gd name="connsiteX11" fmla="*/ 532564 w 2333607"/>
                <a:gd name="connsiteY11" fmla="*/ 628849 h 2079115"/>
                <a:gd name="connsiteX12" fmla="*/ 129583 w 2333607"/>
                <a:gd name="connsiteY12" fmla="*/ 665440 h 2079115"/>
                <a:gd name="connsiteX13" fmla="*/ 0 w 2333607"/>
                <a:gd name="connsiteY13" fmla="*/ 1251431 h 2079115"/>
                <a:gd name="connsiteX14" fmla="*/ 236489 w 2333607"/>
                <a:gd name="connsiteY14" fmla="*/ 1388184 h 2079115"/>
                <a:gd name="connsiteX15" fmla="*/ 381579 w 2333607"/>
                <a:gd name="connsiteY15" fmla="*/ 2037532 h 2079115"/>
                <a:gd name="connsiteX16" fmla="*/ 383810 w 2333607"/>
                <a:gd name="connsiteY16" fmla="*/ 2047516 h 2079115"/>
                <a:gd name="connsiteX17" fmla="*/ 532989 w 2333607"/>
                <a:gd name="connsiteY17" fmla="*/ 2063980 h 2079115"/>
                <a:gd name="connsiteX18" fmla="*/ 619608 w 2333607"/>
                <a:gd name="connsiteY18" fmla="*/ 2079115 h 2079115"/>
                <a:gd name="connsiteX19" fmla="*/ 636762 w 2333607"/>
                <a:gd name="connsiteY19" fmla="*/ 2075398 h 2079115"/>
                <a:gd name="connsiteX20" fmla="*/ 670220 w 2333607"/>
                <a:gd name="connsiteY20" fmla="*/ 2079115 h 2079115"/>
                <a:gd name="connsiteX21" fmla="*/ 1024873 w 2333607"/>
                <a:gd name="connsiteY21" fmla="*/ 1785058 h 2079115"/>
                <a:gd name="connsiteX22" fmla="*/ 1243783 w 2333607"/>
                <a:gd name="connsiteY22" fmla="*/ 1425678 h 2079115"/>
                <a:gd name="connsiteX23" fmla="*/ 1888830 w 2333607"/>
                <a:gd name="connsiteY23" fmla="*/ 1284092 h 2079115"/>
                <a:gd name="connsiteX24" fmla="*/ 1895734 w 2333607"/>
                <a:gd name="connsiteY24" fmla="*/ 1268957 h 2079115"/>
                <a:gd name="connsiteX25" fmla="*/ 1906621 w 2333607"/>
                <a:gd name="connsiteY25" fmla="*/ 1259503 h 2079115"/>
                <a:gd name="connsiteX26" fmla="*/ 1961322 w 2333607"/>
                <a:gd name="connsiteY26" fmla="*/ 1126203 h 2079115"/>
                <a:gd name="connsiteX27" fmla="*/ 1965677 w 2333607"/>
                <a:gd name="connsiteY27" fmla="*/ 1115635 h 2079115"/>
                <a:gd name="connsiteX28" fmla="*/ 2043162 w 2333607"/>
                <a:gd name="connsiteY28" fmla="*/ 945690 h 2079115"/>
                <a:gd name="connsiteX29" fmla="*/ 2333608 w 2333607"/>
                <a:gd name="connsiteY29" fmla="*/ 776223 h 2079115"/>
                <a:gd name="connsiteX30" fmla="*/ 2329147 w 2333607"/>
                <a:gd name="connsiteY30" fmla="*/ 771125 h 207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33607" h="2079115">
                  <a:moveTo>
                    <a:pt x="2329147" y="771125"/>
                  </a:moveTo>
                  <a:lnTo>
                    <a:pt x="2333342" y="768788"/>
                  </a:lnTo>
                  <a:lnTo>
                    <a:pt x="2187561" y="598153"/>
                  </a:lnTo>
                  <a:lnTo>
                    <a:pt x="2050225" y="436864"/>
                  </a:lnTo>
                  <a:lnTo>
                    <a:pt x="1896371" y="255979"/>
                  </a:lnTo>
                  <a:lnTo>
                    <a:pt x="1765833" y="115191"/>
                  </a:lnTo>
                  <a:lnTo>
                    <a:pt x="1659458" y="0"/>
                  </a:lnTo>
                  <a:lnTo>
                    <a:pt x="1672682" y="17579"/>
                  </a:lnTo>
                  <a:lnTo>
                    <a:pt x="741809" y="16145"/>
                  </a:lnTo>
                  <a:lnTo>
                    <a:pt x="776754" y="172653"/>
                  </a:lnTo>
                  <a:lnTo>
                    <a:pt x="630442" y="505055"/>
                  </a:lnTo>
                  <a:lnTo>
                    <a:pt x="532564" y="628849"/>
                  </a:lnTo>
                  <a:lnTo>
                    <a:pt x="129583" y="665440"/>
                  </a:lnTo>
                  <a:lnTo>
                    <a:pt x="0" y="1251431"/>
                  </a:lnTo>
                  <a:lnTo>
                    <a:pt x="236489" y="1388184"/>
                  </a:lnTo>
                  <a:lnTo>
                    <a:pt x="381579" y="2037532"/>
                  </a:lnTo>
                  <a:lnTo>
                    <a:pt x="383810" y="2047516"/>
                  </a:lnTo>
                  <a:lnTo>
                    <a:pt x="532989" y="2063980"/>
                  </a:lnTo>
                  <a:lnTo>
                    <a:pt x="619608" y="2079115"/>
                  </a:lnTo>
                  <a:lnTo>
                    <a:pt x="636762" y="2075398"/>
                  </a:lnTo>
                  <a:lnTo>
                    <a:pt x="670220" y="2079115"/>
                  </a:lnTo>
                  <a:lnTo>
                    <a:pt x="1024873" y="1785058"/>
                  </a:lnTo>
                  <a:lnTo>
                    <a:pt x="1243783" y="1425678"/>
                  </a:lnTo>
                  <a:lnTo>
                    <a:pt x="1888830" y="1284092"/>
                  </a:lnTo>
                  <a:lnTo>
                    <a:pt x="1895734" y="1268957"/>
                  </a:lnTo>
                  <a:lnTo>
                    <a:pt x="1906621" y="1259503"/>
                  </a:lnTo>
                  <a:lnTo>
                    <a:pt x="1961322" y="1126203"/>
                  </a:lnTo>
                  <a:lnTo>
                    <a:pt x="1965677" y="1115635"/>
                  </a:lnTo>
                  <a:lnTo>
                    <a:pt x="2043162" y="945690"/>
                  </a:lnTo>
                  <a:lnTo>
                    <a:pt x="2333608" y="776223"/>
                  </a:lnTo>
                  <a:lnTo>
                    <a:pt x="2329147" y="771125"/>
                  </a:lnTo>
                  <a:close/>
                </a:path>
              </a:pathLst>
            </a:custGeom>
            <a:solidFill>
              <a:srgbClr val="FFFFFF"/>
            </a:solidFill>
            <a:ln w="10616" cap="rnd">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4" name="Freeform: Shape 23">
              <a:extLst>
                <a:ext uri="{FF2B5EF4-FFF2-40B4-BE49-F238E27FC236}">
                  <a16:creationId xmlns:a16="http://schemas.microsoft.com/office/drawing/2014/main" id="{FA780150-D7CE-35F0-5E9D-7FF6D63835E7}"/>
                </a:ext>
              </a:extLst>
            </p:cNvPr>
            <p:cNvSpPr/>
            <p:nvPr/>
          </p:nvSpPr>
          <p:spPr>
            <a:xfrm>
              <a:off x="4315912" y="3555130"/>
              <a:ext cx="689922" cy="393209"/>
            </a:xfrm>
            <a:custGeom>
              <a:avLst/>
              <a:gdLst>
                <a:gd name="connsiteX0" fmla="*/ 382110 w 689922"/>
                <a:gd name="connsiteY0" fmla="*/ 27191 h 393209"/>
                <a:gd name="connsiteX1" fmla="*/ 226186 w 689922"/>
                <a:gd name="connsiteY1" fmla="*/ 0 h 393209"/>
                <a:gd name="connsiteX2" fmla="*/ 179079 w 689922"/>
                <a:gd name="connsiteY2" fmla="*/ 114766 h 393209"/>
                <a:gd name="connsiteX3" fmla="*/ 101223 w 689922"/>
                <a:gd name="connsiteY3" fmla="*/ 75094 h 393209"/>
                <a:gd name="connsiteX4" fmla="*/ 127405 w 689922"/>
                <a:gd name="connsiteY4" fmla="*/ 9506 h 393209"/>
                <a:gd name="connsiteX5" fmla="*/ 72705 w 689922"/>
                <a:gd name="connsiteY5" fmla="*/ 133194 h 393209"/>
                <a:gd name="connsiteX6" fmla="*/ 53480 w 689922"/>
                <a:gd name="connsiteY6" fmla="*/ 191666 h 393209"/>
                <a:gd name="connsiteX7" fmla="*/ 0 w 689922"/>
                <a:gd name="connsiteY7" fmla="*/ 321886 h 393209"/>
                <a:gd name="connsiteX8" fmla="*/ 28837 w 689922"/>
                <a:gd name="connsiteY8" fmla="*/ 280462 h 393209"/>
                <a:gd name="connsiteX9" fmla="*/ 189063 w 689922"/>
                <a:gd name="connsiteY9" fmla="*/ 393210 h 393209"/>
                <a:gd name="connsiteX10" fmla="*/ 592045 w 689922"/>
                <a:gd name="connsiteY10" fmla="*/ 356618 h 393209"/>
                <a:gd name="connsiteX11" fmla="*/ 689923 w 689922"/>
                <a:gd name="connsiteY11" fmla="*/ 232824 h 393209"/>
                <a:gd name="connsiteX12" fmla="*/ 382110 w 689922"/>
                <a:gd name="connsiteY12" fmla="*/ 27191 h 39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22" h="393209">
                  <a:moveTo>
                    <a:pt x="382110" y="27191"/>
                  </a:moveTo>
                  <a:lnTo>
                    <a:pt x="226186" y="0"/>
                  </a:lnTo>
                  <a:lnTo>
                    <a:pt x="179079" y="114766"/>
                  </a:lnTo>
                  <a:lnTo>
                    <a:pt x="101223" y="75094"/>
                  </a:lnTo>
                  <a:lnTo>
                    <a:pt x="127405" y="9506"/>
                  </a:lnTo>
                  <a:lnTo>
                    <a:pt x="72705" y="133194"/>
                  </a:lnTo>
                  <a:lnTo>
                    <a:pt x="53480" y="191666"/>
                  </a:lnTo>
                  <a:lnTo>
                    <a:pt x="0" y="321886"/>
                  </a:lnTo>
                  <a:lnTo>
                    <a:pt x="28837" y="280462"/>
                  </a:lnTo>
                  <a:lnTo>
                    <a:pt x="189063" y="393210"/>
                  </a:lnTo>
                  <a:lnTo>
                    <a:pt x="592045" y="356618"/>
                  </a:lnTo>
                  <a:lnTo>
                    <a:pt x="689923" y="232824"/>
                  </a:lnTo>
                  <a:lnTo>
                    <a:pt x="382110" y="27191"/>
                  </a:lnTo>
                  <a:close/>
                </a:path>
              </a:pathLst>
            </a:custGeom>
            <a:solidFill>
              <a:srgbClr val="0077B2"/>
            </a:solidFill>
            <a:ln w="10616"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9170">
                <a:buClr>
                  <a:srgbClr val="000000"/>
                </a:buClr>
              </a:pPr>
              <a:endParaRPr lang="en-US" sz="1400" kern="0">
                <a:solidFill>
                  <a:srgbClr val="000000"/>
                </a:solidFill>
                <a:latin typeface="Arial"/>
                <a:cs typeface="Arial"/>
                <a:sym typeface="Arial"/>
              </a:endParaRPr>
            </a:p>
          </p:txBody>
        </p:sp>
        <p:sp>
          <p:nvSpPr>
            <p:cNvPr id="26" name="Freeform: Shape 25">
              <a:extLst>
                <a:ext uri="{FF2B5EF4-FFF2-40B4-BE49-F238E27FC236}">
                  <a16:creationId xmlns:a16="http://schemas.microsoft.com/office/drawing/2014/main" id="{50C41CE0-32A0-AFB7-B7FF-32849736C2F5}"/>
                </a:ext>
              </a:extLst>
            </p:cNvPr>
            <p:cNvSpPr/>
            <p:nvPr/>
          </p:nvSpPr>
          <p:spPr>
            <a:xfrm>
              <a:off x="4696906" y="2484372"/>
              <a:ext cx="1351167" cy="816106"/>
            </a:xfrm>
            <a:custGeom>
              <a:avLst/>
              <a:gdLst>
                <a:gd name="connsiteX0" fmla="*/ 1337944 w 1351167"/>
                <a:gd name="connsiteY0" fmla="*/ 798528 h 816106"/>
                <a:gd name="connsiteX1" fmla="*/ 1156474 w 1351167"/>
                <a:gd name="connsiteY1" fmla="*/ 557738 h 816106"/>
                <a:gd name="connsiteX2" fmla="*/ 1152810 w 1351167"/>
                <a:gd name="connsiteY2" fmla="*/ 554020 h 816106"/>
                <a:gd name="connsiteX3" fmla="*/ 909683 w 1351167"/>
                <a:gd name="connsiteY3" fmla="*/ 306325 h 816106"/>
                <a:gd name="connsiteX4" fmla="*/ 820993 w 1351167"/>
                <a:gd name="connsiteY4" fmla="*/ 332667 h 816106"/>
                <a:gd name="connsiteX5" fmla="*/ 723912 w 1351167"/>
                <a:gd name="connsiteY5" fmla="*/ 262618 h 816106"/>
                <a:gd name="connsiteX6" fmla="*/ 696189 w 1351167"/>
                <a:gd name="connsiteY6" fmla="*/ 214874 h 816106"/>
                <a:gd name="connsiteX7" fmla="*/ 753386 w 1351167"/>
                <a:gd name="connsiteY7" fmla="*/ 145675 h 816106"/>
                <a:gd name="connsiteX8" fmla="*/ 661032 w 1351167"/>
                <a:gd name="connsiteY8" fmla="*/ 43442 h 816106"/>
                <a:gd name="connsiteX9" fmla="*/ 335641 w 1351167"/>
                <a:gd name="connsiteY9" fmla="*/ 97293 h 816106"/>
                <a:gd name="connsiteX10" fmla="*/ 237073 w 1351167"/>
                <a:gd name="connsiteY10" fmla="*/ 0 h 816106"/>
                <a:gd name="connsiteX11" fmla="*/ 0 w 1351167"/>
                <a:gd name="connsiteY11" fmla="*/ 163944 h 816106"/>
                <a:gd name="connsiteX12" fmla="*/ 34467 w 1351167"/>
                <a:gd name="connsiteY12" fmla="*/ 277913 h 816106"/>
                <a:gd name="connsiteX13" fmla="*/ 147427 w 1351167"/>
                <a:gd name="connsiteY13" fmla="*/ 268141 h 816106"/>
                <a:gd name="connsiteX14" fmla="*/ 123316 w 1351167"/>
                <a:gd name="connsiteY14" fmla="*/ 405903 h 816106"/>
                <a:gd name="connsiteX15" fmla="*/ 190391 w 1351167"/>
                <a:gd name="connsiteY15" fmla="*/ 546585 h 816106"/>
                <a:gd name="connsiteX16" fmla="*/ 129902 w 1351167"/>
                <a:gd name="connsiteY16" fmla="*/ 654500 h 816106"/>
                <a:gd name="connsiteX17" fmla="*/ 157040 w 1351167"/>
                <a:gd name="connsiteY17" fmla="*/ 808353 h 816106"/>
                <a:gd name="connsiteX18" fmla="*/ 420295 w 1351167"/>
                <a:gd name="connsiteY18" fmla="*/ 814673 h 816106"/>
                <a:gd name="connsiteX19" fmla="*/ 1351167 w 1351167"/>
                <a:gd name="connsiteY19" fmla="*/ 816107 h 816106"/>
                <a:gd name="connsiteX20" fmla="*/ 1337944 w 1351167"/>
                <a:gd name="connsiteY20" fmla="*/ 798528 h 81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1167" h="816106">
                  <a:moveTo>
                    <a:pt x="1337944" y="798528"/>
                  </a:moveTo>
                  <a:lnTo>
                    <a:pt x="1156474" y="557738"/>
                  </a:lnTo>
                  <a:lnTo>
                    <a:pt x="1152810" y="554020"/>
                  </a:lnTo>
                  <a:lnTo>
                    <a:pt x="909683" y="306325"/>
                  </a:lnTo>
                  <a:lnTo>
                    <a:pt x="820993" y="332667"/>
                  </a:lnTo>
                  <a:lnTo>
                    <a:pt x="723912" y="262618"/>
                  </a:lnTo>
                  <a:lnTo>
                    <a:pt x="696189" y="214874"/>
                  </a:lnTo>
                  <a:lnTo>
                    <a:pt x="753386" y="145675"/>
                  </a:lnTo>
                  <a:lnTo>
                    <a:pt x="661032" y="43442"/>
                  </a:lnTo>
                  <a:lnTo>
                    <a:pt x="335641" y="97293"/>
                  </a:lnTo>
                  <a:lnTo>
                    <a:pt x="237073" y="0"/>
                  </a:lnTo>
                  <a:lnTo>
                    <a:pt x="0" y="163944"/>
                  </a:lnTo>
                  <a:lnTo>
                    <a:pt x="34467" y="277913"/>
                  </a:lnTo>
                  <a:lnTo>
                    <a:pt x="147427" y="268141"/>
                  </a:lnTo>
                  <a:lnTo>
                    <a:pt x="123316" y="405903"/>
                  </a:lnTo>
                  <a:lnTo>
                    <a:pt x="190391" y="546585"/>
                  </a:lnTo>
                  <a:lnTo>
                    <a:pt x="129902" y="654500"/>
                  </a:lnTo>
                  <a:lnTo>
                    <a:pt x="157040" y="808353"/>
                  </a:lnTo>
                  <a:lnTo>
                    <a:pt x="420295" y="814673"/>
                  </a:lnTo>
                  <a:lnTo>
                    <a:pt x="1351167" y="816107"/>
                  </a:lnTo>
                  <a:lnTo>
                    <a:pt x="1337944" y="798528"/>
                  </a:lnTo>
                  <a:close/>
                </a:path>
              </a:pathLst>
            </a:custGeom>
            <a:solidFill>
              <a:srgbClr val="0077B2"/>
            </a:solidFill>
            <a:ln w="10616" cap="rnd">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8" name="Freeform: Shape 27">
              <a:extLst>
                <a:ext uri="{FF2B5EF4-FFF2-40B4-BE49-F238E27FC236}">
                  <a16:creationId xmlns:a16="http://schemas.microsoft.com/office/drawing/2014/main" id="{E58D4FC7-1306-115D-3252-086AFA69808B}"/>
                </a:ext>
              </a:extLst>
            </p:cNvPr>
            <p:cNvSpPr/>
            <p:nvPr/>
          </p:nvSpPr>
          <p:spPr>
            <a:xfrm>
              <a:off x="4939928" y="1113395"/>
              <a:ext cx="2913809" cy="1729241"/>
            </a:xfrm>
            <a:custGeom>
              <a:avLst/>
              <a:gdLst>
                <a:gd name="connsiteX0" fmla="*/ 2874298 w 2913809"/>
                <a:gd name="connsiteY0" fmla="*/ 1055463 h 1729241"/>
                <a:gd name="connsiteX1" fmla="*/ 2861658 w 2913809"/>
                <a:gd name="connsiteY1" fmla="*/ 1058172 h 1729241"/>
                <a:gd name="connsiteX2" fmla="*/ 2860383 w 2913809"/>
                <a:gd name="connsiteY2" fmla="*/ 1055251 h 1729241"/>
                <a:gd name="connsiteX3" fmla="*/ 2687890 w 2913809"/>
                <a:gd name="connsiteY3" fmla="*/ 1079468 h 1729241"/>
                <a:gd name="connsiteX4" fmla="*/ 2642482 w 2913809"/>
                <a:gd name="connsiteY4" fmla="*/ 930501 h 1729241"/>
                <a:gd name="connsiteX5" fmla="*/ 2708973 w 2913809"/>
                <a:gd name="connsiteY5" fmla="*/ 909098 h 1729241"/>
                <a:gd name="connsiteX6" fmla="*/ 2647421 w 2913809"/>
                <a:gd name="connsiteY6" fmla="*/ 684984 h 1729241"/>
                <a:gd name="connsiteX7" fmla="*/ 2584329 w 2913809"/>
                <a:gd name="connsiteY7" fmla="*/ 453753 h 1729241"/>
                <a:gd name="connsiteX8" fmla="*/ 2523415 w 2913809"/>
                <a:gd name="connsiteY8" fmla="*/ 229691 h 1729241"/>
                <a:gd name="connsiteX9" fmla="*/ 2460960 w 2913809"/>
                <a:gd name="connsiteY9" fmla="*/ 0 h 1729241"/>
                <a:gd name="connsiteX10" fmla="*/ 2459367 w 2913809"/>
                <a:gd name="connsiteY10" fmla="*/ 1009 h 1729241"/>
                <a:gd name="connsiteX11" fmla="*/ 2459102 w 2913809"/>
                <a:gd name="connsiteY11" fmla="*/ 0 h 1729241"/>
                <a:gd name="connsiteX12" fmla="*/ 2389849 w 2913809"/>
                <a:gd name="connsiteY12" fmla="*/ 44504 h 1729241"/>
                <a:gd name="connsiteX13" fmla="*/ 2235943 w 2913809"/>
                <a:gd name="connsiteY13" fmla="*/ 140789 h 1729241"/>
                <a:gd name="connsiteX14" fmla="*/ 2008110 w 2913809"/>
                <a:gd name="connsiteY14" fmla="*/ 283436 h 1729241"/>
                <a:gd name="connsiteX15" fmla="*/ 1834713 w 2913809"/>
                <a:gd name="connsiteY15" fmla="*/ 391298 h 1729241"/>
                <a:gd name="connsiteX16" fmla="*/ 1571777 w 2913809"/>
                <a:gd name="connsiteY16" fmla="*/ 561933 h 1729241"/>
                <a:gd name="connsiteX17" fmla="*/ 1417605 w 2913809"/>
                <a:gd name="connsiteY17" fmla="*/ 661988 h 1729241"/>
                <a:gd name="connsiteX18" fmla="*/ 1191047 w 2913809"/>
                <a:gd name="connsiteY18" fmla="*/ 808672 h 1729241"/>
                <a:gd name="connsiteX19" fmla="*/ 991522 w 2913809"/>
                <a:gd name="connsiteY19" fmla="*/ 937670 h 1729241"/>
                <a:gd name="connsiteX20" fmla="*/ 755617 w 2913809"/>
                <a:gd name="connsiteY20" fmla="*/ 1089983 h 1729241"/>
                <a:gd name="connsiteX21" fmla="*/ 648499 w 2913809"/>
                <a:gd name="connsiteY21" fmla="*/ 1073626 h 1729241"/>
                <a:gd name="connsiteX22" fmla="*/ 426986 w 2913809"/>
                <a:gd name="connsiteY22" fmla="*/ 1035654 h 1729241"/>
                <a:gd name="connsiteX23" fmla="*/ 373772 w 2913809"/>
                <a:gd name="connsiteY23" fmla="*/ 1020625 h 1729241"/>
                <a:gd name="connsiteX24" fmla="*/ 329374 w 2913809"/>
                <a:gd name="connsiteY24" fmla="*/ 983662 h 1729241"/>
                <a:gd name="connsiteX25" fmla="*/ 289703 w 2913809"/>
                <a:gd name="connsiteY25" fmla="*/ 946062 h 1729241"/>
                <a:gd name="connsiteX26" fmla="*/ 258104 w 2913809"/>
                <a:gd name="connsiteY26" fmla="*/ 924234 h 1729241"/>
                <a:gd name="connsiteX27" fmla="*/ 199526 w 2913809"/>
                <a:gd name="connsiteY27" fmla="*/ 875428 h 1729241"/>
                <a:gd name="connsiteX28" fmla="*/ 147109 w 2913809"/>
                <a:gd name="connsiteY28" fmla="*/ 882651 h 1729241"/>
                <a:gd name="connsiteX29" fmla="*/ 103241 w 2913809"/>
                <a:gd name="connsiteY29" fmla="*/ 870171 h 1729241"/>
                <a:gd name="connsiteX30" fmla="*/ 116518 w 2913809"/>
                <a:gd name="connsiteY30" fmla="*/ 886899 h 1729241"/>
                <a:gd name="connsiteX31" fmla="*/ 121139 w 2913809"/>
                <a:gd name="connsiteY31" fmla="*/ 998213 h 1729241"/>
                <a:gd name="connsiteX32" fmla="*/ 58312 w 2913809"/>
                <a:gd name="connsiteY32" fmla="*/ 994974 h 1729241"/>
                <a:gd name="connsiteX33" fmla="*/ 60171 w 2913809"/>
                <a:gd name="connsiteY33" fmla="*/ 1062421 h 1729241"/>
                <a:gd name="connsiteX34" fmla="*/ 0 w 2913809"/>
                <a:gd name="connsiteY34" fmla="*/ 1148349 h 1729241"/>
                <a:gd name="connsiteX35" fmla="*/ 37122 w 2913809"/>
                <a:gd name="connsiteY35" fmla="*/ 1216008 h 1729241"/>
                <a:gd name="connsiteX36" fmla="*/ 71324 w 2913809"/>
                <a:gd name="connsiteY36" fmla="*/ 1280640 h 1729241"/>
                <a:gd name="connsiteX37" fmla="*/ 422313 w 2913809"/>
                <a:gd name="connsiteY37" fmla="*/ 1300874 h 1729241"/>
                <a:gd name="connsiteX38" fmla="*/ 1577034 w 2913809"/>
                <a:gd name="connsiteY38" fmla="*/ 1729029 h 1729241"/>
                <a:gd name="connsiteX39" fmla="*/ 1577672 w 2913809"/>
                <a:gd name="connsiteY39" fmla="*/ 1729241 h 1729241"/>
                <a:gd name="connsiteX40" fmla="*/ 2623470 w 2913809"/>
                <a:gd name="connsiteY40" fmla="*/ 1423819 h 1729241"/>
                <a:gd name="connsiteX41" fmla="*/ 2628250 w 2913809"/>
                <a:gd name="connsiteY41" fmla="*/ 1419570 h 1729241"/>
                <a:gd name="connsiteX42" fmla="*/ 2656131 w 2913809"/>
                <a:gd name="connsiteY42" fmla="*/ 1407621 h 1729241"/>
                <a:gd name="connsiteX43" fmla="*/ 2785448 w 2913809"/>
                <a:gd name="connsiteY43" fmla="*/ 1287916 h 1729241"/>
                <a:gd name="connsiteX44" fmla="*/ 2913810 w 2913809"/>
                <a:gd name="connsiteY44" fmla="*/ 1165503 h 1729241"/>
                <a:gd name="connsiteX45" fmla="*/ 2874298 w 2913809"/>
                <a:gd name="connsiteY45" fmla="*/ 1055463 h 172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13809" h="1729241">
                  <a:moveTo>
                    <a:pt x="2874298" y="1055463"/>
                  </a:moveTo>
                  <a:lnTo>
                    <a:pt x="2861658" y="1058172"/>
                  </a:lnTo>
                  <a:lnTo>
                    <a:pt x="2860383" y="1055251"/>
                  </a:lnTo>
                  <a:lnTo>
                    <a:pt x="2687890" y="1079468"/>
                  </a:lnTo>
                  <a:lnTo>
                    <a:pt x="2642482" y="930501"/>
                  </a:lnTo>
                  <a:lnTo>
                    <a:pt x="2708973" y="909098"/>
                  </a:lnTo>
                  <a:lnTo>
                    <a:pt x="2647421" y="684984"/>
                  </a:lnTo>
                  <a:lnTo>
                    <a:pt x="2584329" y="453753"/>
                  </a:lnTo>
                  <a:lnTo>
                    <a:pt x="2523415" y="229691"/>
                  </a:lnTo>
                  <a:lnTo>
                    <a:pt x="2460960" y="0"/>
                  </a:lnTo>
                  <a:lnTo>
                    <a:pt x="2459367" y="1009"/>
                  </a:lnTo>
                  <a:lnTo>
                    <a:pt x="2459102" y="0"/>
                  </a:lnTo>
                  <a:lnTo>
                    <a:pt x="2389849" y="44504"/>
                  </a:lnTo>
                  <a:lnTo>
                    <a:pt x="2235943" y="140789"/>
                  </a:lnTo>
                  <a:lnTo>
                    <a:pt x="2008110" y="283436"/>
                  </a:lnTo>
                  <a:lnTo>
                    <a:pt x="1834713" y="391298"/>
                  </a:lnTo>
                  <a:lnTo>
                    <a:pt x="1571777" y="561933"/>
                  </a:lnTo>
                  <a:lnTo>
                    <a:pt x="1417605" y="661988"/>
                  </a:lnTo>
                  <a:lnTo>
                    <a:pt x="1191047" y="808672"/>
                  </a:lnTo>
                  <a:lnTo>
                    <a:pt x="991522" y="937670"/>
                  </a:lnTo>
                  <a:lnTo>
                    <a:pt x="755617" y="1089983"/>
                  </a:lnTo>
                  <a:lnTo>
                    <a:pt x="648499" y="1073626"/>
                  </a:lnTo>
                  <a:lnTo>
                    <a:pt x="426986" y="1035654"/>
                  </a:lnTo>
                  <a:lnTo>
                    <a:pt x="373772" y="1020625"/>
                  </a:lnTo>
                  <a:lnTo>
                    <a:pt x="329374" y="983662"/>
                  </a:lnTo>
                  <a:lnTo>
                    <a:pt x="289703" y="946062"/>
                  </a:lnTo>
                  <a:lnTo>
                    <a:pt x="258104" y="924234"/>
                  </a:lnTo>
                  <a:lnTo>
                    <a:pt x="199526" y="875428"/>
                  </a:lnTo>
                  <a:lnTo>
                    <a:pt x="147109" y="882651"/>
                  </a:lnTo>
                  <a:lnTo>
                    <a:pt x="103241" y="870171"/>
                  </a:lnTo>
                  <a:lnTo>
                    <a:pt x="116518" y="886899"/>
                  </a:lnTo>
                  <a:lnTo>
                    <a:pt x="121139" y="998213"/>
                  </a:lnTo>
                  <a:lnTo>
                    <a:pt x="58312" y="994974"/>
                  </a:lnTo>
                  <a:lnTo>
                    <a:pt x="60171" y="1062421"/>
                  </a:lnTo>
                  <a:lnTo>
                    <a:pt x="0" y="1148349"/>
                  </a:lnTo>
                  <a:lnTo>
                    <a:pt x="37122" y="1216008"/>
                  </a:lnTo>
                  <a:lnTo>
                    <a:pt x="71324" y="1280640"/>
                  </a:lnTo>
                  <a:lnTo>
                    <a:pt x="422313" y="1300874"/>
                  </a:lnTo>
                  <a:lnTo>
                    <a:pt x="1577034" y="1729029"/>
                  </a:lnTo>
                  <a:lnTo>
                    <a:pt x="1577672" y="1729241"/>
                  </a:lnTo>
                  <a:lnTo>
                    <a:pt x="2623470" y="1423819"/>
                  </a:lnTo>
                  <a:lnTo>
                    <a:pt x="2628250" y="1419570"/>
                  </a:lnTo>
                  <a:lnTo>
                    <a:pt x="2656131" y="1407621"/>
                  </a:lnTo>
                  <a:lnTo>
                    <a:pt x="2785448" y="1287916"/>
                  </a:lnTo>
                  <a:lnTo>
                    <a:pt x="2913810" y="1165503"/>
                  </a:lnTo>
                  <a:lnTo>
                    <a:pt x="2874298" y="1055463"/>
                  </a:lnTo>
                  <a:close/>
                </a:path>
              </a:pathLst>
            </a:custGeom>
            <a:solidFill>
              <a:srgbClr val="FFFFFF"/>
            </a:solidFill>
            <a:ln w="10616" cap="rnd">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2" name="Freeform: Shape 31">
              <a:extLst>
                <a:ext uri="{FF2B5EF4-FFF2-40B4-BE49-F238E27FC236}">
                  <a16:creationId xmlns:a16="http://schemas.microsoft.com/office/drawing/2014/main" id="{58B5095E-A1F4-1950-DD2E-159BB22D7341}"/>
                </a:ext>
              </a:extLst>
            </p:cNvPr>
            <p:cNvSpPr/>
            <p:nvPr/>
          </p:nvSpPr>
          <p:spPr>
            <a:xfrm>
              <a:off x="4066624" y="3835592"/>
              <a:ext cx="692578" cy="1494823"/>
            </a:xfrm>
            <a:custGeom>
              <a:avLst/>
              <a:gdLst>
                <a:gd name="connsiteX0" fmla="*/ 692578 w 692578"/>
                <a:gd name="connsiteY0" fmla="*/ 1494824 h 1494823"/>
                <a:gd name="connsiteX1" fmla="*/ 690348 w 692578"/>
                <a:gd name="connsiteY1" fmla="*/ 1484839 h 1494823"/>
                <a:gd name="connsiteX2" fmla="*/ 545257 w 692578"/>
                <a:gd name="connsiteY2" fmla="*/ 835491 h 1494823"/>
                <a:gd name="connsiteX3" fmla="*/ 308769 w 692578"/>
                <a:gd name="connsiteY3" fmla="*/ 698739 h 1494823"/>
                <a:gd name="connsiteX4" fmla="*/ 438351 w 692578"/>
                <a:gd name="connsiteY4" fmla="*/ 112748 h 1494823"/>
                <a:gd name="connsiteX5" fmla="*/ 278125 w 692578"/>
                <a:gd name="connsiteY5" fmla="*/ 0 h 1494823"/>
                <a:gd name="connsiteX6" fmla="*/ 249288 w 692578"/>
                <a:gd name="connsiteY6" fmla="*/ 41424 h 1494823"/>
                <a:gd name="connsiteX7" fmla="*/ 194587 w 692578"/>
                <a:gd name="connsiteY7" fmla="*/ 192144 h 1494823"/>
                <a:gd name="connsiteX8" fmla="*/ 165378 w 692578"/>
                <a:gd name="connsiteY8" fmla="*/ 295969 h 1494823"/>
                <a:gd name="connsiteX9" fmla="*/ 170794 w 692578"/>
                <a:gd name="connsiteY9" fmla="*/ 326613 h 1494823"/>
                <a:gd name="connsiteX10" fmla="*/ 171060 w 692578"/>
                <a:gd name="connsiteY10" fmla="*/ 344191 h 1494823"/>
                <a:gd name="connsiteX11" fmla="*/ 158527 w 692578"/>
                <a:gd name="connsiteY11" fmla="*/ 522527 h 1494823"/>
                <a:gd name="connsiteX12" fmla="*/ 166280 w 692578"/>
                <a:gd name="connsiteY12" fmla="*/ 576272 h 1494823"/>
                <a:gd name="connsiteX13" fmla="*/ 102286 w 692578"/>
                <a:gd name="connsiteY13" fmla="*/ 740694 h 1494823"/>
                <a:gd name="connsiteX14" fmla="*/ 89540 w 692578"/>
                <a:gd name="connsiteY14" fmla="*/ 821842 h 1494823"/>
                <a:gd name="connsiteX15" fmla="*/ 63729 w 692578"/>
                <a:gd name="connsiteY15" fmla="*/ 931563 h 1494823"/>
                <a:gd name="connsiteX16" fmla="*/ 41902 w 692578"/>
                <a:gd name="connsiteY16" fmla="*/ 1046170 h 1494823"/>
                <a:gd name="connsiteX17" fmla="*/ 13596 w 692578"/>
                <a:gd name="connsiteY17" fmla="*/ 1140808 h 1494823"/>
                <a:gd name="connsiteX18" fmla="*/ 6001 w 692578"/>
                <a:gd name="connsiteY18" fmla="*/ 1335341 h 1494823"/>
                <a:gd name="connsiteX19" fmla="*/ 0 w 692578"/>
                <a:gd name="connsiteY19" fmla="*/ 1364179 h 1494823"/>
                <a:gd name="connsiteX20" fmla="*/ 4886 w 692578"/>
                <a:gd name="connsiteY20" fmla="*/ 1365028 h 1494823"/>
                <a:gd name="connsiteX21" fmla="*/ 4461 w 692578"/>
                <a:gd name="connsiteY21" fmla="*/ 1375119 h 1494823"/>
                <a:gd name="connsiteX22" fmla="*/ 692578 w 692578"/>
                <a:gd name="connsiteY22" fmla="*/ 1494824 h 149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2578" h="1494823">
                  <a:moveTo>
                    <a:pt x="692578" y="1494824"/>
                  </a:moveTo>
                  <a:lnTo>
                    <a:pt x="690348" y="1484839"/>
                  </a:lnTo>
                  <a:lnTo>
                    <a:pt x="545257" y="835491"/>
                  </a:lnTo>
                  <a:lnTo>
                    <a:pt x="308769" y="698739"/>
                  </a:lnTo>
                  <a:lnTo>
                    <a:pt x="438351" y="112748"/>
                  </a:lnTo>
                  <a:lnTo>
                    <a:pt x="278125" y="0"/>
                  </a:lnTo>
                  <a:lnTo>
                    <a:pt x="249288" y="41424"/>
                  </a:lnTo>
                  <a:lnTo>
                    <a:pt x="194587" y="192144"/>
                  </a:lnTo>
                  <a:lnTo>
                    <a:pt x="165378" y="295969"/>
                  </a:lnTo>
                  <a:lnTo>
                    <a:pt x="170794" y="326613"/>
                  </a:lnTo>
                  <a:lnTo>
                    <a:pt x="171060" y="344191"/>
                  </a:lnTo>
                  <a:lnTo>
                    <a:pt x="158527" y="522527"/>
                  </a:lnTo>
                  <a:lnTo>
                    <a:pt x="166280" y="576272"/>
                  </a:lnTo>
                  <a:lnTo>
                    <a:pt x="102286" y="740694"/>
                  </a:lnTo>
                  <a:lnTo>
                    <a:pt x="89540" y="821842"/>
                  </a:lnTo>
                  <a:lnTo>
                    <a:pt x="63729" y="931563"/>
                  </a:lnTo>
                  <a:lnTo>
                    <a:pt x="41902" y="1046170"/>
                  </a:lnTo>
                  <a:lnTo>
                    <a:pt x="13596" y="1140808"/>
                  </a:lnTo>
                  <a:lnTo>
                    <a:pt x="6001" y="1335341"/>
                  </a:lnTo>
                  <a:lnTo>
                    <a:pt x="0" y="1364179"/>
                  </a:lnTo>
                  <a:lnTo>
                    <a:pt x="4886" y="1365028"/>
                  </a:lnTo>
                  <a:lnTo>
                    <a:pt x="4461" y="1375119"/>
                  </a:lnTo>
                  <a:lnTo>
                    <a:pt x="692578" y="1494824"/>
                  </a:lnTo>
                  <a:close/>
                </a:path>
              </a:pathLst>
            </a:custGeom>
            <a:solidFill>
              <a:srgbClr val="0077B2"/>
            </a:solidFill>
            <a:ln w="10616"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9170">
                <a:buClr>
                  <a:srgbClr val="000000"/>
                </a:buClr>
              </a:pPr>
              <a:endParaRPr lang="en-US" sz="1400" kern="0">
                <a:solidFill>
                  <a:srgbClr val="000000"/>
                </a:solidFill>
                <a:latin typeface="Arial"/>
                <a:cs typeface="Arial"/>
                <a:sym typeface="Arial"/>
              </a:endParaRPr>
            </a:p>
          </p:txBody>
        </p:sp>
        <p:sp>
          <p:nvSpPr>
            <p:cNvPr id="33" name="TextBox 32">
              <a:extLst>
                <a:ext uri="{FF2B5EF4-FFF2-40B4-BE49-F238E27FC236}">
                  <a16:creationId xmlns:a16="http://schemas.microsoft.com/office/drawing/2014/main" id="{797C8C6E-9944-3A9B-34F2-DD2FB1F56169}"/>
                </a:ext>
              </a:extLst>
            </p:cNvPr>
            <p:cNvSpPr txBox="1"/>
            <p:nvPr/>
          </p:nvSpPr>
          <p:spPr>
            <a:xfrm>
              <a:off x="4930697" y="2821134"/>
              <a:ext cx="1135640" cy="331361"/>
            </a:xfrm>
            <a:prstGeom prst="rect">
              <a:avLst/>
            </a:prstGeom>
            <a:noFill/>
          </p:spPr>
          <p:txBody>
            <a:bodyPr wrap="none" rtlCol="0">
              <a:spAutoFit/>
            </a:bodyPr>
            <a:lstStyle/>
            <a:p>
              <a:pPr defTabSz="1219170">
                <a:buClr>
                  <a:srgbClr val="000000"/>
                </a:buClr>
              </a:pPr>
              <a:r>
                <a:rPr lang="en-US" sz="1505" b="1" kern="0">
                  <a:ln/>
                  <a:solidFill>
                    <a:srgbClr val="000000"/>
                  </a:solidFill>
                  <a:latin typeface="Arial"/>
                  <a:cs typeface="Arial"/>
                  <a:sym typeface="Arial"/>
                  <a:rtl val="0"/>
                </a:rPr>
                <a:t>Amman</a:t>
              </a:r>
            </a:p>
          </p:txBody>
        </p:sp>
        <p:sp>
          <p:nvSpPr>
            <p:cNvPr id="34" name="TextBox 33">
              <a:extLst>
                <a:ext uri="{FF2B5EF4-FFF2-40B4-BE49-F238E27FC236}">
                  <a16:creationId xmlns:a16="http://schemas.microsoft.com/office/drawing/2014/main" id="{F8313294-E463-B7A9-F410-74A225162709}"/>
                </a:ext>
              </a:extLst>
            </p:cNvPr>
            <p:cNvSpPr txBox="1"/>
            <p:nvPr/>
          </p:nvSpPr>
          <p:spPr>
            <a:xfrm>
              <a:off x="4520706" y="3258158"/>
              <a:ext cx="917561" cy="331361"/>
            </a:xfrm>
            <a:prstGeom prst="rect">
              <a:avLst/>
            </a:prstGeom>
            <a:noFill/>
          </p:spPr>
          <p:txBody>
            <a:bodyPr wrap="none" rtlCol="0">
              <a:spAutoFit/>
            </a:bodyPr>
            <a:lstStyle/>
            <a:p>
              <a:pPr defTabSz="1219170">
                <a:buClr>
                  <a:srgbClr val="000000"/>
                </a:buClr>
              </a:pPr>
              <a:r>
                <a:rPr lang="en-US" sz="1505" b="1" kern="0">
                  <a:ln/>
                  <a:solidFill>
                    <a:srgbClr val="000000"/>
                  </a:solidFill>
                  <a:latin typeface="Arial"/>
                  <a:cs typeface="Arial"/>
                  <a:sym typeface="Arial"/>
                  <a:rtl val="0"/>
                </a:rPr>
                <a:t>Karak</a:t>
              </a:r>
            </a:p>
          </p:txBody>
        </p:sp>
        <p:sp>
          <p:nvSpPr>
            <p:cNvPr id="35" name="TextBox 34">
              <a:extLst>
                <a:ext uri="{FF2B5EF4-FFF2-40B4-BE49-F238E27FC236}">
                  <a16:creationId xmlns:a16="http://schemas.microsoft.com/office/drawing/2014/main" id="{E1AA63BE-2CE1-A82F-620A-9890B93E4611}"/>
                </a:ext>
              </a:extLst>
            </p:cNvPr>
            <p:cNvSpPr txBox="1"/>
            <p:nvPr/>
          </p:nvSpPr>
          <p:spPr>
            <a:xfrm>
              <a:off x="3837422" y="1773902"/>
              <a:ext cx="999087" cy="331361"/>
            </a:xfrm>
            <a:prstGeom prst="rect">
              <a:avLst/>
            </a:prstGeom>
            <a:noFill/>
          </p:spPr>
          <p:txBody>
            <a:bodyPr wrap="none" rtlCol="0">
              <a:spAutoFit/>
            </a:bodyPr>
            <a:lstStyle/>
            <a:p>
              <a:pPr defTabSz="1219170">
                <a:buClr>
                  <a:srgbClr val="000000"/>
                </a:buClr>
              </a:pPr>
              <a:r>
                <a:rPr lang="en-US" sz="1505" b="1" kern="0">
                  <a:ln/>
                  <a:solidFill>
                    <a:srgbClr val="000000"/>
                  </a:solidFill>
                  <a:latin typeface="Arial"/>
                  <a:cs typeface="Arial"/>
                  <a:sym typeface="Arial"/>
                  <a:rtl val="0"/>
                </a:rPr>
                <a:t>Ajloun</a:t>
              </a:r>
            </a:p>
          </p:txBody>
        </p:sp>
        <p:sp>
          <p:nvSpPr>
            <p:cNvPr id="36" name="Freeform: Shape 35">
              <a:extLst>
                <a:ext uri="{FF2B5EF4-FFF2-40B4-BE49-F238E27FC236}">
                  <a16:creationId xmlns:a16="http://schemas.microsoft.com/office/drawing/2014/main" id="{756B19A3-5781-0EA7-EA06-C4CD4B4CFBBA}"/>
                </a:ext>
              </a:extLst>
            </p:cNvPr>
            <p:cNvSpPr/>
            <p:nvPr/>
          </p:nvSpPr>
          <p:spPr>
            <a:xfrm>
              <a:off x="3929659" y="2063599"/>
              <a:ext cx="822532" cy="189913"/>
            </a:xfrm>
            <a:custGeom>
              <a:avLst/>
              <a:gdLst>
                <a:gd name="connsiteX0" fmla="*/ 822533 w 822532"/>
                <a:gd name="connsiteY0" fmla="*/ 189913 h 189913"/>
                <a:gd name="connsiteX1" fmla="*/ 632620 w 822532"/>
                <a:gd name="connsiteY1" fmla="*/ 0 h 189913"/>
                <a:gd name="connsiteX2" fmla="*/ 0 w 822532"/>
                <a:gd name="connsiteY2" fmla="*/ 0 h 189913"/>
              </a:gdLst>
              <a:ahLst/>
              <a:cxnLst>
                <a:cxn ang="0">
                  <a:pos x="connsiteX0" y="connsiteY0"/>
                </a:cxn>
                <a:cxn ang="0">
                  <a:pos x="connsiteX1" y="connsiteY1"/>
                </a:cxn>
                <a:cxn ang="0">
                  <a:pos x="connsiteX2" y="connsiteY2"/>
                </a:cxn>
              </a:cxnLst>
              <a:rect l="l" t="t" r="r" b="b"/>
              <a:pathLst>
                <a:path w="822532" h="189913">
                  <a:moveTo>
                    <a:pt x="822533" y="189913"/>
                  </a:moveTo>
                  <a:lnTo>
                    <a:pt x="632620" y="0"/>
                  </a:lnTo>
                  <a:lnTo>
                    <a:pt x="0" y="0"/>
                  </a:lnTo>
                </a:path>
              </a:pathLst>
            </a:custGeom>
            <a:noFill/>
            <a:ln w="10616" cap="flat">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7" name="Freeform: Shape 36">
              <a:extLst>
                <a:ext uri="{FF2B5EF4-FFF2-40B4-BE49-F238E27FC236}">
                  <a16:creationId xmlns:a16="http://schemas.microsoft.com/office/drawing/2014/main" id="{71BFB217-716C-AC25-8A6F-F74D67CFC54E}"/>
                </a:ext>
              </a:extLst>
            </p:cNvPr>
            <p:cNvSpPr/>
            <p:nvPr/>
          </p:nvSpPr>
          <p:spPr>
            <a:xfrm>
              <a:off x="4733180" y="2234747"/>
              <a:ext cx="37598" cy="37597"/>
            </a:xfrm>
            <a:custGeom>
              <a:avLst/>
              <a:gdLst>
                <a:gd name="connsiteX0" fmla="*/ 32076 w 37598"/>
                <a:gd name="connsiteY0" fmla="*/ 5489 h 37597"/>
                <a:gd name="connsiteX1" fmla="*/ 32108 w 37598"/>
                <a:gd name="connsiteY1" fmla="*/ 32074 h 37597"/>
                <a:gd name="connsiteX2" fmla="*/ 5523 w 37598"/>
                <a:gd name="connsiteY2" fmla="*/ 32112 h 37597"/>
                <a:gd name="connsiteX3" fmla="*/ 5491 w 37598"/>
                <a:gd name="connsiteY3" fmla="*/ 5521 h 37597"/>
                <a:gd name="connsiteX4" fmla="*/ 5523 w 37598"/>
                <a:gd name="connsiteY4" fmla="*/ 5489 h 37597"/>
                <a:gd name="connsiteX5" fmla="*/ 32076 w 37598"/>
                <a:gd name="connsiteY5" fmla="*/ 5489 h 3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98" h="37597">
                  <a:moveTo>
                    <a:pt x="32076" y="5489"/>
                  </a:moveTo>
                  <a:cubicBezTo>
                    <a:pt x="39426" y="12823"/>
                    <a:pt x="39443" y="24724"/>
                    <a:pt x="32108" y="32074"/>
                  </a:cubicBezTo>
                  <a:cubicBezTo>
                    <a:pt x="24779" y="39425"/>
                    <a:pt x="12873" y="39440"/>
                    <a:pt x="5523" y="32112"/>
                  </a:cubicBezTo>
                  <a:cubicBezTo>
                    <a:pt x="-1827" y="24777"/>
                    <a:pt x="-1844" y="12876"/>
                    <a:pt x="5491" y="5521"/>
                  </a:cubicBezTo>
                  <a:cubicBezTo>
                    <a:pt x="5501" y="5510"/>
                    <a:pt x="5512" y="5499"/>
                    <a:pt x="5523" y="5489"/>
                  </a:cubicBezTo>
                  <a:cubicBezTo>
                    <a:pt x="12862" y="-1830"/>
                    <a:pt x="24737" y="-1830"/>
                    <a:pt x="32076" y="5489"/>
                  </a:cubicBezTo>
                  <a:close/>
                </a:path>
              </a:pathLst>
            </a:custGeom>
            <a:solidFill>
              <a:srgbClr val="000000"/>
            </a:solidFill>
            <a:ln w="5308"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8" name="TextBox 37">
              <a:extLst>
                <a:ext uri="{FF2B5EF4-FFF2-40B4-BE49-F238E27FC236}">
                  <a16:creationId xmlns:a16="http://schemas.microsoft.com/office/drawing/2014/main" id="{73EFB5C7-1FCD-77DF-C2B3-494936D3FBBB}"/>
                </a:ext>
              </a:extLst>
            </p:cNvPr>
            <p:cNvSpPr txBox="1"/>
            <p:nvPr/>
          </p:nvSpPr>
          <p:spPr>
            <a:xfrm>
              <a:off x="3370697" y="4574252"/>
              <a:ext cx="986858" cy="331361"/>
            </a:xfrm>
            <a:prstGeom prst="rect">
              <a:avLst/>
            </a:prstGeom>
            <a:noFill/>
          </p:spPr>
          <p:txBody>
            <a:bodyPr wrap="none" rtlCol="0">
              <a:spAutoFit/>
            </a:bodyPr>
            <a:lstStyle/>
            <a:p>
              <a:pPr defTabSz="1219170">
                <a:buClr>
                  <a:srgbClr val="000000"/>
                </a:buClr>
              </a:pPr>
              <a:r>
                <a:rPr lang="en-US" sz="1505" b="1" kern="0">
                  <a:ln/>
                  <a:solidFill>
                    <a:srgbClr val="000000"/>
                  </a:solidFill>
                  <a:latin typeface="Arial"/>
                  <a:cs typeface="Arial"/>
                  <a:sym typeface="Arial"/>
                  <a:rtl val="0"/>
                </a:rPr>
                <a:t>Aqaba</a:t>
              </a:r>
            </a:p>
          </p:txBody>
        </p:sp>
        <p:sp>
          <p:nvSpPr>
            <p:cNvPr id="39" name="Freeform: Shape 38">
              <a:extLst>
                <a:ext uri="{FF2B5EF4-FFF2-40B4-BE49-F238E27FC236}">
                  <a16:creationId xmlns:a16="http://schemas.microsoft.com/office/drawing/2014/main" id="{1A3185D4-EB33-D370-6151-369D7FE0065E}"/>
                </a:ext>
              </a:extLst>
            </p:cNvPr>
            <p:cNvSpPr/>
            <p:nvPr/>
          </p:nvSpPr>
          <p:spPr>
            <a:xfrm>
              <a:off x="3462934" y="4863949"/>
              <a:ext cx="822532" cy="189913"/>
            </a:xfrm>
            <a:custGeom>
              <a:avLst/>
              <a:gdLst>
                <a:gd name="connsiteX0" fmla="*/ 822533 w 822532"/>
                <a:gd name="connsiteY0" fmla="*/ 189913 h 189913"/>
                <a:gd name="connsiteX1" fmla="*/ 632620 w 822532"/>
                <a:gd name="connsiteY1" fmla="*/ 0 h 189913"/>
                <a:gd name="connsiteX2" fmla="*/ 0 w 822532"/>
                <a:gd name="connsiteY2" fmla="*/ 0 h 189913"/>
              </a:gdLst>
              <a:ahLst/>
              <a:cxnLst>
                <a:cxn ang="0">
                  <a:pos x="connsiteX0" y="connsiteY0"/>
                </a:cxn>
                <a:cxn ang="0">
                  <a:pos x="connsiteX1" y="connsiteY1"/>
                </a:cxn>
                <a:cxn ang="0">
                  <a:pos x="connsiteX2" y="connsiteY2"/>
                </a:cxn>
              </a:cxnLst>
              <a:rect l="l" t="t" r="r" b="b"/>
              <a:pathLst>
                <a:path w="822532" h="189913">
                  <a:moveTo>
                    <a:pt x="822533" y="189913"/>
                  </a:moveTo>
                  <a:lnTo>
                    <a:pt x="632620" y="0"/>
                  </a:lnTo>
                  <a:lnTo>
                    <a:pt x="0" y="0"/>
                  </a:lnTo>
                </a:path>
              </a:pathLst>
            </a:custGeom>
            <a:noFill/>
            <a:ln w="10616" cap="flat">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40" name="TextBox 39">
              <a:extLst>
                <a:ext uri="{FF2B5EF4-FFF2-40B4-BE49-F238E27FC236}">
                  <a16:creationId xmlns:a16="http://schemas.microsoft.com/office/drawing/2014/main" id="{9B064114-73EA-124A-BA0B-ADD519CBA336}"/>
                </a:ext>
              </a:extLst>
            </p:cNvPr>
            <p:cNvSpPr txBox="1"/>
            <p:nvPr/>
          </p:nvSpPr>
          <p:spPr>
            <a:xfrm>
              <a:off x="3523097" y="3345527"/>
              <a:ext cx="1337414" cy="331361"/>
            </a:xfrm>
            <a:prstGeom prst="rect">
              <a:avLst/>
            </a:prstGeom>
            <a:noFill/>
          </p:spPr>
          <p:txBody>
            <a:bodyPr wrap="none" rtlCol="0">
              <a:spAutoFit/>
            </a:bodyPr>
            <a:lstStyle/>
            <a:p>
              <a:pPr defTabSz="1219170">
                <a:buClr>
                  <a:srgbClr val="000000"/>
                </a:buClr>
              </a:pPr>
              <a:r>
                <a:rPr lang="en-US" sz="1505" b="1" kern="0">
                  <a:ln/>
                  <a:solidFill>
                    <a:srgbClr val="000000"/>
                  </a:solidFill>
                  <a:latin typeface="Arial"/>
                  <a:cs typeface="Arial"/>
                  <a:sym typeface="Arial"/>
                  <a:rtl val="0"/>
                </a:rPr>
                <a:t>Al Tafileh</a:t>
              </a:r>
            </a:p>
          </p:txBody>
        </p:sp>
        <p:sp>
          <p:nvSpPr>
            <p:cNvPr id="42" name="Freeform: Shape 41">
              <a:extLst>
                <a:ext uri="{FF2B5EF4-FFF2-40B4-BE49-F238E27FC236}">
                  <a16:creationId xmlns:a16="http://schemas.microsoft.com/office/drawing/2014/main" id="{9E4115BE-ACF5-3EAD-EDA9-FA652EDC3F9A}"/>
                </a:ext>
              </a:extLst>
            </p:cNvPr>
            <p:cNvSpPr/>
            <p:nvPr/>
          </p:nvSpPr>
          <p:spPr>
            <a:xfrm>
              <a:off x="3615334" y="3635224"/>
              <a:ext cx="822532" cy="189913"/>
            </a:xfrm>
            <a:custGeom>
              <a:avLst/>
              <a:gdLst>
                <a:gd name="connsiteX0" fmla="*/ 822533 w 822532"/>
                <a:gd name="connsiteY0" fmla="*/ 189913 h 189913"/>
                <a:gd name="connsiteX1" fmla="*/ 632620 w 822532"/>
                <a:gd name="connsiteY1" fmla="*/ 0 h 189913"/>
                <a:gd name="connsiteX2" fmla="*/ 0 w 822532"/>
                <a:gd name="connsiteY2" fmla="*/ 0 h 189913"/>
              </a:gdLst>
              <a:ahLst/>
              <a:cxnLst>
                <a:cxn ang="0">
                  <a:pos x="connsiteX0" y="connsiteY0"/>
                </a:cxn>
                <a:cxn ang="0">
                  <a:pos x="connsiteX1" y="connsiteY1"/>
                </a:cxn>
                <a:cxn ang="0">
                  <a:pos x="connsiteX2" y="connsiteY2"/>
                </a:cxn>
              </a:cxnLst>
              <a:rect l="l" t="t" r="r" b="b"/>
              <a:pathLst>
                <a:path w="822532" h="189913">
                  <a:moveTo>
                    <a:pt x="822533" y="189913"/>
                  </a:moveTo>
                  <a:lnTo>
                    <a:pt x="632620" y="0"/>
                  </a:lnTo>
                  <a:lnTo>
                    <a:pt x="0" y="0"/>
                  </a:lnTo>
                </a:path>
              </a:pathLst>
            </a:custGeom>
            <a:noFill/>
            <a:ln w="10616" cap="flat">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45" name="TextBox 44">
              <a:extLst>
                <a:ext uri="{FF2B5EF4-FFF2-40B4-BE49-F238E27FC236}">
                  <a16:creationId xmlns:a16="http://schemas.microsoft.com/office/drawing/2014/main" id="{399837C0-3DAC-49C7-67B0-7183878B0167}"/>
                </a:ext>
              </a:extLst>
            </p:cNvPr>
            <p:cNvSpPr txBox="1"/>
            <p:nvPr/>
          </p:nvSpPr>
          <p:spPr>
            <a:xfrm>
              <a:off x="4037448" y="1507201"/>
              <a:ext cx="766741" cy="331361"/>
            </a:xfrm>
            <a:prstGeom prst="rect">
              <a:avLst/>
            </a:prstGeom>
            <a:noFill/>
          </p:spPr>
          <p:txBody>
            <a:bodyPr wrap="none" rtlCol="0">
              <a:spAutoFit/>
            </a:bodyPr>
            <a:lstStyle/>
            <a:p>
              <a:pPr defTabSz="1219170">
                <a:buClr>
                  <a:srgbClr val="000000"/>
                </a:buClr>
              </a:pPr>
              <a:r>
                <a:rPr lang="en-US" sz="1505" b="1" kern="0">
                  <a:ln/>
                  <a:solidFill>
                    <a:srgbClr val="000000"/>
                  </a:solidFill>
                  <a:latin typeface="Arial"/>
                  <a:cs typeface="Arial"/>
                  <a:sym typeface="Arial"/>
                  <a:rtl val="0"/>
                </a:rPr>
                <a:t>Irbid</a:t>
              </a:r>
            </a:p>
          </p:txBody>
        </p:sp>
        <p:sp>
          <p:nvSpPr>
            <p:cNvPr id="46" name="Freeform: Shape 45">
              <a:extLst>
                <a:ext uri="{FF2B5EF4-FFF2-40B4-BE49-F238E27FC236}">
                  <a16:creationId xmlns:a16="http://schemas.microsoft.com/office/drawing/2014/main" id="{DB3755C6-ECD0-4B92-7E90-7184B492A9F9}"/>
                </a:ext>
              </a:extLst>
            </p:cNvPr>
            <p:cNvSpPr/>
            <p:nvPr/>
          </p:nvSpPr>
          <p:spPr>
            <a:xfrm>
              <a:off x="4129684" y="1796899"/>
              <a:ext cx="822532" cy="189913"/>
            </a:xfrm>
            <a:custGeom>
              <a:avLst/>
              <a:gdLst>
                <a:gd name="connsiteX0" fmla="*/ 822533 w 822532"/>
                <a:gd name="connsiteY0" fmla="*/ 189913 h 189913"/>
                <a:gd name="connsiteX1" fmla="*/ 632620 w 822532"/>
                <a:gd name="connsiteY1" fmla="*/ 0 h 189913"/>
                <a:gd name="connsiteX2" fmla="*/ 0 w 822532"/>
                <a:gd name="connsiteY2" fmla="*/ 0 h 189913"/>
              </a:gdLst>
              <a:ahLst/>
              <a:cxnLst>
                <a:cxn ang="0">
                  <a:pos x="connsiteX0" y="connsiteY0"/>
                </a:cxn>
                <a:cxn ang="0">
                  <a:pos x="connsiteX1" y="connsiteY1"/>
                </a:cxn>
                <a:cxn ang="0">
                  <a:pos x="connsiteX2" y="connsiteY2"/>
                </a:cxn>
              </a:cxnLst>
              <a:rect l="l" t="t" r="r" b="b"/>
              <a:pathLst>
                <a:path w="822532" h="189913">
                  <a:moveTo>
                    <a:pt x="822533" y="189913"/>
                  </a:moveTo>
                  <a:lnTo>
                    <a:pt x="632620" y="0"/>
                  </a:lnTo>
                  <a:lnTo>
                    <a:pt x="0" y="0"/>
                  </a:lnTo>
                </a:path>
              </a:pathLst>
            </a:custGeom>
            <a:noFill/>
            <a:ln w="10616" cap="flat">
              <a:solidFill>
                <a:srgbClr val="000000"/>
              </a:solidFill>
              <a:prstDash val="solid"/>
              <a:round/>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sp>
        <p:nvSpPr>
          <p:cNvPr id="4" name="TextBox 3">
            <a:extLst>
              <a:ext uri="{FF2B5EF4-FFF2-40B4-BE49-F238E27FC236}">
                <a16:creationId xmlns:a16="http://schemas.microsoft.com/office/drawing/2014/main" id="{D7907AC8-E4AA-3A2D-EAE6-E4AB92C4B084}"/>
              </a:ext>
            </a:extLst>
          </p:cNvPr>
          <p:cNvSpPr txBox="1"/>
          <p:nvPr/>
        </p:nvSpPr>
        <p:spPr>
          <a:xfrm>
            <a:off x="1526289" y="5802194"/>
            <a:ext cx="6096000" cy="543867"/>
          </a:xfrm>
          <a:prstGeom prst="rect">
            <a:avLst/>
          </a:prstGeom>
          <a:noFill/>
        </p:spPr>
        <p:txBody>
          <a:bodyPr wrap="square">
            <a:spAutoFit/>
          </a:bodyPr>
          <a:lstStyle/>
          <a:p>
            <a:pPr defTabSz="1219170">
              <a:buClr>
                <a:srgbClr val="000000"/>
              </a:buClr>
            </a:pPr>
            <a:r>
              <a:rPr lang="en-US" sz="1467" b="1" i="1" kern="0">
                <a:solidFill>
                  <a:srgbClr val="333333"/>
                </a:solidFill>
                <a:highlight>
                  <a:srgbClr val="FFFFFF"/>
                </a:highlight>
                <a:latin typeface="Arial"/>
                <a:cs typeface="Arial"/>
                <a:sym typeface="Arial"/>
              </a:rPr>
              <a:t>1.3 M Syrian Refugees, Palestinian refugees, population doubled in last 20 years</a:t>
            </a:r>
            <a:endParaRPr lang="en-US" sz="1467" b="1" i="1" kern="0">
              <a:solidFill>
                <a:srgbClr val="000000"/>
              </a:solidFill>
              <a:latin typeface="Arial"/>
              <a:cs typeface="Arial"/>
              <a:sym typeface="Arial"/>
            </a:endParaRPr>
          </a:p>
        </p:txBody>
      </p:sp>
    </p:spTree>
    <p:extLst>
      <p:ext uri="{BB962C8B-B14F-4D97-AF65-F5344CB8AC3E}">
        <p14:creationId xmlns:p14="http://schemas.microsoft.com/office/powerpoint/2010/main" val="19811362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2" name="Picture 1">
            <a:extLst>
              <a:ext uri="{FF2B5EF4-FFF2-40B4-BE49-F238E27FC236}">
                <a16:creationId xmlns:a16="http://schemas.microsoft.com/office/drawing/2014/main" id="{D641B3DA-55CA-A7E5-11A1-00CD30FC7BAE}"/>
              </a:ext>
              <a:ext uri="{C183D7F6-B498-43B3-948B-1728B52AA6E4}">
                <adec:decorative xmlns:adec="http://schemas.microsoft.com/office/drawing/2017/decorative" val="1"/>
              </a:ext>
            </a:extLst>
          </p:cNvPr>
          <p:cNvPicPr>
            <a:picLocks noChangeAspect="1"/>
          </p:cNvPicPr>
          <p:nvPr/>
        </p:nvPicPr>
        <p:blipFill rotWithShape="1">
          <a:blip r:embed="rId3"/>
          <a:srcRect l="17013" t="31483" r="49638" b="47236"/>
          <a:stretch/>
        </p:blipFill>
        <p:spPr>
          <a:xfrm>
            <a:off x="10329688" y="5077544"/>
            <a:ext cx="1471584" cy="1459421"/>
          </a:xfrm>
          <a:prstGeom prst="rect">
            <a:avLst/>
          </a:prstGeom>
        </p:spPr>
      </p:pic>
      <p:pic>
        <p:nvPicPr>
          <p:cNvPr id="3" name="Picture 2">
            <a:extLst>
              <a:ext uri="{FF2B5EF4-FFF2-40B4-BE49-F238E27FC236}">
                <a16:creationId xmlns:a16="http://schemas.microsoft.com/office/drawing/2014/main" id="{94B617EF-5E63-62CD-705E-96289A144A2D}"/>
              </a:ext>
              <a:ext uri="{C183D7F6-B498-43B3-948B-1728B52AA6E4}">
                <adec:decorative xmlns:adec="http://schemas.microsoft.com/office/drawing/2017/decorative" val="1"/>
              </a:ext>
            </a:extLst>
          </p:cNvPr>
          <p:cNvPicPr>
            <a:picLocks noChangeAspect="1"/>
          </p:cNvPicPr>
          <p:nvPr/>
        </p:nvPicPr>
        <p:blipFill rotWithShape="1">
          <a:blip r:embed="rId4"/>
          <a:srcRect t="-1468" b="35488"/>
          <a:stretch/>
        </p:blipFill>
        <p:spPr>
          <a:xfrm rot="398277">
            <a:off x="10593027" y="3076298"/>
            <a:ext cx="1323892" cy="4524869"/>
          </a:xfrm>
          <a:prstGeom prst="rect">
            <a:avLst/>
          </a:prstGeom>
        </p:spPr>
      </p:pic>
      <p:sp>
        <p:nvSpPr>
          <p:cNvPr id="8" name="Title 1">
            <a:extLst>
              <a:ext uri="{FF2B5EF4-FFF2-40B4-BE49-F238E27FC236}">
                <a16:creationId xmlns:a16="http://schemas.microsoft.com/office/drawing/2014/main" id="{F2CA943A-9225-9E7E-194F-D27BB880D78C}"/>
              </a:ext>
            </a:extLst>
          </p:cNvPr>
          <p:cNvSpPr txBox="1">
            <a:spLocks noGrp="1"/>
          </p:cNvSpPr>
          <p:nvPr>
            <p:ph type="title" idx="4294967295"/>
          </p:nvPr>
        </p:nvSpPr>
        <p:spPr>
          <a:xfrm>
            <a:off x="415600" y="593368"/>
            <a:ext cx="11360800" cy="561665"/>
          </a:xfrm>
          <a:prstGeom prst="rect">
            <a:avLst/>
          </a:prstGeom>
          <a:solidFill>
            <a:schemeClr val="lt1"/>
          </a:solidFill>
          <a:ln w="25400" cap="flat" cmpd="sng" algn="ctr">
            <a:solidFill>
              <a:schemeClr val="dk1"/>
            </a:solidFill>
            <a:prstDash val="solid"/>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SzTx/>
              <a:defRPr/>
            </a:pPr>
            <a:r>
              <a:rPr lang="en-GB" sz="2667" b="1">
                <a:latin typeface="+mn-lt"/>
              </a:rPr>
              <a:t>Key fact!</a:t>
            </a:r>
            <a:endParaRPr lang="en-US" sz="2667" b="1">
              <a:latin typeface="+mn-lt"/>
            </a:endParaRPr>
          </a:p>
        </p:txBody>
      </p:sp>
      <p:sp>
        <p:nvSpPr>
          <p:cNvPr id="5" name="TextBox 4">
            <a:extLst>
              <a:ext uri="{FF2B5EF4-FFF2-40B4-BE49-F238E27FC236}">
                <a16:creationId xmlns:a16="http://schemas.microsoft.com/office/drawing/2014/main" id="{D6A482D5-4D21-BF8A-F4EC-CB2A0811C048}"/>
              </a:ext>
            </a:extLst>
          </p:cNvPr>
          <p:cNvSpPr txBox="1"/>
          <p:nvPr/>
        </p:nvSpPr>
        <p:spPr>
          <a:xfrm>
            <a:off x="1017528" y="1738891"/>
            <a:ext cx="9312160" cy="214449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defTabSz="1219170">
              <a:buClr>
                <a:srgbClr val="000000"/>
              </a:buClr>
            </a:pPr>
            <a:r>
              <a:rPr lang="en-US" sz="2667" b="1" kern="0">
                <a:solidFill>
                  <a:srgbClr val="000000"/>
                </a:solidFill>
                <a:highlight>
                  <a:srgbClr val="FFFFFF"/>
                </a:highlight>
                <a:latin typeface="Arial"/>
                <a:sym typeface="Arial"/>
              </a:rPr>
              <a:t>Basic education will no longer be supported by BMZ in bilateral projects</a:t>
            </a:r>
          </a:p>
          <a:p>
            <a:pPr defTabSz="1219170">
              <a:buClr>
                <a:srgbClr val="000000"/>
              </a:buClr>
            </a:pPr>
            <a:endParaRPr lang="en-US" sz="2667" b="1" kern="0">
              <a:solidFill>
                <a:srgbClr val="000000"/>
              </a:solidFill>
              <a:highlight>
                <a:srgbClr val="FFFFFF"/>
              </a:highlight>
              <a:latin typeface="Arial"/>
              <a:sym typeface="Arial"/>
            </a:endParaRPr>
          </a:p>
          <a:p>
            <a:pPr defTabSz="1219170">
              <a:buClr>
                <a:srgbClr val="000000"/>
              </a:buClr>
            </a:pPr>
            <a:r>
              <a:rPr lang="en-US" sz="2667" b="1" kern="0">
                <a:solidFill>
                  <a:srgbClr val="000000"/>
                </a:solidFill>
                <a:highlight>
                  <a:srgbClr val="FFFFFF"/>
                </a:highlight>
                <a:latin typeface="Arial"/>
                <a:sym typeface="Arial"/>
              </a:rPr>
              <a:t>Contradiction between wholistic approach to disability inclusion and not supporting basic education????</a:t>
            </a:r>
            <a:endParaRPr lang="en-GB" sz="2133" b="1" kern="0">
              <a:solidFill>
                <a:srgbClr val="000000"/>
              </a:solidFill>
              <a:latin typeface="Arial"/>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442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2" name="Picture 1">
            <a:extLst>
              <a:ext uri="{FF2B5EF4-FFF2-40B4-BE49-F238E27FC236}">
                <a16:creationId xmlns:a16="http://schemas.microsoft.com/office/drawing/2014/main" id="{D641B3DA-55CA-A7E5-11A1-00CD30FC7BAE}"/>
              </a:ext>
              <a:ext uri="{C183D7F6-B498-43B3-948B-1728B52AA6E4}">
                <adec:decorative xmlns:adec="http://schemas.microsoft.com/office/drawing/2017/decorative" val="1"/>
              </a:ext>
            </a:extLst>
          </p:cNvPr>
          <p:cNvPicPr>
            <a:picLocks noChangeAspect="1"/>
          </p:cNvPicPr>
          <p:nvPr/>
        </p:nvPicPr>
        <p:blipFill rotWithShape="1">
          <a:blip r:embed="rId3"/>
          <a:srcRect l="17013" t="31483" r="49638" b="47236"/>
          <a:stretch/>
        </p:blipFill>
        <p:spPr>
          <a:xfrm>
            <a:off x="10329688" y="5077544"/>
            <a:ext cx="1471584" cy="1459421"/>
          </a:xfrm>
          <a:prstGeom prst="rect">
            <a:avLst/>
          </a:prstGeom>
        </p:spPr>
      </p:pic>
      <p:pic>
        <p:nvPicPr>
          <p:cNvPr id="3" name="Picture 2">
            <a:extLst>
              <a:ext uri="{FF2B5EF4-FFF2-40B4-BE49-F238E27FC236}">
                <a16:creationId xmlns:a16="http://schemas.microsoft.com/office/drawing/2014/main" id="{94B617EF-5E63-62CD-705E-96289A144A2D}"/>
              </a:ext>
              <a:ext uri="{C183D7F6-B498-43B3-948B-1728B52AA6E4}">
                <adec:decorative xmlns:adec="http://schemas.microsoft.com/office/drawing/2017/decorative" val="1"/>
              </a:ext>
            </a:extLst>
          </p:cNvPr>
          <p:cNvPicPr>
            <a:picLocks noChangeAspect="1"/>
          </p:cNvPicPr>
          <p:nvPr/>
        </p:nvPicPr>
        <p:blipFill rotWithShape="1">
          <a:blip r:embed="rId4"/>
          <a:srcRect t="-1468" b="35488"/>
          <a:stretch/>
        </p:blipFill>
        <p:spPr>
          <a:xfrm rot="398277">
            <a:off x="10593027" y="3076298"/>
            <a:ext cx="1323892" cy="4524869"/>
          </a:xfrm>
          <a:prstGeom prst="rect">
            <a:avLst/>
          </a:prstGeom>
        </p:spPr>
      </p:pic>
      <p:sp>
        <p:nvSpPr>
          <p:cNvPr id="6" name="Title 5">
            <a:extLst>
              <a:ext uri="{FF2B5EF4-FFF2-40B4-BE49-F238E27FC236}">
                <a16:creationId xmlns:a16="http://schemas.microsoft.com/office/drawing/2014/main" id="{06FD1571-BC5E-2791-CD31-412F4E2DE436}"/>
              </a:ext>
            </a:extLst>
          </p:cNvPr>
          <p:cNvSpPr>
            <a:spLocks noGrp="1"/>
          </p:cNvSpPr>
          <p:nvPr>
            <p:ph type="title"/>
          </p:nvPr>
        </p:nvSpPr>
        <p:spPr>
          <a:xfrm>
            <a:off x="415600" y="593367"/>
            <a:ext cx="11360800" cy="616667"/>
          </a:xfrm>
        </p:spPr>
        <p:style>
          <a:lnRef idx="2">
            <a:schemeClr val="dk1"/>
          </a:lnRef>
          <a:fillRef idx="1">
            <a:schemeClr val="lt1"/>
          </a:fillRef>
          <a:effectRef idx="0">
            <a:schemeClr val="dk1"/>
          </a:effectRef>
          <a:fontRef idx="minor">
            <a:schemeClr val="dk1"/>
          </a:fontRef>
        </p:style>
        <p:txBody>
          <a:bodyPr anchor="ctr"/>
          <a:lstStyle/>
          <a:p>
            <a:pPr algn="ctr"/>
            <a:r>
              <a:rPr lang="en-GB" b="1">
                <a:latin typeface="+mn-lt"/>
              </a:rPr>
              <a:t>Focus of this Presentation</a:t>
            </a:r>
            <a:endParaRPr lang="en-US" b="1">
              <a:latin typeface="+mn-lt"/>
            </a:endParaRPr>
          </a:p>
        </p:txBody>
      </p:sp>
      <p:sp>
        <p:nvSpPr>
          <p:cNvPr id="7" name="Content Placeholder 6">
            <a:extLst>
              <a:ext uri="{FF2B5EF4-FFF2-40B4-BE49-F238E27FC236}">
                <a16:creationId xmlns:a16="http://schemas.microsoft.com/office/drawing/2014/main" id="{30DF3F9A-4F45-0F1F-1403-6F53FDF64007}"/>
              </a:ext>
            </a:extLst>
          </p:cNvPr>
          <p:cNvSpPr>
            <a:spLocks noGrp="1"/>
          </p:cNvSpPr>
          <p:nvPr>
            <p:ph idx="1"/>
          </p:nvPr>
        </p:nvSpPr>
        <p:spPr>
          <a:xfrm>
            <a:off x="415600" y="1536633"/>
            <a:ext cx="9541352" cy="4555200"/>
          </a:xfrm>
        </p:spPr>
        <p:style>
          <a:lnRef idx="2">
            <a:schemeClr val="accent4"/>
          </a:lnRef>
          <a:fillRef idx="1">
            <a:schemeClr val="lt1"/>
          </a:fillRef>
          <a:effectRef idx="0">
            <a:schemeClr val="accent4"/>
          </a:effectRef>
          <a:fontRef idx="minor">
            <a:schemeClr val="dk1"/>
          </a:fontRef>
        </p:style>
        <p:txBody>
          <a:bodyPr/>
          <a:lstStyle/>
          <a:p>
            <a:pPr marL="211661" indent="0">
              <a:buNone/>
            </a:pPr>
            <a:r>
              <a:rPr lang="en-GB" sz="2667" b="1">
                <a:latin typeface="+mn-lt"/>
              </a:rPr>
              <a:t>What works? (to remove barriers to inclusive education?)</a:t>
            </a:r>
          </a:p>
          <a:p>
            <a:pPr marL="211661" indent="0">
              <a:buNone/>
            </a:pPr>
            <a:endParaRPr lang="en-GB" sz="2133" b="1">
              <a:latin typeface="+mn-lt"/>
            </a:endParaRPr>
          </a:p>
          <a:p>
            <a:pPr marL="668850" indent="-457189">
              <a:buFont typeface="+mj-lt"/>
              <a:buAutoNum type="arabicPeriod"/>
            </a:pPr>
            <a:r>
              <a:rPr lang="en-GB" sz="2400">
                <a:latin typeface="+mn-lt"/>
              </a:rPr>
              <a:t>Brief overview of the barriers to inclusive education  </a:t>
            </a:r>
          </a:p>
          <a:p>
            <a:pPr marL="668850" indent="-457189">
              <a:buFont typeface="+mj-lt"/>
              <a:buAutoNum type="arabicPeriod"/>
            </a:pPr>
            <a:endParaRPr lang="en-GB" sz="2400">
              <a:latin typeface="+mn-lt"/>
            </a:endParaRPr>
          </a:p>
          <a:p>
            <a:pPr marL="668850" indent="-457189">
              <a:buFont typeface="+mj-lt"/>
              <a:buAutoNum type="arabicPeriod"/>
            </a:pPr>
            <a:r>
              <a:rPr lang="en-GB" sz="2400">
                <a:latin typeface="+mn-lt"/>
              </a:rPr>
              <a:t>To unpack one or two key barriers</a:t>
            </a:r>
          </a:p>
          <a:p>
            <a:pPr marL="668850" indent="-457189">
              <a:buFont typeface="+mj-lt"/>
              <a:buAutoNum type="arabicPeriod"/>
            </a:pPr>
            <a:endParaRPr lang="en-GB" sz="2400">
              <a:latin typeface="+mn-lt"/>
            </a:endParaRPr>
          </a:p>
          <a:p>
            <a:pPr marL="668850" indent="-457189">
              <a:buFont typeface="+mj-lt"/>
              <a:buAutoNum type="arabicPeriod"/>
            </a:pPr>
            <a:r>
              <a:rPr lang="en-GB" sz="2400">
                <a:latin typeface="+mn-lt"/>
              </a:rPr>
              <a:t>Understand similarities/differences in barriers in other countries/projects</a:t>
            </a:r>
          </a:p>
          <a:p>
            <a:pPr marL="668850" indent="-457189">
              <a:buFont typeface="+mj-lt"/>
              <a:buAutoNum type="arabicPeriod"/>
            </a:pPr>
            <a:endParaRPr lang="en-GB" sz="2400">
              <a:latin typeface="+mn-lt"/>
            </a:endParaRPr>
          </a:p>
          <a:p>
            <a:endParaRPr lang="en-US" sz="2133">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2" name="Picture 1">
            <a:extLst>
              <a:ext uri="{FF2B5EF4-FFF2-40B4-BE49-F238E27FC236}">
                <a16:creationId xmlns:a16="http://schemas.microsoft.com/office/drawing/2014/main" id="{D641B3DA-55CA-A7E5-11A1-00CD30FC7BAE}"/>
              </a:ext>
              <a:ext uri="{C183D7F6-B498-43B3-948B-1728B52AA6E4}">
                <adec:decorative xmlns:adec="http://schemas.microsoft.com/office/drawing/2017/decorative" val="1"/>
              </a:ext>
            </a:extLst>
          </p:cNvPr>
          <p:cNvPicPr>
            <a:picLocks noChangeAspect="1"/>
          </p:cNvPicPr>
          <p:nvPr/>
        </p:nvPicPr>
        <p:blipFill rotWithShape="1">
          <a:blip r:embed="rId3"/>
          <a:srcRect l="17013" t="31483" r="49638" b="47236"/>
          <a:stretch/>
        </p:blipFill>
        <p:spPr>
          <a:xfrm>
            <a:off x="10329688" y="5077544"/>
            <a:ext cx="1471584" cy="1459421"/>
          </a:xfrm>
          <a:prstGeom prst="rect">
            <a:avLst/>
          </a:prstGeom>
        </p:spPr>
      </p:pic>
      <p:pic>
        <p:nvPicPr>
          <p:cNvPr id="3" name="Picture 2">
            <a:extLst>
              <a:ext uri="{FF2B5EF4-FFF2-40B4-BE49-F238E27FC236}">
                <a16:creationId xmlns:a16="http://schemas.microsoft.com/office/drawing/2014/main" id="{94B617EF-5E63-62CD-705E-96289A144A2D}"/>
              </a:ext>
              <a:ext uri="{C183D7F6-B498-43B3-948B-1728B52AA6E4}">
                <adec:decorative xmlns:adec="http://schemas.microsoft.com/office/drawing/2017/decorative" val="1"/>
              </a:ext>
            </a:extLst>
          </p:cNvPr>
          <p:cNvPicPr>
            <a:picLocks noChangeAspect="1"/>
          </p:cNvPicPr>
          <p:nvPr/>
        </p:nvPicPr>
        <p:blipFill rotWithShape="1">
          <a:blip r:embed="rId4"/>
          <a:srcRect t="-1468" b="35488"/>
          <a:stretch/>
        </p:blipFill>
        <p:spPr>
          <a:xfrm rot="398277">
            <a:off x="10593027" y="3076298"/>
            <a:ext cx="1323892" cy="4524869"/>
          </a:xfrm>
          <a:prstGeom prst="rect">
            <a:avLst/>
          </a:prstGeom>
        </p:spPr>
      </p:pic>
      <p:sp>
        <p:nvSpPr>
          <p:cNvPr id="6" name="Title 5">
            <a:extLst>
              <a:ext uri="{FF2B5EF4-FFF2-40B4-BE49-F238E27FC236}">
                <a16:creationId xmlns:a16="http://schemas.microsoft.com/office/drawing/2014/main" id="{06FD1571-BC5E-2791-CD31-412F4E2DE436}"/>
              </a:ext>
            </a:extLst>
          </p:cNvPr>
          <p:cNvSpPr>
            <a:spLocks noGrp="1"/>
          </p:cNvSpPr>
          <p:nvPr>
            <p:ph type="title"/>
          </p:nvPr>
        </p:nvSpPr>
        <p:spPr>
          <a:xfrm>
            <a:off x="415600" y="411146"/>
            <a:ext cx="11360800" cy="624716"/>
          </a:xfrm>
        </p:spPr>
        <p:style>
          <a:lnRef idx="2">
            <a:schemeClr val="dk1"/>
          </a:lnRef>
          <a:fillRef idx="1">
            <a:schemeClr val="lt1"/>
          </a:fillRef>
          <a:effectRef idx="0">
            <a:schemeClr val="dk1"/>
          </a:effectRef>
          <a:fontRef idx="minor">
            <a:schemeClr val="dk1"/>
          </a:fontRef>
        </p:style>
        <p:txBody>
          <a:bodyPr anchor="b"/>
          <a:lstStyle/>
          <a:p>
            <a:pPr algn="ctr"/>
            <a:r>
              <a:rPr lang="en-GB" b="1">
                <a:latin typeface="+mn-lt"/>
              </a:rPr>
              <a:t>Barriers to inclusive education </a:t>
            </a:r>
            <a:endParaRPr lang="en-US" b="1">
              <a:latin typeface="+mn-lt"/>
            </a:endParaRPr>
          </a:p>
        </p:txBody>
      </p:sp>
      <p:graphicFrame>
        <p:nvGraphicFramePr>
          <p:cNvPr id="4" name="Content Placeholder 3" descr="A tabular format or template">
            <a:extLst>
              <a:ext uri="{FF2B5EF4-FFF2-40B4-BE49-F238E27FC236}">
                <a16:creationId xmlns:a16="http://schemas.microsoft.com/office/drawing/2014/main" id="{6E0ADA8F-4900-9106-94B9-0044EB6F59BF}"/>
              </a:ext>
            </a:extLst>
          </p:cNvPr>
          <p:cNvGraphicFramePr>
            <a:graphicFrameLocks noGrp="1"/>
          </p:cNvGraphicFramePr>
          <p:nvPr>
            <p:ph idx="1"/>
          </p:nvPr>
        </p:nvGraphicFramePr>
        <p:xfrm>
          <a:off x="907525" y="1536699"/>
          <a:ext cx="9304419" cy="46475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17709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2" name="Picture 1">
            <a:extLst>
              <a:ext uri="{FF2B5EF4-FFF2-40B4-BE49-F238E27FC236}">
                <a16:creationId xmlns:a16="http://schemas.microsoft.com/office/drawing/2014/main" id="{D641B3DA-55CA-A7E5-11A1-00CD30FC7BAE}"/>
              </a:ext>
              <a:ext uri="{C183D7F6-B498-43B3-948B-1728B52AA6E4}">
                <adec:decorative xmlns:adec="http://schemas.microsoft.com/office/drawing/2017/decorative" val="1"/>
              </a:ext>
            </a:extLst>
          </p:cNvPr>
          <p:cNvPicPr>
            <a:picLocks noChangeAspect="1"/>
          </p:cNvPicPr>
          <p:nvPr/>
        </p:nvPicPr>
        <p:blipFill rotWithShape="1">
          <a:blip r:embed="rId3"/>
          <a:srcRect l="17013" t="31483" r="49638" b="47236"/>
          <a:stretch/>
        </p:blipFill>
        <p:spPr>
          <a:xfrm>
            <a:off x="10329688" y="5077544"/>
            <a:ext cx="1471584" cy="1459421"/>
          </a:xfrm>
          <a:prstGeom prst="rect">
            <a:avLst/>
          </a:prstGeom>
        </p:spPr>
      </p:pic>
      <p:pic>
        <p:nvPicPr>
          <p:cNvPr id="3" name="Picture 2">
            <a:extLst>
              <a:ext uri="{FF2B5EF4-FFF2-40B4-BE49-F238E27FC236}">
                <a16:creationId xmlns:a16="http://schemas.microsoft.com/office/drawing/2014/main" id="{94B617EF-5E63-62CD-705E-96289A144A2D}"/>
              </a:ext>
              <a:ext uri="{C183D7F6-B498-43B3-948B-1728B52AA6E4}">
                <adec:decorative xmlns:adec="http://schemas.microsoft.com/office/drawing/2017/decorative" val="1"/>
              </a:ext>
            </a:extLst>
          </p:cNvPr>
          <p:cNvPicPr>
            <a:picLocks noChangeAspect="1"/>
          </p:cNvPicPr>
          <p:nvPr/>
        </p:nvPicPr>
        <p:blipFill rotWithShape="1">
          <a:blip r:embed="rId4"/>
          <a:srcRect t="-1468" b="35488"/>
          <a:stretch/>
        </p:blipFill>
        <p:spPr>
          <a:xfrm rot="398277">
            <a:off x="10593027" y="3076298"/>
            <a:ext cx="1323892" cy="4524869"/>
          </a:xfrm>
          <a:prstGeom prst="rect">
            <a:avLst/>
          </a:prstGeom>
        </p:spPr>
      </p:pic>
      <p:sp>
        <p:nvSpPr>
          <p:cNvPr id="6" name="Title 5">
            <a:extLst>
              <a:ext uri="{FF2B5EF4-FFF2-40B4-BE49-F238E27FC236}">
                <a16:creationId xmlns:a16="http://schemas.microsoft.com/office/drawing/2014/main" id="{06FD1571-BC5E-2791-CD31-412F4E2DE436}"/>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GB" b="1">
                <a:latin typeface="+mn-lt"/>
              </a:rPr>
              <a:t>Policy barriers</a:t>
            </a:r>
            <a:br>
              <a:rPr lang="en-GB"/>
            </a:br>
            <a:r>
              <a:rPr lang="en-GB"/>
              <a:t> </a:t>
            </a:r>
            <a:endParaRPr lang="en-US"/>
          </a:p>
        </p:txBody>
      </p:sp>
      <p:sp>
        <p:nvSpPr>
          <p:cNvPr id="7" name="Content Placeholder 6">
            <a:extLst>
              <a:ext uri="{FF2B5EF4-FFF2-40B4-BE49-F238E27FC236}">
                <a16:creationId xmlns:a16="http://schemas.microsoft.com/office/drawing/2014/main" id="{30DF3F9A-4F45-0F1F-1403-6F53FDF64007}"/>
              </a:ext>
            </a:extLst>
          </p:cNvPr>
          <p:cNvSpPr>
            <a:spLocks noGrp="1"/>
          </p:cNvSpPr>
          <p:nvPr>
            <p:ph idx="1"/>
          </p:nvPr>
        </p:nvSpPr>
        <p:spPr>
          <a:xfrm>
            <a:off x="415599" y="1408297"/>
            <a:ext cx="9750511" cy="4555200"/>
          </a:xfrm>
        </p:spPr>
        <p:style>
          <a:lnRef idx="2">
            <a:schemeClr val="accent4"/>
          </a:lnRef>
          <a:fillRef idx="1">
            <a:schemeClr val="lt1"/>
          </a:fillRef>
          <a:effectRef idx="0">
            <a:schemeClr val="accent4"/>
          </a:effectRef>
          <a:fontRef idx="minor">
            <a:schemeClr val="dk1"/>
          </a:fontRef>
        </p:style>
        <p:txBody>
          <a:bodyPr/>
          <a:lstStyle/>
          <a:p>
            <a:pPr marL="668850" indent="-457189">
              <a:buFont typeface="+mj-lt"/>
              <a:buAutoNum type="arabicPeriod"/>
            </a:pPr>
            <a:r>
              <a:rPr lang="en-GB" sz="1867">
                <a:latin typeface="+mn-lt"/>
                <a:ea typeface="Calibri" panose="020F0502020204030204" pitchFamily="34" charset="0"/>
                <a:cs typeface="Calibri" panose="020F0502020204030204" pitchFamily="34" charset="0"/>
              </a:rPr>
              <a:t>Gap between policy rhetoric and actual implementation</a:t>
            </a:r>
          </a:p>
          <a:p>
            <a:pPr marL="668850" indent="-457189">
              <a:buFont typeface="+mj-lt"/>
              <a:buAutoNum type="arabicPeriod"/>
            </a:pPr>
            <a:r>
              <a:rPr lang="en-GB" sz="1867">
                <a:latin typeface="+mn-lt"/>
                <a:ea typeface="Calibri" panose="020F0502020204030204" pitchFamily="34" charset="0"/>
                <a:cs typeface="Calibri" panose="020F0502020204030204" pitchFamily="34" charset="0"/>
              </a:rPr>
              <a:t>Lack of awareness about policy </a:t>
            </a:r>
          </a:p>
          <a:p>
            <a:pPr marL="668850" indent="-457189">
              <a:buFont typeface="+mj-lt"/>
              <a:buAutoNum type="arabicPeriod"/>
            </a:pPr>
            <a:r>
              <a:rPr lang="en-GB" sz="1867">
                <a:latin typeface="+mn-lt"/>
                <a:ea typeface="Calibri" panose="020F0502020204030204" pitchFamily="34" charset="0"/>
                <a:cs typeface="Calibri" panose="020F0502020204030204" pitchFamily="34" charset="0"/>
              </a:rPr>
              <a:t>Limited understanding at all levels regarding rights-based approach</a:t>
            </a:r>
          </a:p>
          <a:p>
            <a:pPr marL="668850" indent="-457189">
              <a:buFont typeface="+mj-lt"/>
              <a:buAutoNum type="arabicPeriod"/>
            </a:pPr>
            <a:endParaRPr lang="en-GB" sz="3200">
              <a:latin typeface="+mn-lt"/>
              <a:ea typeface="Calibri" panose="020F0502020204030204" pitchFamily="34" charset="0"/>
              <a:cs typeface="Calibri" panose="020F0502020204030204" pitchFamily="34" charset="0"/>
            </a:endParaRPr>
          </a:p>
          <a:p>
            <a:pPr marL="211661" indent="0">
              <a:buNone/>
            </a:pPr>
            <a:endParaRPr lang="en-GB" sz="2400">
              <a:latin typeface="Calibri" panose="020F0502020204030204" pitchFamily="34" charset="0"/>
              <a:ea typeface="Calibri" panose="020F0502020204030204" pitchFamily="34" charset="0"/>
              <a:cs typeface="Calibri" panose="020F0502020204030204" pitchFamily="34" charset="0"/>
            </a:endParaRPr>
          </a:p>
          <a:p>
            <a:pPr marL="211661" indent="0">
              <a:buNone/>
            </a:pPr>
            <a:endParaRPr lang="en-GB" sz="2400">
              <a:latin typeface="Calibri" panose="020F0502020204030204" pitchFamily="34" charset="0"/>
              <a:ea typeface="Calibri" panose="020F0502020204030204" pitchFamily="34" charset="0"/>
              <a:cs typeface="Calibri" panose="020F0502020204030204" pitchFamily="34" charset="0"/>
            </a:endParaRPr>
          </a:p>
          <a:p>
            <a:pPr marL="211661" indent="0">
              <a:buNone/>
            </a:pPr>
            <a:endParaRPr lang="en-GB" sz="2400">
              <a:latin typeface="Calibri" panose="020F0502020204030204" pitchFamily="34" charset="0"/>
              <a:ea typeface="Calibri" panose="020F0502020204030204" pitchFamily="34" charset="0"/>
              <a:cs typeface="Calibri" panose="020F0502020204030204" pitchFamily="34" charset="0"/>
            </a:endParaRPr>
          </a:p>
        </p:txBody>
      </p:sp>
      <p:sp>
        <p:nvSpPr>
          <p:cNvPr id="4" name="Explosion: 8 Points 3">
            <a:extLst>
              <a:ext uri="{FF2B5EF4-FFF2-40B4-BE49-F238E27FC236}">
                <a16:creationId xmlns:a16="http://schemas.microsoft.com/office/drawing/2014/main" id="{556EE239-AE93-B6B7-BA7C-CB47FF82862A}"/>
              </a:ext>
            </a:extLst>
          </p:cNvPr>
          <p:cNvSpPr/>
          <p:nvPr/>
        </p:nvSpPr>
        <p:spPr>
          <a:xfrm>
            <a:off x="5720155" y="3429001"/>
            <a:ext cx="4198452" cy="2071153"/>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r>
              <a:rPr lang="en-GB" sz="1867" b="1" kern="0">
                <a:solidFill>
                  <a:srgbClr val="000000"/>
                </a:solidFill>
                <a:latin typeface="Arial"/>
                <a:sym typeface="Arial"/>
              </a:rPr>
              <a:t>Strong political will and commitment</a:t>
            </a:r>
            <a:endParaRPr lang="en-US" sz="1867" b="1" kern="0">
              <a:solidFill>
                <a:srgbClr val="000000"/>
              </a:solidFill>
              <a:latin typeface="Arial"/>
              <a:sym typeface="Arial"/>
            </a:endParaRPr>
          </a:p>
        </p:txBody>
      </p:sp>
    </p:spTree>
    <p:extLst>
      <p:ext uri="{BB962C8B-B14F-4D97-AF65-F5344CB8AC3E}">
        <p14:creationId xmlns:p14="http://schemas.microsoft.com/office/powerpoint/2010/main" val="109921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2" name="Picture 1">
            <a:extLst>
              <a:ext uri="{FF2B5EF4-FFF2-40B4-BE49-F238E27FC236}">
                <a16:creationId xmlns:a16="http://schemas.microsoft.com/office/drawing/2014/main" id="{D641B3DA-55CA-A7E5-11A1-00CD30FC7BAE}"/>
              </a:ext>
              <a:ext uri="{C183D7F6-B498-43B3-948B-1728B52AA6E4}">
                <adec:decorative xmlns:adec="http://schemas.microsoft.com/office/drawing/2017/decorative" val="1"/>
              </a:ext>
            </a:extLst>
          </p:cNvPr>
          <p:cNvPicPr>
            <a:picLocks noChangeAspect="1"/>
          </p:cNvPicPr>
          <p:nvPr/>
        </p:nvPicPr>
        <p:blipFill rotWithShape="1">
          <a:blip r:embed="rId3"/>
          <a:srcRect l="17013" t="31483" r="49638" b="47236"/>
          <a:stretch/>
        </p:blipFill>
        <p:spPr>
          <a:xfrm>
            <a:off x="10329688" y="5077544"/>
            <a:ext cx="1471584" cy="1459421"/>
          </a:xfrm>
          <a:prstGeom prst="rect">
            <a:avLst/>
          </a:prstGeom>
        </p:spPr>
      </p:pic>
      <p:pic>
        <p:nvPicPr>
          <p:cNvPr id="3" name="Picture 2">
            <a:extLst>
              <a:ext uri="{FF2B5EF4-FFF2-40B4-BE49-F238E27FC236}">
                <a16:creationId xmlns:a16="http://schemas.microsoft.com/office/drawing/2014/main" id="{94B617EF-5E63-62CD-705E-96289A144A2D}"/>
              </a:ext>
              <a:ext uri="{C183D7F6-B498-43B3-948B-1728B52AA6E4}">
                <adec:decorative xmlns:adec="http://schemas.microsoft.com/office/drawing/2017/decorative" val="1"/>
              </a:ext>
            </a:extLst>
          </p:cNvPr>
          <p:cNvPicPr>
            <a:picLocks noChangeAspect="1"/>
          </p:cNvPicPr>
          <p:nvPr/>
        </p:nvPicPr>
        <p:blipFill rotWithShape="1">
          <a:blip r:embed="rId4"/>
          <a:srcRect t="-1468" b="35488"/>
          <a:stretch/>
        </p:blipFill>
        <p:spPr>
          <a:xfrm rot="398277">
            <a:off x="10593027" y="3076298"/>
            <a:ext cx="1323892" cy="4524869"/>
          </a:xfrm>
          <a:prstGeom prst="rect">
            <a:avLst/>
          </a:prstGeom>
        </p:spPr>
      </p:pic>
      <p:sp>
        <p:nvSpPr>
          <p:cNvPr id="6" name="Title 5">
            <a:extLst>
              <a:ext uri="{FF2B5EF4-FFF2-40B4-BE49-F238E27FC236}">
                <a16:creationId xmlns:a16="http://schemas.microsoft.com/office/drawing/2014/main" id="{06FD1571-BC5E-2791-CD31-412F4E2DE436}"/>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GB" b="1">
                <a:latin typeface="+mn-lt"/>
              </a:rPr>
              <a:t>Data </a:t>
            </a:r>
            <a:endParaRPr lang="en-US" b="1">
              <a:latin typeface="+mn-lt"/>
            </a:endParaRPr>
          </a:p>
        </p:txBody>
      </p:sp>
      <p:sp>
        <p:nvSpPr>
          <p:cNvPr id="7" name="Content Placeholder 6">
            <a:extLst>
              <a:ext uri="{FF2B5EF4-FFF2-40B4-BE49-F238E27FC236}">
                <a16:creationId xmlns:a16="http://schemas.microsoft.com/office/drawing/2014/main" id="{30DF3F9A-4F45-0F1F-1403-6F53FDF64007}"/>
              </a:ext>
            </a:extLst>
          </p:cNvPr>
          <p:cNvSpPr>
            <a:spLocks noGrp="1"/>
          </p:cNvSpPr>
          <p:nvPr>
            <p:ph idx="1"/>
          </p:nvPr>
        </p:nvSpPr>
        <p:spPr>
          <a:xfrm>
            <a:off x="415600" y="1536633"/>
            <a:ext cx="9787179" cy="4555200"/>
          </a:xfrm>
        </p:spPr>
        <p:style>
          <a:lnRef idx="2">
            <a:schemeClr val="accent4"/>
          </a:lnRef>
          <a:fillRef idx="1">
            <a:schemeClr val="lt1"/>
          </a:fillRef>
          <a:effectRef idx="0">
            <a:schemeClr val="accent4"/>
          </a:effectRef>
          <a:fontRef idx="minor">
            <a:schemeClr val="dk1"/>
          </a:fontRef>
        </p:style>
        <p:txBody>
          <a:bodyPr/>
          <a:lstStyle/>
          <a:p>
            <a:pPr marL="668850" indent="-457189">
              <a:buFont typeface="+mj-lt"/>
              <a:buAutoNum type="arabicPeriod"/>
            </a:pPr>
            <a:r>
              <a:rPr lang="en-GB" sz="2667">
                <a:latin typeface="+mn-lt"/>
              </a:rPr>
              <a:t>Lack of robust data of persons with disabilities</a:t>
            </a:r>
          </a:p>
          <a:p>
            <a:pPr marL="668850" indent="-457189">
              <a:buFont typeface="+mj-lt"/>
              <a:buAutoNum type="arabicPeriod"/>
            </a:pPr>
            <a:r>
              <a:rPr lang="en-GB" sz="2667">
                <a:latin typeface="+mn-lt"/>
              </a:rPr>
              <a:t>Lack of unified methodologies to data collection (E.g. Washington Group approach)</a:t>
            </a:r>
          </a:p>
          <a:p>
            <a:pPr marL="668850" indent="-457189">
              <a:buFont typeface="+mj-lt"/>
              <a:buAutoNum type="arabicPeriod"/>
            </a:pPr>
            <a:r>
              <a:rPr lang="en-GB" sz="2667">
                <a:latin typeface="+mn-lt"/>
              </a:rPr>
              <a:t>No tracking system for dropouts </a:t>
            </a:r>
          </a:p>
          <a:p>
            <a:pPr marL="211661" indent="0">
              <a:buNone/>
            </a:pPr>
            <a:endParaRPr lang="en-US" sz="2133">
              <a:latin typeface="+mn-lt"/>
            </a:endParaRPr>
          </a:p>
          <a:p>
            <a:pPr marL="211661" indent="0">
              <a:buNone/>
            </a:pPr>
            <a:endParaRPr lang="en-US" sz="2133">
              <a:latin typeface="+mn-lt"/>
            </a:endParaRPr>
          </a:p>
        </p:txBody>
      </p:sp>
      <p:sp>
        <p:nvSpPr>
          <p:cNvPr id="4" name="Explosion: 8 Points 3">
            <a:extLst>
              <a:ext uri="{FF2B5EF4-FFF2-40B4-BE49-F238E27FC236}">
                <a16:creationId xmlns:a16="http://schemas.microsoft.com/office/drawing/2014/main" id="{634EB40A-51CC-F6C0-CAF1-4143B4C341CA}"/>
              </a:ext>
            </a:extLst>
          </p:cNvPr>
          <p:cNvSpPr/>
          <p:nvPr/>
        </p:nvSpPr>
        <p:spPr>
          <a:xfrm>
            <a:off x="522505" y="3868440"/>
            <a:ext cx="4821808" cy="2126720"/>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1219170">
              <a:buClr>
                <a:srgbClr val="000000"/>
              </a:buClr>
            </a:pPr>
            <a:r>
              <a:rPr lang="en-GB" sz="1867" b="1" kern="0">
                <a:solidFill>
                  <a:srgbClr val="000000"/>
                </a:solidFill>
                <a:latin typeface="Arial"/>
                <a:sym typeface="Arial"/>
              </a:rPr>
              <a:t>EMIS collects disability data</a:t>
            </a:r>
            <a:endParaRPr lang="en-US" sz="1867" b="1" kern="0">
              <a:solidFill>
                <a:srgbClr val="000000"/>
              </a:solidFill>
              <a:latin typeface="Arial"/>
              <a:sym typeface="Arial"/>
            </a:endParaRPr>
          </a:p>
        </p:txBody>
      </p:sp>
    </p:spTree>
    <p:extLst>
      <p:ext uri="{BB962C8B-B14F-4D97-AF65-F5344CB8AC3E}">
        <p14:creationId xmlns:p14="http://schemas.microsoft.com/office/powerpoint/2010/main" val="3631820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2" name="Picture 1">
            <a:extLst>
              <a:ext uri="{FF2B5EF4-FFF2-40B4-BE49-F238E27FC236}">
                <a16:creationId xmlns:a16="http://schemas.microsoft.com/office/drawing/2014/main" id="{D641B3DA-55CA-A7E5-11A1-00CD30FC7BAE}"/>
              </a:ext>
              <a:ext uri="{C183D7F6-B498-43B3-948B-1728B52AA6E4}">
                <adec:decorative xmlns:adec="http://schemas.microsoft.com/office/drawing/2017/decorative" val="1"/>
              </a:ext>
            </a:extLst>
          </p:cNvPr>
          <p:cNvPicPr>
            <a:picLocks noChangeAspect="1"/>
          </p:cNvPicPr>
          <p:nvPr/>
        </p:nvPicPr>
        <p:blipFill rotWithShape="1">
          <a:blip r:embed="rId3"/>
          <a:srcRect l="17013" t="31483" r="49638" b="47236"/>
          <a:stretch/>
        </p:blipFill>
        <p:spPr>
          <a:xfrm>
            <a:off x="10329688" y="5077544"/>
            <a:ext cx="1471584" cy="1459421"/>
          </a:xfrm>
          <a:prstGeom prst="rect">
            <a:avLst/>
          </a:prstGeom>
        </p:spPr>
      </p:pic>
      <p:pic>
        <p:nvPicPr>
          <p:cNvPr id="3" name="Picture 2">
            <a:extLst>
              <a:ext uri="{FF2B5EF4-FFF2-40B4-BE49-F238E27FC236}">
                <a16:creationId xmlns:a16="http://schemas.microsoft.com/office/drawing/2014/main" id="{94B617EF-5E63-62CD-705E-96289A144A2D}"/>
              </a:ext>
              <a:ext uri="{C183D7F6-B498-43B3-948B-1728B52AA6E4}">
                <adec:decorative xmlns:adec="http://schemas.microsoft.com/office/drawing/2017/decorative" val="1"/>
              </a:ext>
            </a:extLst>
          </p:cNvPr>
          <p:cNvPicPr>
            <a:picLocks noChangeAspect="1"/>
          </p:cNvPicPr>
          <p:nvPr/>
        </p:nvPicPr>
        <p:blipFill rotWithShape="1">
          <a:blip r:embed="rId4"/>
          <a:srcRect t="-1468" b="35488"/>
          <a:stretch/>
        </p:blipFill>
        <p:spPr>
          <a:xfrm rot="398277">
            <a:off x="10593027" y="3076298"/>
            <a:ext cx="1323892" cy="4524869"/>
          </a:xfrm>
          <a:prstGeom prst="rect">
            <a:avLst/>
          </a:prstGeom>
        </p:spPr>
      </p:pic>
      <p:sp>
        <p:nvSpPr>
          <p:cNvPr id="6" name="Title 5">
            <a:extLst>
              <a:ext uri="{FF2B5EF4-FFF2-40B4-BE49-F238E27FC236}">
                <a16:creationId xmlns:a16="http://schemas.microsoft.com/office/drawing/2014/main" id="{06FD1571-BC5E-2791-CD31-412F4E2DE436}"/>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GB" b="1">
                <a:latin typeface="+mn-lt"/>
              </a:rPr>
              <a:t>Early detection and early intervention </a:t>
            </a:r>
            <a:endParaRPr lang="en-US" b="1">
              <a:latin typeface="+mn-lt"/>
            </a:endParaRPr>
          </a:p>
        </p:txBody>
      </p:sp>
      <p:sp>
        <p:nvSpPr>
          <p:cNvPr id="7" name="Content Placeholder 6">
            <a:extLst>
              <a:ext uri="{FF2B5EF4-FFF2-40B4-BE49-F238E27FC236}">
                <a16:creationId xmlns:a16="http://schemas.microsoft.com/office/drawing/2014/main" id="{30DF3F9A-4F45-0F1F-1403-6F53FDF64007}"/>
              </a:ext>
            </a:extLst>
          </p:cNvPr>
          <p:cNvSpPr>
            <a:spLocks noGrp="1"/>
          </p:cNvSpPr>
          <p:nvPr>
            <p:ph idx="1"/>
          </p:nvPr>
        </p:nvSpPr>
        <p:spPr>
          <a:xfrm>
            <a:off x="415600" y="1536633"/>
            <a:ext cx="9914088" cy="4555200"/>
          </a:xfrm>
        </p:spPr>
        <p:style>
          <a:lnRef idx="2">
            <a:schemeClr val="accent4"/>
          </a:lnRef>
          <a:fillRef idx="1">
            <a:schemeClr val="lt1"/>
          </a:fillRef>
          <a:effectRef idx="0">
            <a:schemeClr val="accent4"/>
          </a:effectRef>
          <a:fontRef idx="minor">
            <a:schemeClr val="dk1"/>
          </a:fontRef>
        </p:style>
        <p:txBody>
          <a:bodyPr/>
          <a:lstStyle/>
          <a:p>
            <a:pPr marL="668850" indent="-457189">
              <a:buFont typeface="+mj-lt"/>
              <a:buAutoNum type="arabicPeriod"/>
            </a:pPr>
            <a:r>
              <a:rPr lang="en-GB" sz="2667">
                <a:latin typeface="+mn-lt"/>
              </a:rPr>
              <a:t>Lack of awareness of importance of and availability of early detection and early intervention services</a:t>
            </a:r>
          </a:p>
          <a:p>
            <a:pPr marL="668850" indent="-457189">
              <a:buFont typeface="+mj-lt"/>
              <a:buAutoNum type="arabicPeriod"/>
            </a:pPr>
            <a:r>
              <a:rPr lang="en-GB" sz="2667">
                <a:latin typeface="+mn-lt"/>
              </a:rPr>
              <a:t>Not enough services</a:t>
            </a:r>
          </a:p>
          <a:p>
            <a:pPr marL="668850" indent="-457189">
              <a:buFont typeface="+mj-lt"/>
              <a:buAutoNum type="arabicPeriod"/>
            </a:pPr>
            <a:r>
              <a:rPr lang="en-GB" sz="2667">
                <a:latin typeface="+mn-lt"/>
              </a:rPr>
              <a:t>Location of services, transportation costs</a:t>
            </a:r>
          </a:p>
          <a:p>
            <a:pPr marL="668850" indent="-457189">
              <a:buFont typeface="+mj-lt"/>
              <a:buAutoNum type="arabicPeriod"/>
            </a:pPr>
            <a:r>
              <a:rPr lang="en-GB" sz="2667">
                <a:latin typeface="+mn-lt"/>
              </a:rPr>
              <a:t>No strong collaboration between different ministries</a:t>
            </a:r>
          </a:p>
          <a:p>
            <a:pPr marL="211661" indent="0">
              <a:buNone/>
            </a:pPr>
            <a:endParaRPr lang="en-GB" sz="2667">
              <a:latin typeface="+mn-lt"/>
            </a:endParaRPr>
          </a:p>
          <a:p>
            <a:pPr marL="211661" indent="0">
              <a:buNone/>
            </a:pPr>
            <a:endParaRPr lang="en-US" sz="2133">
              <a:latin typeface="+mn-lt"/>
            </a:endParaRPr>
          </a:p>
        </p:txBody>
      </p:sp>
      <p:sp>
        <p:nvSpPr>
          <p:cNvPr id="4" name="Explosion: 8 Points 3">
            <a:extLst>
              <a:ext uri="{FF2B5EF4-FFF2-40B4-BE49-F238E27FC236}">
                <a16:creationId xmlns:a16="http://schemas.microsoft.com/office/drawing/2014/main" id="{53E28DAA-0122-94A5-8C2D-6E276B214C49}"/>
              </a:ext>
            </a:extLst>
          </p:cNvPr>
          <p:cNvSpPr/>
          <p:nvPr/>
        </p:nvSpPr>
        <p:spPr>
          <a:xfrm>
            <a:off x="5500152" y="4042611"/>
            <a:ext cx="4456800" cy="1705047"/>
          </a:xfrm>
          <a:prstGeom prst="irregularSeal1">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219170">
              <a:buClr>
                <a:srgbClr val="000000"/>
              </a:buClr>
            </a:pPr>
            <a:r>
              <a:rPr lang="en-GB" sz="1867" b="1" kern="0">
                <a:solidFill>
                  <a:srgbClr val="FFFFFF"/>
                </a:solidFill>
                <a:latin typeface="Arial"/>
                <a:sym typeface="Arial"/>
              </a:rPr>
              <a:t>Vision and Hearing Screening </a:t>
            </a:r>
            <a:endParaRPr lang="en-US" sz="1867" b="1" kern="0">
              <a:solidFill>
                <a:srgbClr val="FFFFFF"/>
              </a:solidFill>
              <a:latin typeface="Arial"/>
              <a:sym typeface="Arial"/>
            </a:endParaRPr>
          </a:p>
        </p:txBody>
      </p:sp>
    </p:spTree>
    <p:extLst>
      <p:ext uri="{BB962C8B-B14F-4D97-AF65-F5344CB8AC3E}">
        <p14:creationId xmlns:p14="http://schemas.microsoft.com/office/powerpoint/2010/main" val="258660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7B760-FB75-7E49-8A5E-4FBACFE6D6E1}"/>
              </a:ext>
            </a:extLst>
          </p:cNvPr>
          <p:cNvSpPr>
            <a:spLocks noGrp="1"/>
          </p:cNvSpPr>
          <p:nvPr>
            <p:ph type="title"/>
          </p:nvPr>
        </p:nvSpPr>
        <p:spPr/>
        <p:txBody>
          <a:bodyPr>
            <a:normAutofit/>
          </a:bodyPr>
          <a:lstStyle/>
          <a:p>
            <a:r>
              <a:rPr lang="de-DE" sz="4000" err="1">
                <a:solidFill>
                  <a:schemeClr val="accent6"/>
                </a:solidFill>
                <a:latin typeface="Arial"/>
                <a:cs typeface="Arial"/>
              </a:rPr>
              <a:t>Getting</a:t>
            </a:r>
            <a:r>
              <a:rPr lang="de-DE" sz="4000">
                <a:solidFill>
                  <a:schemeClr val="accent6"/>
                </a:solidFill>
                <a:latin typeface="Arial"/>
                <a:cs typeface="Arial"/>
              </a:rPr>
              <a:t> </a:t>
            </a:r>
            <a:r>
              <a:rPr lang="de-DE" sz="4000" err="1">
                <a:solidFill>
                  <a:schemeClr val="accent6"/>
                </a:solidFill>
                <a:latin typeface="Arial"/>
                <a:cs typeface="Arial"/>
              </a:rPr>
              <a:t>to</a:t>
            </a:r>
            <a:r>
              <a:rPr lang="de-DE" sz="4000">
                <a:solidFill>
                  <a:schemeClr val="accent6"/>
                </a:solidFill>
                <a:latin typeface="Arial"/>
                <a:cs typeface="Arial"/>
              </a:rPr>
              <a:t> </a:t>
            </a:r>
            <a:r>
              <a:rPr lang="de-DE" sz="4000" err="1">
                <a:solidFill>
                  <a:schemeClr val="accent6"/>
                </a:solidFill>
                <a:latin typeface="Arial"/>
                <a:cs typeface="Arial"/>
              </a:rPr>
              <a:t>know</a:t>
            </a:r>
            <a:r>
              <a:rPr lang="de-DE" sz="4000">
                <a:solidFill>
                  <a:schemeClr val="accent6"/>
                </a:solidFill>
                <a:latin typeface="Arial"/>
                <a:cs typeface="Arial"/>
              </a:rPr>
              <a:t> </a:t>
            </a:r>
            <a:r>
              <a:rPr lang="de-DE" sz="4000" err="1">
                <a:solidFill>
                  <a:schemeClr val="accent6"/>
                </a:solidFill>
                <a:latin typeface="Arial"/>
                <a:cs typeface="Arial"/>
              </a:rPr>
              <a:t>the</a:t>
            </a:r>
            <a:r>
              <a:rPr lang="de-DE" sz="4000">
                <a:solidFill>
                  <a:schemeClr val="accent6"/>
                </a:solidFill>
                <a:latin typeface="Arial"/>
                <a:cs typeface="Arial"/>
              </a:rPr>
              <a:t> Network </a:t>
            </a:r>
            <a:endParaRPr lang="de-DE" sz="4000" b="0">
              <a:solidFill>
                <a:schemeClr val="accent6"/>
              </a:solidFill>
              <a:latin typeface="Arial"/>
              <a:cs typeface="Arial"/>
            </a:endParaRPr>
          </a:p>
        </p:txBody>
      </p:sp>
      <p:sp>
        <p:nvSpPr>
          <p:cNvPr id="4" name="Textplatzhalter 4">
            <a:extLst>
              <a:ext uri="{FF2B5EF4-FFF2-40B4-BE49-F238E27FC236}">
                <a16:creationId xmlns:a16="http://schemas.microsoft.com/office/drawing/2014/main" id="{6A6A1F17-84FA-78C4-B359-FE6ED6824520}"/>
              </a:ext>
            </a:extLst>
          </p:cNvPr>
          <p:cNvSpPr>
            <a:spLocks noGrp="1"/>
          </p:cNvSpPr>
          <p:nvPr>
            <p:ph type="body" sz="quarter" idx="13"/>
          </p:nvPr>
        </p:nvSpPr>
        <p:spPr>
          <a:xfrm>
            <a:off x="1194889" y="4208561"/>
            <a:ext cx="6446132" cy="1530350"/>
          </a:xfrm>
        </p:spPr>
        <p:txBody>
          <a:bodyPr vert="horz" lIns="91440" tIns="45720" rIns="91440" bIns="45720" rtlCol="0" anchor="t">
            <a:noAutofit/>
          </a:bodyPr>
          <a:lstStyle/>
          <a:p>
            <a:r>
              <a:rPr lang="en-US" sz="3200" b="1">
                <a:solidFill>
                  <a:schemeClr val="accent1"/>
                </a:solidFill>
              </a:rPr>
              <a:t>Rebecca Daniel, GIZ</a:t>
            </a:r>
            <a:endParaRPr lang="en-US" sz="3200">
              <a:solidFill>
                <a:schemeClr val="accent1"/>
              </a:solidFill>
            </a:endParaRPr>
          </a:p>
        </p:txBody>
      </p:sp>
    </p:spTree>
    <p:extLst>
      <p:ext uri="{BB962C8B-B14F-4D97-AF65-F5344CB8AC3E}">
        <p14:creationId xmlns:p14="http://schemas.microsoft.com/office/powerpoint/2010/main" val="2623950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2" name="Picture 1">
            <a:extLst>
              <a:ext uri="{FF2B5EF4-FFF2-40B4-BE49-F238E27FC236}">
                <a16:creationId xmlns:a16="http://schemas.microsoft.com/office/drawing/2014/main" id="{D641B3DA-55CA-A7E5-11A1-00CD30FC7BAE}"/>
              </a:ext>
              <a:ext uri="{C183D7F6-B498-43B3-948B-1728B52AA6E4}">
                <adec:decorative xmlns:adec="http://schemas.microsoft.com/office/drawing/2017/decorative" val="1"/>
              </a:ext>
            </a:extLst>
          </p:cNvPr>
          <p:cNvPicPr>
            <a:picLocks noChangeAspect="1"/>
          </p:cNvPicPr>
          <p:nvPr/>
        </p:nvPicPr>
        <p:blipFill rotWithShape="1">
          <a:blip r:embed="rId3"/>
          <a:srcRect l="17013" t="31483" r="49638" b="47236"/>
          <a:stretch/>
        </p:blipFill>
        <p:spPr>
          <a:xfrm>
            <a:off x="10329688" y="5077544"/>
            <a:ext cx="1471584" cy="1459421"/>
          </a:xfrm>
          <a:prstGeom prst="rect">
            <a:avLst/>
          </a:prstGeom>
        </p:spPr>
      </p:pic>
      <p:pic>
        <p:nvPicPr>
          <p:cNvPr id="3" name="Picture 2">
            <a:extLst>
              <a:ext uri="{FF2B5EF4-FFF2-40B4-BE49-F238E27FC236}">
                <a16:creationId xmlns:a16="http://schemas.microsoft.com/office/drawing/2014/main" id="{94B617EF-5E63-62CD-705E-96289A144A2D}"/>
              </a:ext>
              <a:ext uri="{C183D7F6-B498-43B3-948B-1728B52AA6E4}">
                <adec:decorative xmlns:adec="http://schemas.microsoft.com/office/drawing/2017/decorative" val="1"/>
              </a:ext>
            </a:extLst>
          </p:cNvPr>
          <p:cNvPicPr>
            <a:picLocks noChangeAspect="1"/>
          </p:cNvPicPr>
          <p:nvPr/>
        </p:nvPicPr>
        <p:blipFill rotWithShape="1">
          <a:blip r:embed="rId4"/>
          <a:srcRect t="-1468" b="35488"/>
          <a:stretch/>
        </p:blipFill>
        <p:spPr>
          <a:xfrm rot="398277">
            <a:off x="10593027" y="3076298"/>
            <a:ext cx="1323892" cy="4524869"/>
          </a:xfrm>
          <a:prstGeom prst="rect">
            <a:avLst/>
          </a:prstGeom>
        </p:spPr>
      </p:pic>
      <p:sp>
        <p:nvSpPr>
          <p:cNvPr id="6" name="Title 5">
            <a:extLst>
              <a:ext uri="{FF2B5EF4-FFF2-40B4-BE49-F238E27FC236}">
                <a16:creationId xmlns:a16="http://schemas.microsoft.com/office/drawing/2014/main" id="{06FD1571-BC5E-2791-CD31-412F4E2DE436}"/>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GB" b="1">
                <a:latin typeface="+mn-lt"/>
              </a:rPr>
              <a:t>Teacher capacity</a:t>
            </a:r>
            <a:endParaRPr lang="en-US" b="1">
              <a:latin typeface="+mn-lt"/>
            </a:endParaRPr>
          </a:p>
        </p:txBody>
      </p:sp>
      <p:sp>
        <p:nvSpPr>
          <p:cNvPr id="7" name="Content Placeholder 6">
            <a:extLst>
              <a:ext uri="{FF2B5EF4-FFF2-40B4-BE49-F238E27FC236}">
                <a16:creationId xmlns:a16="http://schemas.microsoft.com/office/drawing/2014/main" id="{30DF3F9A-4F45-0F1F-1403-6F53FDF64007}"/>
              </a:ext>
            </a:extLst>
          </p:cNvPr>
          <p:cNvSpPr>
            <a:spLocks noGrp="1"/>
          </p:cNvSpPr>
          <p:nvPr>
            <p:ph idx="1"/>
          </p:nvPr>
        </p:nvSpPr>
        <p:spPr>
          <a:xfrm>
            <a:off x="415601" y="1536633"/>
            <a:ext cx="10098855" cy="4555200"/>
          </a:xfrm>
        </p:spPr>
        <p:style>
          <a:lnRef idx="2">
            <a:schemeClr val="accent4"/>
          </a:lnRef>
          <a:fillRef idx="1">
            <a:schemeClr val="lt1"/>
          </a:fillRef>
          <a:effectRef idx="0">
            <a:schemeClr val="accent4"/>
          </a:effectRef>
          <a:fontRef idx="minor">
            <a:schemeClr val="dk1"/>
          </a:fontRef>
        </p:style>
        <p:txBody>
          <a:bodyPr/>
          <a:lstStyle/>
          <a:p>
            <a:pPr marL="668850" indent="-457189">
              <a:buFont typeface="+mj-lt"/>
              <a:buAutoNum type="arabicPeriod"/>
            </a:pPr>
            <a:r>
              <a:rPr lang="en-GB" sz="2400">
                <a:latin typeface="+mn-lt"/>
              </a:rPr>
              <a:t>Teachers’ limited knowledge and skills in inclusive pedagogy</a:t>
            </a:r>
          </a:p>
          <a:p>
            <a:pPr marL="668850" indent="-457189">
              <a:buFont typeface="+mj-lt"/>
              <a:buAutoNum type="arabicPeriod"/>
            </a:pPr>
            <a:r>
              <a:rPr lang="en-GB" sz="2400">
                <a:latin typeface="+mn-lt"/>
              </a:rPr>
              <a:t>Deficits-based approach towards children with disabilities</a:t>
            </a:r>
          </a:p>
          <a:p>
            <a:pPr marL="668850" indent="-457189">
              <a:buFont typeface="+mj-lt"/>
              <a:buAutoNum type="arabicPeriod"/>
            </a:pPr>
            <a:r>
              <a:rPr lang="en-GB" sz="2400">
                <a:latin typeface="+mn-lt"/>
              </a:rPr>
              <a:t>Other pressures of teaching in low-resourced schools</a:t>
            </a:r>
          </a:p>
          <a:p>
            <a:pPr marL="211661" indent="0">
              <a:buNone/>
            </a:pPr>
            <a:r>
              <a:rPr lang="en-GB" sz="2400">
                <a:latin typeface="+mn-lt"/>
              </a:rPr>
              <a:t>(E.g. Crowded classrooms)</a:t>
            </a:r>
          </a:p>
          <a:p>
            <a:pPr marL="211661" indent="0">
              <a:buNone/>
            </a:pPr>
            <a:endParaRPr lang="en-GB" sz="2400">
              <a:latin typeface="+mn-lt"/>
            </a:endParaRPr>
          </a:p>
          <a:p>
            <a:pPr marL="211661" indent="0">
              <a:buNone/>
            </a:pPr>
            <a:endParaRPr lang="en-GB" sz="2400">
              <a:latin typeface="+mn-lt"/>
            </a:endParaRPr>
          </a:p>
        </p:txBody>
      </p:sp>
      <p:sp>
        <p:nvSpPr>
          <p:cNvPr id="4" name="Explosion: 8 Points 3">
            <a:extLst>
              <a:ext uri="{FF2B5EF4-FFF2-40B4-BE49-F238E27FC236}">
                <a16:creationId xmlns:a16="http://schemas.microsoft.com/office/drawing/2014/main" id="{F03119B9-ED8D-6358-3453-BA77EC531DC5}"/>
              </a:ext>
            </a:extLst>
          </p:cNvPr>
          <p:cNvSpPr/>
          <p:nvPr/>
        </p:nvSpPr>
        <p:spPr>
          <a:xfrm>
            <a:off x="1485039" y="3840940"/>
            <a:ext cx="4418456" cy="1906717"/>
          </a:xfrm>
          <a:prstGeom prst="irregularSeal1">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buClr>
                <a:srgbClr val="000000"/>
              </a:buClr>
            </a:pPr>
            <a:r>
              <a:rPr lang="en-GB" sz="1867" b="1" kern="0">
                <a:solidFill>
                  <a:srgbClr val="000000"/>
                </a:solidFill>
                <a:latin typeface="Arial"/>
                <a:sym typeface="Arial"/>
              </a:rPr>
              <a:t>Teachers’ willingness is key!</a:t>
            </a:r>
            <a:endParaRPr lang="en-US" sz="1867" b="1" kern="0">
              <a:solidFill>
                <a:srgbClr val="000000"/>
              </a:solidFill>
              <a:latin typeface="Arial"/>
              <a:sym typeface="Arial"/>
            </a:endParaRPr>
          </a:p>
        </p:txBody>
      </p:sp>
    </p:spTree>
    <p:extLst>
      <p:ext uri="{BB962C8B-B14F-4D97-AF65-F5344CB8AC3E}">
        <p14:creationId xmlns:p14="http://schemas.microsoft.com/office/powerpoint/2010/main" val="2145521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2" name="Picture 1">
            <a:extLst>
              <a:ext uri="{FF2B5EF4-FFF2-40B4-BE49-F238E27FC236}">
                <a16:creationId xmlns:a16="http://schemas.microsoft.com/office/drawing/2014/main" id="{D641B3DA-55CA-A7E5-11A1-00CD30FC7BAE}"/>
              </a:ext>
              <a:ext uri="{C183D7F6-B498-43B3-948B-1728B52AA6E4}">
                <adec:decorative xmlns:adec="http://schemas.microsoft.com/office/drawing/2017/decorative" val="1"/>
              </a:ext>
            </a:extLst>
          </p:cNvPr>
          <p:cNvPicPr>
            <a:picLocks noChangeAspect="1"/>
          </p:cNvPicPr>
          <p:nvPr/>
        </p:nvPicPr>
        <p:blipFill rotWithShape="1">
          <a:blip r:embed="rId3"/>
          <a:srcRect l="17013" t="31483" r="49638" b="47236"/>
          <a:stretch/>
        </p:blipFill>
        <p:spPr>
          <a:xfrm>
            <a:off x="10329688" y="5077544"/>
            <a:ext cx="1471584" cy="1459421"/>
          </a:xfrm>
          <a:prstGeom prst="rect">
            <a:avLst/>
          </a:prstGeom>
        </p:spPr>
      </p:pic>
      <p:pic>
        <p:nvPicPr>
          <p:cNvPr id="3" name="Picture 2">
            <a:extLst>
              <a:ext uri="{FF2B5EF4-FFF2-40B4-BE49-F238E27FC236}">
                <a16:creationId xmlns:a16="http://schemas.microsoft.com/office/drawing/2014/main" id="{94B617EF-5E63-62CD-705E-96289A144A2D}"/>
              </a:ext>
              <a:ext uri="{C183D7F6-B498-43B3-948B-1728B52AA6E4}">
                <adec:decorative xmlns:adec="http://schemas.microsoft.com/office/drawing/2017/decorative" val="1"/>
              </a:ext>
            </a:extLst>
          </p:cNvPr>
          <p:cNvPicPr>
            <a:picLocks noChangeAspect="1"/>
          </p:cNvPicPr>
          <p:nvPr/>
        </p:nvPicPr>
        <p:blipFill rotWithShape="1">
          <a:blip r:embed="rId4"/>
          <a:srcRect t="-1468" b="35488"/>
          <a:stretch/>
        </p:blipFill>
        <p:spPr>
          <a:xfrm rot="398277">
            <a:off x="10593027" y="3076298"/>
            <a:ext cx="1323892" cy="4524869"/>
          </a:xfrm>
          <a:prstGeom prst="rect">
            <a:avLst/>
          </a:prstGeom>
        </p:spPr>
      </p:pic>
      <p:sp>
        <p:nvSpPr>
          <p:cNvPr id="6" name="Title 5">
            <a:extLst>
              <a:ext uri="{FF2B5EF4-FFF2-40B4-BE49-F238E27FC236}">
                <a16:creationId xmlns:a16="http://schemas.microsoft.com/office/drawing/2014/main" id="{06FD1571-BC5E-2791-CD31-412F4E2DE436}"/>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GB" b="1">
                <a:latin typeface="+mn-lt"/>
              </a:rPr>
              <a:t>Attitudinal barriers: Prejudice and bias</a:t>
            </a:r>
            <a:endParaRPr lang="en-US" b="1">
              <a:latin typeface="+mn-lt"/>
            </a:endParaRPr>
          </a:p>
        </p:txBody>
      </p:sp>
      <p:sp>
        <p:nvSpPr>
          <p:cNvPr id="7" name="Content Placeholder 6">
            <a:extLst>
              <a:ext uri="{FF2B5EF4-FFF2-40B4-BE49-F238E27FC236}">
                <a16:creationId xmlns:a16="http://schemas.microsoft.com/office/drawing/2014/main" id="{30DF3F9A-4F45-0F1F-1403-6F53FDF64007}"/>
              </a:ext>
            </a:extLst>
          </p:cNvPr>
          <p:cNvSpPr>
            <a:spLocks noGrp="1"/>
          </p:cNvSpPr>
          <p:nvPr>
            <p:ph idx="1"/>
          </p:nvPr>
        </p:nvSpPr>
        <p:spPr>
          <a:xfrm>
            <a:off x="415600" y="1536633"/>
            <a:ext cx="9914088" cy="4555200"/>
          </a:xfrm>
        </p:spPr>
        <p:style>
          <a:lnRef idx="2">
            <a:schemeClr val="accent4"/>
          </a:lnRef>
          <a:fillRef idx="1">
            <a:schemeClr val="lt1"/>
          </a:fillRef>
          <a:effectRef idx="0">
            <a:schemeClr val="accent4"/>
          </a:effectRef>
          <a:fontRef idx="minor">
            <a:schemeClr val="dk1"/>
          </a:fontRef>
        </p:style>
        <p:txBody>
          <a:bodyPr/>
          <a:lstStyle/>
          <a:p>
            <a:pPr marL="668850" indent="-457189">
              <a:buFont typeface="+mj-lt"/>
              <a:buAutoNum type="arabicPeriod"/>
            </a:pPr>
            <a:r>
              <a:rPr lang="en-US" sz="2133">
                <a:latin typeface="+mn-lt"/>
              </a:rPr>
              <a:t>Multiple vulnerabilities due to prejudices and bias (E.g. Refugee children with disabilities) </a:t>
            </a:r>
          </a:p>
          <a:p>
            <a:pPr marL="668850" indent="-457189">
              <a:buFont typeface="+mj-lt"/>
              <a:buAutoNum type="arabicPeriod"/>
            </a:pPr>
            <a:r>
              <a:rPr lang="en-US" sz="2133">
                <a:latin typeface="+mn-lt"/>
              </a:rPr>
              <a:t>Lack of acceptance or denial by families</a:t>
            </a:r>
          </a:p>
          <a:p>
            <a:pPr marL="668850" indent="-457189">
              <a:buFont typeface="+mj-lt"/>
              <a:buAutoNum type="arabicPeriod"/>
            </a:pPr>
            <a:r>
              <a:rPr lang="en-US" sz="2133">
                <a:latin typeface="+mn-lt"/>
              </a:rPr>
              <a:t>‘Child is the problem approach’ in school </a:t>
            </a:r>
          </a:p>
          <a:p>
            <a:pPr marL="668850" indent="-457189">
              <a:buFont typeface="+mj-lt"/>
              <a:buAutoNum type="arabicPeriod"/>
            </a:pPr>
            <a:endParaRPr lang="en-US" sz="2133">
              <a:latin typeface="+mn-lt"/>
            </a:endParaRPr>
          </a:p>
          <a:p>
            <a:pPr marL="668850" indent="-457189">
              <a:buFont typeface="+mj-lt"/>
              <a:buAutoNum type="arabicPeriod"/>
            </a:pPr>
            <a:endParaRPr lang="en-US" sz="2133">
              <a:latin typeface="+mn-lt"/>
            </a:endParaRPr>
          </a:p>
          <a:p>
            <a:pPr marL="211661" indent="0">
              <a:buNone/>
            </a:pPr>
            <a:endParaRPr lang="en-US" sz="2133">
              <a:latin typeface="+mn-lt"/>
            </a:endParaRPr>
          </a:p>
        </p:txBody>
      </p:sp>
      <p:sp>
        <p:nvSpPr>
          <p:cNvPr id="4" name="Explosion: 8 Points 3">
            <a:extLst>
              <a:ext uri="{FF2B5EF4-FFF2-40B4-BE49-F238E27FC236}">
                <a16:creationId xmlns:a16="http://schemas.microsoft.com/office/drawing/2014/main" id="{E4B856D3-C596-53F2-DBE0-A37AA4E93C1E}"/>
              </a:ext>
            </a:extLst>
          </p:cNvPr>
          <p:cNvSpPr/>
          <p:nvPr/>
        </p:nvSpPr>
        <p:spPr>
          <a:xfrm>
            <a:off x="834189" y="3538431"/>
            <a:ext cx="3712601" cy="2071724"/>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r>
              <a:rPr lang="en-GB" sz="1867" b="1" kern="0">
                <a:solidFill>
                  <a:srgbClr val="000000"/>
                </a:solidFill>
                <a:latin typeface="Arial"/>
                <a:sym typeface="Arial"/>
              </a:rPr>
              <a:t>Inclusive school culture = acceptance</a:t>
            </a:r>
            <a:endParaRPr lang="en-US" sz="1867" b="1" kern="0">
              <a:solidFill>
                <a:srgbClr val="000000"/>
              </a:solidFill>
              <a:latin typeface="Arial"/>
              <a:sym typeface="Arial"/>
            </a:endParaRPr>
          </a:p>
        </p:txBody>
      </p:sp>
    </p:spTree>
    <p:extLst>
      <p:ext uri="{BB962C8B-B14F-4D97-AF65-F5344CB8AC3E}">
        <p14:creationId xmlns:p14="http://schemas.microsoft.com/office/powerpoint/2010/main" val="2977283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2" name="Picture 1">
            <a:extLst>
              <a:ext uri="{FF2B5EF4-FFF2-40B4-BE49-F238E27FC236}">
                <a16:creationId xmlns:a16="http://schemas.microsoft.com/office/drawing/2014/main" id="{D641B3DA-55CA-A7E5-11A1-00CD30FC7BAE}"/>
              </a:ext>
              <a:ext uri="{C183D7F6-B498-43B3-948B-1728B52AA6E4}">
                <adec:decorative xmlns:adec="http://schemas.microsoft.com/office/drawing/2017/decorative" val="1"/>
              </a:ext>
            </a:extLst>
          </p:cNvPr>
          <p:cNvPicPr>
            <a:picLocks noChangeAspect="1"/>
          </p:cNvPicPr>
          <p:nvPr/>
        </p:nvPicPr>
        <p:blipFill rotWithShape="1">
          <a:blip r:embed="rId3"/>
          <a:srcRect l="17013" t="31483" r="49638" b="47236"/>
          <a:stretch/>
        </p:blipFill>
        <p:spPr>
          <a:xfrm>
            <a:off x="10329688" y="5077544"/>
            <a:ext cx="1471584" cy="1459421"/>
          </a:xfrm>
          <a:prstGeom prst="rect">
            <a:avLst/>
          </a:prstGeom>
        </p:spPr>
      </p:pic>
      <p:pic>
        <p:nvPicPr>
          <p:cNvPr id="3" name="Picture 2">
            <a:extLst>
              <a:ext uri="{FF2B5EF4-FFF2-40B4-BE49-F238E27FC236}">
                <a16:creationId xmlns:a16="http://schemas.microsoft.com/office/drawing/2014/main" id="{94B617EF-5E63-62CD-705E-96289A144A2D}"/>
              </a:ext>
              <a:ext uri="{C183D7F6-B498-43B3-948B-1728B52AA6E4}">
                <adec:decorative xmlns:adec="http://schemas.microsoft.com/office/drawing/2017/decorative" val="1"/>
              </a:ext>
            </a:extLst>
          </p:cNvPr>
          <p:cNvPicPr>
            <a:picLocks noChangeAspect="1"/>
          </p:cNvPicPr>
          <p:nvPr/>
        </p:nvPicPr>
        <p:blipFill rotWithShape="1">
          <a:blip r:embed="rId4"/>
          <a:srcRect t="-1468" b="35488"/>
          <a:stretch/>
        </p:blipFill>
        <p:spPr>
          <a:xfrm rot="398277">
            <a:off x="10593027" y="3076298"/>
            <a:ext cx="1323892" cy="4524869"/>
          </a:xfrm>
          <a:prstGeom prst="rect">
            <a:avLst/>
          </a:prstGeom>
        </p:spPr>
      </p:pic>
      <p:sp>
        <p:nvSpPr>
          <p:cNvPr id="6" name="Title 5">
            <a:extLst>
              <a:ext uri="{FF2B5EF4-FFF2-40B4-BE49-F238E27FC236}">
                <a16:creationId xmlns:a16="http://schemas.microsoft.com/office/drawing/2014/main" id="{06FD1571-BC5E-2791-CD31-412F4E2DE436}"/>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GB" b="1">
                <a:latin typeface="+mn-lt"/>
              </a:rPr>
              <a:t>Infrastructure barriers </a:t>
            </a:r>
            <a:endParaRPr lang="en-US" b="1">
              <a:latin typeface="+mn-lt"/>
            </a:endParaRPr>
          </a:p>
        </p:txBody>
      </p:sp>
      <p:sp>
        <p:nvSpPr>
          <p:cNvPr id="7" name="Content Placeholder 6">
            <a:extLst>
              <a:ext uri="{FF2B5EF4-FFF2-40B4-BE49-F238E27FC236}">
                <a16:creationId xmlns:a16="http://schemas.microsoft.com/office/drawing/2014/main" id="{30DF3F9A-4F45-0F1F-1403-6F53FDF64007}"/>
              </a:ext>
            </a:extLst>
          </p:cNvPr>
          <p:cNvSpPr>
            <a:spLocks noGrp="1"/>
          </p:cNvSpPr>
          <p:nvPr>
            <p:ph idx="1"/>
          </p:nvPr>
        </p:nvSpPr>
        <p:spPr>
          <a:xfrm>
            <a:off x="415600" y="1536633"/>
            <a:ext cx="10016352" cy="4555200"/>
          </a:xfrm>
        </p:spPr>
        <p:style>
          <a:lnRef idx="2">
            <a:schemeClr val="accent4"/>
          </a:lnRef>
          <a:fillRef idx="1">
            <a:schemeClr val="lt1"/>
          </a:fillRef>
          <a:effectRef idx="0">
            <a:schemeClr val="accent4"/>
          </a:effectRef>
          <a:fontRef idx="minor">
            <a:schemeClr val="dk1"/>
          </a:fontRef>
        </p:style>
        <p:txBody>
          <a:bodyPr/>
          <a:lstStyle/>
          <a:p>
            <a:pPr marL="668850" indent="-457189">
              <a:buFont typeface="+mj-lt"/>
              <a:buAutoNum type="arabicPeriod"/>
            </a:pPr>
            <a:r>
              <a:rPr lang="en-GB" sz="2400">
                <a:latin typeface="+mn-lt"/>
              </a:rPr>
              <a:t>Lack of accessible classrooms and toilets</a:t>
            </a:r>
          </a:p>
          <a:p>
            <a:pPr marL="668850" indent="-457189">
              <a:buFont typeface="+mj-lt"/>
              <a:buAutoNum type="arabicPeriod"/>
            </a:pPr>
            <a:r>
              <a:rPr lang="en-GB" sz="2400">
                <a:latin typeface="+mn-lt"/>
              </a:rPr>
              <a:t>Lack of teaching-learning materials </a:t>
            </a:r>
          </a:p>
          <a:p>
            <a:pPr marL="668850" indent="-457189">
              <a:buFont typeface="+mj-lt"/>
              <a:buAutoNum type="arabicPeriod"/>
            </a:pPr>
            <a:endParaRPr lang="en-GB" sz="2400">
              <a:latin typeface="+mn-lt"/>
            </a:endParaRPr>
          </a:p>
          <a:p>
            <a:pPr marL="668850" indent="-457189">
              <a:buFont typeface="+mj-lt"/>
              <a:buAutoNum type="arabicPeriod"/>
            </a:pPr>
            <a:endParaRPr lang="en-GB" sz="2400">
              <a:latin typeface="+mn-lt"/>
            </a:endParaRPr>
          </a:p>
          <a:p>
            <a:pPr marL="211661" indent="0">
              <a:buNone/>
            </a:pPr>
            <a:endParaRPr lang="en-GB" sz="2400">
              <a:latin typeface="+mn-lt"/>
            </a:endParaRPr>
          </a:p>
        </p:txBody>
      </p:sp>
      <p:sp>
        <p:nvSpPr>
          <p:cNvPr id="4" name="Explosion: 8 Points 3" descr="Star-shaped blurb">
            <a:extLst>
              <a:ext uri="{FF2B5EF4-FFF2-40B4-BE49-F238E27FC236}">
                <a16:creationId xmlns:a16="http://schemas.microsoft.com/office/drawing/2014/main" id="{501C287D-9877-ADA0-53D1-693DAF23E5ED}"/>
              </a:ext>
            </a:extLst>
          </p:cNvPr>
          <p:cNvSpPr/>
          <p:nvPr/>
        </p:nvSpPr>
        <p:spPr>
          <a:xfrm>
            <a:off x="5225143" y="4070111"/>
            <a:ext cx="4656797" cy="1851717"/>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1867" b="1" kern="0">
                <a:solidFill>
                  <a:srgbClr val="000000"/>
                </a:solidFill>
                <a:latin typeface="Arial"/>
                <a:sym typeface="Arial"/>
              </a:rPr>
              <a:t>School Construction Guidelines endorsed</a:t>
            </a:r>
            <a:endParaRPr lang="en-US" sz="1867" b="1" kern="0">
              <a:solidFill>
                <a:srgbClr val="000000"/>
              </a:solidFill>
              <a:latin typeface="Arial"/>
              <a:sym typeface="Arial"/>
            </a:endParaRPr>
          </a:p>
        </p:txBody>
      </p:sp>
    </p:spTree>
    <p:extLst>
      <p:ext uri="{BB962C8B-B14F-4D97-AF65-F5344CB8AC3E}">
        <p14:creationId xmlns:p14="http://schemas.microsoft.com/office/powerpoint/2010/main" val="2712848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pic>
        <p:nvPicPr>
          <p:cNvPr id="29" name="Picture 28">
            <a:extLst>
              <a:ext uri="{FF2B5EF4-FFF2-40B4-BE49-F238E27FC236}">
                <a16:creationId xmlns:a16="http://schemas.microsoft.com/office/drawing/2014/main" id="{7C7EA73D-317F-3989-44A3-0889FEA20A3D}"/>
              </a:ext>
              <a:ext uri="{C183D7F6-B498-43B3-948B-1728B52AA6E4}">
                <adec:decorative xmlns:adec="http://schemas.microsoft.com/office/drawing/2017/decorative" val="1"/>
              </a:ext>
            </a:extLst>
          </p:cNvPr>
          <p:cNvPicPr>
            <a:picLocks noChangeAspect="1"/>
          </p:cNvPicPr>
          <p:nvPr/>
        </p:nvPicPr>
        <p:blipFill rotWithShape="1">
          <a:blip r:embed="rId3"/>
          <a:srcRect r="33584"/>
          <a:stretch/>
        </p:blipFill>
        <p:spPr>
          <a:xfrm>
            <a:off x="9261279" y="17188"/>
            <a:ext cx="2930723" cy="6858000"/>
          </a:xfrm>
          <a:prstGeom prst="rect">
            <a:avLst/>
          </a:prstGeom>
        </p:spPr>
      </p:pic>
      <p:pic>
        <p:nvPicPr>
          <p:cNvPr id="34" name="Picture 33">
            <a:extLst>
              <a:ext uri="{FF2B5EF4-FFF2-40B4-BE49-F238E27FC236}">
                <a16:creationId xmlns:a16="http://schemas.microsoft.com/office/drawing/2014/main" id="{772F3813-DFAE-3FA5-FE5B-C97B48402B51}"/>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724380" y="281096"/>
            <a:ext cx="2680584" cy="1693865"/>
          </a:xfrm>
          <a:prstGeom prst="rect">
            <a:avLst/>
          </a:prstGeom>
        </p:spPr>
      </p:pic>
      <p:sp>
        <p:nvSpPr>
          <p:cNvPr id="6" name="Subtitle 5">
            <a:extLst>
              <a:ext uri="{FF2B5EF4-FFF2-40B4-BE49-F238E27FC236}">
                <a16:creationId xmlns:a16="http://schemas.microsoft.com/office/drawing/2014/main" id="{F121FFB1-0A2B-C2AD-8555-501917437F52}"/>
              </a:ext>
            </a:extLst>
          </p:cNvPr>
          <p:cNvSpPr>
            <a:spLocks noGrp="1"/>
          </p:cNvSpPr>
          <p:nvPr>
            <p:ph type="title" idx="4294967295"/>
          </p:nvPr>
        </p:nvSpPr>
        <p:spPr>
          <a:xfrm>
            <a:off x="5041185" y="1632445"/>
            <a:ext cx="3833283" cy="1056217"/>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marL="609585" indent="-397923" algn="ctr" defTabSz="1219170">
              <a:buSzPts val="2400"/>
              <a:defRPr/>
            </a:pPr>
            <a:r>
              <a:rPr lang="en-GB" sz="3200"/>
              <a:t>Food for thought</a:t>
            </a:r>
            <a:endParaRPr lang="en-US" sz="3200"/>
          </a:p>
        </p:txBody>
      </p:sp>
      <p:sp>
        <p:nvSpPr>
          <p:cNvPr id="4" name="TextBox 3">
            <a:extLst>
              <a:ext uri="{FF2B5EF4-FFF2-40B4-BE49-F238E27FC236}">
                <a16:creationId xmlns:a16="http://schemas.microsoft.com/office/drawing/2014/main" id="{5E75EF24-13E1-F368-7020-7461ECC4E007}"/>
              </a:ext>
            </a:extLst>
          </p:cNvPr>
          <p:cNvSpPr txBox="1"/>
          <p:nvPr/>
        </p:nvSpPr>
        <p:spPr>
          <a:xfrm>
            <a:off x="944192" y="2841745"/>
            <a:ext cx="7837715" cy="18162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1219170">
              <a:buClr>
                <a:srgbClr val="000000"/>
              </a:buClr>
            </a:pPr>
            <a:endParaRPr lang="en-GB" sz="1867" kern="0">
              <a:solidFill>
                <a:srgbClr val="000000"/>
              </a:solidFill>
              <a:latin typeface="Arial"/>
              <a:sym typeface="Arial"/>
            </a:endParaRPr>
          </a:p>
          <a:p>
            <a:pPr marL="457189" indent="-457189" defTabSz="1219170">
              <a:buClr>
                <a:srgbClr val="000000"/>
              </a:buClr>
              <a:buFont typeface="+mj-lt"/>
              <a:buAutoNum type="arabicPeriod"/>
            </a:pPr>
            <a:r>
              <a:rPr lang="en-GB" sz="1867" kern="0">
                <a:solidFill>
                  <a:srgbClr val="000000"/>
                </a:solidFill>
                <a:latin typeface="Arial"/>
                <a:sym typeface="Arial"/>
              </a:rPr>
              <a:t>What are the top 3 barriers to inclusive education in your countries? </a:t>
            </a:r>
          </a:p>
          <a:p>
            <a:pPr marL="457189" indent="-457189" defTabSz="1219170">
              <a:buClr>
                <a:srgbClr val="000000"/>
              </a:buClr>
              <a:buFont typeface="+mj-lt"/>
              <a:buAutoNum type="arabicPeriod"/>
            </a:pPr>
            <a:r>
              <a:rPr lang="en-GB" sz="1867" kern="0">
                <a:solidFill>
                  <a:srgbClr val="000000"/>
                </a:solidFill>
                <a:latin typeface="Arial"/>
                <a:sym typeface="Arial"/>
              </a:rPr>
              <a:t>Similarities/differences to Jordan?</a:t>
            </a:r>
          </a:p>
          <a:p>
            <a:pPr marL="457189" indent="-457189" defTabSz="1219170">
              <a:buClr>
                <a:srgbClr val="000000"/>
              </a:buClr>
              <a:buFont typeface="+mj-lt"/>
              <a:buAutoNum type="arabicPeriod"/>
            </a:pPr>
            <a:r>
              <a:rPr lang="en-GB" sz="1867" kern="0">
                <a:solidFill>
                  <a:srgbClr val="000000"/>
                </a:solidFill>
                <a:latin typeface="Arial"/>
                <a:sym typeface="Arial"/>
              </a:rPr>
              <a:t>What solutions have you tried to address these barriers? </a:t>
            </a:r>
          </a:p>
          <a:p>
            <a:pPr marL="457189" indent="-457189" defTabSz="1219170">
              <a:buClr>
                <a:srgbClr val="000000"/>
              </a:buClr>
              <a:buFont typeface="+mj-lt"/>
              <a:buAutoNum type="arabicPeriod"/>
            </a:pPr>
            <a:r>
              <a:rPr lang="en-GB" sz="1867" kern="0">
                <a:solidFill>
                  <a:srgbClr val="000000"/>
                </a:solidFill>
                <a:latin typeface="Arial"/>
                <a:sym typeface="Arial"/>
              </a:rPr>
              <a:t>What has worked successfully</a:t>
            </a:r>
          </a:p>
          <a:p>
            <a:pPr defTabSz="1219170">
              <a:buClr>
                <a:srgbClr val="000000"/>
              </a:buClr>
            </a:pPr>
            <a:endParaRPr lang="en-GB" sz="1867" kern="0">
              <a:solidFill>
                <a:srgbClr val="000000"/>
              </a:solidFill>
              <a:latin typeface="Arial"/>
              <a:sym typeface="Arial"/>
            </a:endParaRPr>
          </a:p>
        </p:txBody>
      </p:sp>
    </p:spTree>
    <p:extLst>
      <p:ext uri="{BB962C8B-B14F-4D97-AF65-F5344CB8AC3E}">
        <p14:creationId xmlns:p14="http://schemas.microsoft.com/office/powerpoint/2010/main" val="4140541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28" name="Google Shape;1356;p43">
            <a:extLst>
              <a:ext uri="{FF2B5EF4-FFF2-40B4-BE49-F238E27FC236}">
                <a16:creationId xmlns:a16="http://schemas.microsoft.com/office/drawing/2014/main" id="{1D8DF819-EC8A-B582-3002-8E9B572667F0}"/>
              </a:ext>
            </a:extLst>
          </p:cNvPr>
          <p:cNvSpPr txBox="1">
            <a:spLocks noGrp="1"/>
          </p:cNvSpPr>
          <p:nvPr>
            <p:ph type="ctrTitle"/>
          </p:nvPr>
        </p:nvSpPr>
        <p:spPr>
          <a:xfrm>
            <a:off x="724380" y="3446188"/>
            <a:ext cx="6835200" cy="977200"/>
          </a:xfrm>
          <a:prstGeom prst="rect">
            <a:avLst/>
          </a:prstGeom>
        </p:spPr>
        <p:txBody>
          <a:bodyPr spcFirstLastPara="1" wrap="square" lIns="121900" tIns="121900" rIns="121900" bIns="121900" anchor="b" anchorCtr="0">
            <a:noAutofit/>
          </a:bodyPr>
          <a:lstStyle/>
          <a:p>
            <a:pPr algn="l"/>
            <a:r>
              <a:rPr lang="en" sz="6400"/>
              <a:t>THANK </a:t>
            </a:r>
            <a:r>
              <a:rPr lang="en-GB" sz="6400"/>
              <a:t>You</a:t>
            </a:r>
            <a:r>
              <a:rPr lang="en" sz="6400"/>
              <a:t>!</a:t>
            </a:r>
            <a:endParaRPr sz="6400"/>
          </a:p>
        </p:txBody>
      </p:sp>
      <p:pic>
        <p:nvPicPr>
          <p:cNvPr id="29" name="Picture 28">
            <a:extLst>
              <a:ext uri="{FF2B5EF4-FFF2-40B4-BE49-F238E27FC236}">
                <a16:creationId xmlns:a16="http://schemas.microsoft.com/office/drawing/2014/main" id="{7C7EA73D-317F-3989-44A3-0889FEA20A3D}"/>
              </a:ext>
              <a:ext uri="{C183D7F6-B498-43B3-948B-1728B52AA6E4}">
                <adec:decorative xmlns:adec="http://schemas.microsoft.com/office/drawing/2017/decorative" val="1"/>
              </a:ext>
            </a:extLst>
          </p:cNvPr>
          <p:cNvPicPr>
            <a:picLocks noChangeAspect="1"/>
          </p:cNvPicPr>
          <p:nvPr/>
        </p:nvPicPr>
        <p:blipFill rotWithShape="1">
          <a:blip r:embed="rId3"/>
          <a:srcRect r="33584"/>
          <a:stretch/>
        </p:blipFill>
        <p:spPr>
          <a:xfrm>
            <a:off x="9261279" y="17188"/>
            <a:ext cx="2930723" cy="6858000"/>
          </a:xfrm>
          <a:prstGeom prst="rect">
            <a:avLst/>
          </a:prstGeom>
        </p:spPr>
      </p:pic>
      <p:pic>
        <p:nvPicPr>
          <p:cNvPr id="33" name="Picture 32" descr="GIZ Logo with German and Jordan cooperation logo">
            <a:extLst>
              <a:ext uri="{FF2B5EF4-FFF2-40B4-BE49-F238E27FC236}">
                <a16:creationId xmlns:a16="http://schemas.microsoft.com/office/drawing/2014/main" id="{931E89C5-FE6D-9C2E-0CC3-FD2A98F373E2}"/>
              </a:ext>
            </a:extLst>
          </p:cNvPr>
          <p:cNvPicPr>
            <a:picLocks noChangeAspect="1"/>
          </p:cNvPicPr>
          <p:nvPr/>
        </p:nvPicPr>
        <p:blipFill rotWithShape="1">
          <a:blip r:embed="rId4"/>
          <a:srcRect t="25325" r="56614"/>
          <a:stretch/>
        </p:blipFill>
        <p:spPr>
          <a:xfrm>
            <a:off x="724380" y="5739189"/>
            <a:ext cx="3125725" cy="977200"/>
          </a:xfrm>
          <a:prstGeom prst="rect">
            <a:avLst/>
          </a:prstGeom>
        </p:spPr>
      </p:pic>
      <p:pic>
        <p:nvPicPr>
          <p:cNvPr id="34" name="Picture 33" descr="PROMISE project's Logo and description in English and Arabic">
            <a:extLst>
              <a:ext uri="{FF2B5EF4-FFF2-40B4-BE49-F238E27FC236}">
                <a16:creationId xmlns:a16="http://schemas.microsoft.com/office/drawing/2014/main" id="{772F3813-DFAE-3FA5-FE5B-C97B48402B51}"/>
              </a:ext>
            </a:extLst>
          </p:cNvPr>
          <p:cNvPicPr>
            <a:picLocks noChangeAspect="1"/>
          </p:cNvPicPr>
          <p:nvPr/>
        </p:nvPicPr>
        <p:blipFill>
          <a:blip r:embed="rId5"/>
          <a:srcRect/>
          <a:stretch/>
        </p:blipFill>
        <p:spPr>
          <a:xfrm>
            <a:off x="724380" y="281096"/>
            <a:ext cx="2680584" cy="1693865"/>
          </a:xfrm>
          <a:prstGeom prst="rect">
            <a:avLst/>
          </a:prstGeom>
        </p:spPr>
      </p:pic>
    </p:spTree>
    <p:extLst>
      <p:ext uri="{BB962C8B-B14F-4D97-AF65-F5344CB8AC3E}">
        <p14:creationId xmlns:p14="http://schemas.microsoft.com/office/powerpoint/2010/main" val="433768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69BE6-16F9-EDA8-71A5-E9B7A70C7C9D}"/>
              </a:ext>
            </a:extLst>
          </p:cNvPr>
          <p:cNvSpPr>
            <a:spLocks noGrp="1"/>
          </p:cNvSpPr>
          <p:nvPr>
            <p:ph type="title"/>
          </p:nvPr>
        </p:nvSpPr>
        <p:spPr>
          <a:xfrm>
            <a:off x="1194155" y="2292175"/>
            <a:ext cx="10515600" cy="1105029"/>
          </a:xfrm>
        </p:spPr>
        <p:txBody>
          <a:bodyPr>
            <a:normAutofit fontScale="90000"/>
          </a:bodyPr>
          <a:lstStyle/>
          <a:p>
            <a:r>
              <a:rPr lang="de-DE">
                <a:solidFill>
                  <a:schemeClr val="accent6"/>
                </a:solidFill>
                <a:latin typeface="Arial" panose="020B0604020202020204" pitchFamily="34" charset="0"/>
                <a:cs typeface="Arial" panose="020B0604020202020204" pitchFamily="34" charset="0"/>
              </a:rPr>
              <a:t>Session 2 - Introduction of Speakers</a:t>
            </a:r>
          </a:p>
        </p:txBody>
      </p:sp>
      <p:sp>
        <p:nvSpPr>
          <p:cNvPr id="9" name="TextBox 8">
            <a:extLst>
              <a:ext uri="{FF2B5EF4-FFF2-40B4-BE49-F238E27FC236}">
                <a16:creationId xmlns:a16="http://schemas.microsoft.com/office/drawing/2014/main" id="{C7D6E701-A015-4C81-78EC-8BAB8D65FB7C}"/>
              </a:ext>
            </a:extLst>
          </p:cNvPr>
          <p:cNvSpPr txBox="1"/>
          <p:nvPr/>
        </p:nvSpPr>
        <p:spPr>
          <a:xfrm>
            <a:off x="1194155" y="5951287"/>
            <a:ext cx="19117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6"/>
                </a:solidFill>
                <a:cs typeface="Calibri"/>
              </a:rPr>
              <a:t>Talal Waheed,</a:t>
            </a:r>
          </a:p>
          <a:p>
            <a:pPr algn="ctr"/>
            <a:r>
              <a:rPr lang="en-US">
                <a:solidFill>
                  <a:schemeClr val="accent6"/>
                </a:solidFill>
                <a:cs typeface="Calibri"/>
              </a:rPr>
              <a:t>CBM</a:t>
            </a:r>
            <a:endParaRPr lang="en-US">
              <a:solidFill>
                <a:schemeClr val="accent6"/>
              </a:solidFill>
            </a:endParaRPr>
          </a:p>
        </p:txBody>
      </p:sp>
      <p:pic>
        <p:nvPicPr>
          <p:cNvPr id="7" name="Grafik 6" descr="Crisis">
            <a:extLst>
              <a:ext uri="{FF2B5EF4-FFF2-40B4-BE49-F238E27FC236}">
                <a16:creationId xmlns:a16="http://schemas.microsoft.com/office/drawing/2014/main" id="{7611932B-37C9-2313-A597-CAD7522D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3782" y="5443300"/>
            <a:ext cx="552515" cy="552515"/>
          </a:xfrm>
          <a:prstGeom prst="rect">
            <a:avLst/>
          </a:prstGeom>
        </p:spPr>
      </p:pic>
      <p:pic>
        <p:nvPicPr>
          <p:cNvPr id="5" name="Picture 4" descr="Picture of Talal Waheed">
            <a:extLst>
              <a:ext uri="{FF2B5EF4-FFF2-40B4-BE49-F238E27FC236}">
                <a16:creationId xmlns:a16="http://schemas.microsoft.com/office/drawing/2014/main" id="{B0FEF7C4-96CD-3B13-A438-94FD9BA9B9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010" t="1048" r="19247" b="-1048"/>
          <a:stretch/>
        </p:blipFill>
        <p:spPr bwMode="auto">
          <a:xfrm>
            <a:off x="1319962" y="3651198"/>
            <a:ext cx="1660153" cy="16748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8">
            <a:extLst>
              <a:ext uri="{FF2B5EF4-FFF2-40B4-BE49-F238E27FC236}">
                <a16:creationId xmlns:a16="http://schemas.microsoft.com/office/drawing/2014/main" id="{22FC13B8-FE50-3DB4-8EE1-39FF09DDA81C}"/>
              </a:ext>
            </a:extLst>
          </p:cNvPr>
          <p:cNvSpPr txBox="1"/>
          <p:nvPr/>
        </p:nvSpPr>
        <p:spPr>
          <a:xfrm>
            <a:off x="3652167" y="5951287"/>
            <a:ext cx="18518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6"/>
                </a:solidFill>
                <a:cs typeface="Calibri"/>
              </a:rPr>
              <a:t>Maxwel Ajuoga, Kilimanjaro Blind Trust Africa</a:t>
            </a:r>
            <a:endParaRPr lang="en-US">
              <a:solidFill>
                <a:schemeClr val="accent6"/>
              </a:solidFill>
            </a:endParaRPr>
          </a:p>
        </p:txBody>
      </p:sp>
      <p:pic>
        <p:nvPicPr>
          <p:cNvPr id="13" name="Grafik 12" descr="Employment">
            <a:extLst>
              <a:ext uri="{FF2B5EF4-FFF2-40B4-BE49-F238E27FC236}">
                <a16:creationId xmlns:a16="http://schemas.microsoft.com/office/drawing/2014/main" id="{C03AA9F8-9004-274E-5AE8-40D560A4DE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01827" y="5443299"/>
            <a:ext cx="552515" cy="552515"/>
          </a:xfrm>
          <a:prstGeom prst="rect">
            <a:avLst/>
          </a:prstGeom>
        </p:spPr>
      </p:pic>
      <p:pic>
        <p:nvPicPr>
          <p:cNvPr id="8" name="Picture 6" descr="Picture of Maxwel Ajounga">
            <a:extLst>
              <a:ext uri="{FF2B5EF4-FFF2-40B4-BE49-F238E27FC236}">
                <a16:creationId xmlns:a16="http://schemas.microsoft.com/office/drawing/2014/main" id="{C061826E-38E4-C046-4EAF-BAF56AAEB7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3111" y="3651198"/>
            <a:ext cx="1660153" cy="1674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64EFC8E2-82EF-C26C-A1FB-2F92D9501672}"/>
              </a:ext>
            </a:extLst>
          </p:cNvPr>
          <p:cNvSpPr txBox="1"/>
          <p:nvPr/>
        </p:nvSpPr>
        <p:spPr>
          <a:xfrm>
            <a:off x="6096000" y="5995814"/>
            <a:ext cx="18518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6"/>
                </a:solidFill>
                <a:cs typeface="Calibri"/>
              </a:rPr>
              <a:t>Sumita Kunashakaran, Inclusive Creation</a:t>
            </a:r>
            <a:endParaRPr lang="en-US">
              <a:solidFill>
                <a:schemeClr val="accent6"/>
              </a:solidFill>
            </a:endParaRPr>
          </a:p>
        </p:txBody>
      </p:sp>
      <p:pic>
        <p:nvPicPr>
          <p:cNvPr id="10" name="Grafik 9" descr="Education">
            <a:extLst>
              <a:ext uri="{FF2B5EF4-FFF2-40B4-BE49-F238E27FC236}">
                <a16:creationId xmlns:a16="http://schemas.microsoft.com/office/drawing/2014/main" id="{B1977060-A403-1B5D-C8B2-D5B15BB63D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29872" y="5443299"/>
            <a:ext cx="552516" cy="552516"/>
          </a:xfrm>
          <a:prstGeom prst="rect">
            <a:avLst/>
          </a:prstGeom>
        </p:spPr>
      </p:pic>
      <p:pic>
        <p:nvPicPr>
          <p:cNvPr id="11" name="Grafik 10" descr="Picture of Sumit Kunashakaran">
            <a:extLst>
              <a:ext uri="{FF2B5EF4-FFF2-40B4-BE49-F238E27FC236}">
                <a16:creationId xmlns:a16="http://schemas.microsoft.com/office/drawing/2014/main" id="{B440EFD1-363A-44C8-B618-F1BEAAE6D24F}"/>
              </a:ext>
            </a:extLst>
          </p:cNvPr>
          <p:cNvPicPr>
            <a:picLocks noChangeAspect="1"/>
          </p:cNvPicPr>
          <p:nvPr/>
        </p:nvPicPr>
        <p:blipFill rotWithShape="1">
          <a:blip r:embed="rId11">
            <a:extLst>
              <a:ext uri="{28A0092B-C50C-407E-A947-70E740481C1C}">
                <a14:useLocalDpi xmlns:a14="http://schemas.microsoft.com/office/drawing/2010/main" val="0"/>
              </a:ext>
            </a:extLst>
          </a:blip>
          <a:srcRect l="23329" t="13889" r="27402" b="10555"/>
          <a:stretch/>
        </p:blipFill>
        <p:spPr>
          <a:xfrm>
            <a:off x="6186259" y="3651197"/>
            <a:ext cx="1639735" cy="1674837"/>
          </a:xfrm>
          <a:prstGeom prst="rect">
            <a:avLst/>
          </a:prstGeom>
        </p:spPr>
      </p:pic>
    </p:spTree>
    <p:extLst>
      <p:ext uri="{BB962C8B-B14F-4D97-AF65-F5344CB8AC3E}">
        <p14:creationId xmlns:p14="http://schemas.microsoft.com/office/powerpoint/2010/main" val="1402129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46</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a:xfrm>
            <a:off x="3599233" y="549007"/>
            <a:ext cx="7876349" cy="674133"/>
          </a:xfrm>
        </p:spPr>
        <p:txBody>
          <a:bodyPr/>
          <a:lstStyle/>
          <a:p>
            <a:r>
              <a:rPr lang="de-DE">
                <a:solidFill>
                  <a:schemeClr val="accent6"/>
                </a:solidFill>
                <a:latin typeface="Arial" panose="020B0604020202020204" pitchFamily="34" charset="0"/>
                <a:cs typeface="Arial" panose="020B0604020202020204" pitchFamily="34" charset="0"/>
              </a:rPr>
              <a:t>Talal Waheed</a:t>
            </a:r>
          </a:p>
        </p:txBody>
      </p:sp>
      <p:sp>
        <p:nvSpPr>
          <p:cNvPr id="13" name="Textfeld 12">
            <a:extLst>
              <a:ext uri="{FF2B5EF4-FFF2-40B4-BE49-F238E27FC236}">
                <a16:creationId xmlns:a16="http://schemas.microsoft.com/office/drawing/2014/main" id="{A1446316-D840-3740-6721-FDD6E5C792E4}"/>
              </a:ext>
            </a:extLst>
          </p:cNvPr>
          <p:cNvSpPr txBox="1"/>
          <p:nvPr/>
        </p:nvSpPr>
        <p:spPr>
          <a:xfrm>
            <a:off x="3599233" y="1499669"/>
            <a:ext cx="7392617" cy="948721"/>
          </a:xfrm>
          <a:prstGeom prst="rect">
            <a:avLst/>
          </a:prstGeom>
          <a:solidFill>
            <a:schemeClr val="accent1">
              <a:lumMod val="40000"/>
              <a:lumOff val="60000"/>
            </a:schemeClr>
          </a:solidFill>
        </p:spPr>
        <p:txBody>
          <a:bodyPr wrap="square" lIns="91440" tIns="45720" rIns="91440" bIns="45720" anchor="t">
            <a:spAutoFit/>
          </a:bodyPr>
          <a:lstStyle/>
          <a:p>
            <a:pPr algn="ctr">
              <a:lnSpc>
                <a:spcPct val="101000"/>
              </a:lnSpc>
              <a:spcBef>
                <a:spcPts val="1013"/>
              </a:spcBef>
            </a:pPr>
            <a:r>
              <a:rPr lang="de-DE" sz="2800" b="1">
                <a:solidFill>
                  <a:schemeClr val="accent6"/>
                </a:solidFill>
                <a:latin typeface="Calibri"/>
                <a:ea typeface="Calibri"/>
                <a:cs typeface="Calibri"/>
              </a:rPr>
              <a:t>E</a:t>
            </a:r>
            <a:r>
              <a:rPr lang="de-DE" sz="2800" b="1">
                <a:solidFill>
                  <a:schemeClr val="accent6"/>
                </a:solidFill>
                <a:effectLst/>
                <a:latin typeface="Calibri"/>
                <a:ea typeface="Calibri"/>
                <a:cs typeface="Calibri"/>
              </a:rPr>
              <a:t>arly </a:t>
            </a:r>
            <a:r>
              <a:rPr lang="de-DE" sz="2800" b="1">
                <a:solidFill>
                  <a:schemeClr val="accent6"/>
                </a:solidFill>
                <a:latin typeface="Calibri"/>
                <a:ea typeface="Calibri"/>
                <a:cs typeface="Calibri"/>
              </a:rPr>
              <a:t>Action </a:t>
            </a:r>
            <a:r>
              <a:rPr lang="de-DE" sz="2800" b="1" err="1">
                <a:solidFill>
                  <a:schemeClr val="accent6"/>
                </a:solidFill>
                <a:latin typeface="Calibri"/>
                <a:ea typeface="Calibri"/>
                <a:cs typeface="Calibri"/>
              </a:rPr>
              <a:t>saves</a:t>
            </a:r>
            <a:r>
              <a:rPr lang="de-DE" sz="2800" b="1">
                <a:solidFill>
                  <a:schemeClr val="accent6"/>
                </a:solidFill>
                <a:latin typeface="Calibri"/>
                <a:ea typeface="Calibri"/>
                <a:cs typeface="Calibri"/>
              </a:rPr>
              <a:t> </a:t>
            </a:r>
            <a:r>
              <a:rPr lang="de-DE" sz="2800" b="1" err="1">
                <a:solidFill>
                  <a:schemeClr val="accent6"/>
                </a:solidFill>
                <a:latin typeface="Calibri"/>
                <a:ea typeface="Calibri"/>
                <a:cs typeface="Calibri"/>
              </a:rPr>
              <a:t>Lives</a:t>
            </a:r>
            <a:r>
              <a:rPr lang="de-DE" sz="2800" b="1">
                <a:solidFill>
                  <a:schemeClr val="accent6"/>
                </a:solidFill>
                <a:latin typeface="Calibri"/>
                <a:ea typeface="Calibri"/>
                <a:cs typeface="Calibri"/>
              </a:rPr>
              <a:t>: </a:t>
            </a:r>
            <a:r>
              <a:rPr lang="de-DE" sz="2800" b="1" err="1">
                <a:solidFill>
                  <a:schemeClr val="accent6"/>
                </a:solidFill>
                <a:latin typeface="Calibri"/>
                <a:ea typeface="Calibri"/>
                <a:cs typeface="Calibri"/>
              </a:rPr>
              <a:t>Towards</a:t>
            </a:r>
            <a:r>
              <a:rPr lang="de-DE" sz="2800" b="1">
                <a:solidFill>
                  <a:schemeClr val="accent6"/>
                </a:solidFill>
                <a:latin typeface="Calibri"/>
                <a:ea typeface="Calibri"/>
                <a:cs typeface="Calibri"/>
              </a:rPr>
              <a:t> inclusive </a:t>
            </a:r>
            <a:r>
              <a:rPr lang="de-DE" sz="2800" b="1" err="1">
                <a:solidFill>
                  <a:schemeClr val="accent6"/>
                </a:solidFill>
                <a:latin typeface="Calibri"/>
                <a:ea typeface="Calibri"/>
                <a:cs typeface="Calibri"/>
              </a:rPr>
              <a:t>early</a:t>
            </a:r>
            <a:r>
              <a:rPr lang="de-DE" sz="2800" b="1">
                <a:solidFill>
                  <a:schemeClr val="accent6"/>
                </a:solidFill>
                <a:latin typeface="Calibri"/>
                <a:ea typeface="Calibri"/>
                <a:cs typeface="Calibri"/>
              </a:rPr>
              <a:t> </a:t>
            </a:r>
            <a:r>
              <a:rPr lang="de-DE" sz="2800" b="1" err="1">
                <a:solidFill>
                  <a:schemeClr val="accent6"/>
                </a:solidFill>
                <a:latin typeface="Calibri"/>
                <a:ea typeface="Calibri"/>
                <a:cs typeface="Calibri"/>
              </a:rPr>
              <a:t>Warning</a:t>
            </a:r>
            <a:r>
              <a:rPr lang="de-DE" sz="2800" b="1">
                <a:solidFill>
                  <a:schemeClr val="accent6"/>
                </a:solidFill>
                <a:latin typeface="Calibri"/>
                <a:ea typeface="Calibri"/>
                <a:cs typeface="Calibri"/>
              </a:rPr>
              <a:t> Systems in </a:t>
            </a:r>
            <a:r>
              <a:rPr lang="de-DE" sz="2800" b="1" err="1">
                <a:solidFill>
                  <a:schemeClr val="accent6"/>
                </a:solidFill>
                <a:latin typeface="Calibri"/>
                <a:ea typeface="Calibri"/>
                <a:cs typeface="Calibri"/>
              </a:rPr>
              <a:t>Cameroon</a:t>
            </a:r>
            <a:r>
              <a:rPr lang="de-DE" sz="2800" b="1">
                <a:solidFill>
                  <a:schemeClr val="accent6"/>
                </a:solidFill>
                <a:latin typeface="Calibri"/>
                <a:ea typeface="Calibri"/>
                <a:cs typeface="Calibri"/>
              </a:rPr>
              <a:t> and Niger</a:t>
            </a:r>
            <a:endParaRPr lang="de-DE" sz="2800" b="1">
              <a:solidFill>
                <a:schemeClr val="accent6"/>
              </a:solidFill>
              <a:ea typeface="Calibri"/>
              <a:cs typeface="Calibri"/>
            </a:endParaRP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87567"/>
            <a:ext cx="4114800" cy="365125"/>
          </a:xfrm>
        </p:spPr>
        <p:txBody>
          <a:bodyPr/>
          <a:lstStyle/>
          <a:p>
            <a:r>
              <a:rPr lang="en-US" b="1"/>
              <a:t>Living Inclusion Forum| June 2024 </a:t>
            </a:r>
            <a:endParaRPr lang="de-DE"/>
          </a:p>
        </p:txBody>
      </p:sp>
      <p:pic>
        <p:nvPicPr>
          <p:cNvPr id="2" name="Picture 4" descr="Picture of Talal Waheed">
            <a:extLst>
              <a:ext uri="{FF2B5EF4-FFF2-40B4-BE49-F238E27FC236}">
                <a16:creationId xmlns:a16="http://schemas.microsoft.com/office/drawing/2014/main" id="{09B6DF50-CF24-B2FA-4B56-56BBB77B31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10" t="1048" r="19247" b="-1048"/>
          <a:stretch/>
        </p:blipFill>
        <p:spPr bwMode="auto">
          <a:xfrm>
            <a:off x="716418" y="109211"/>
            <a:ext cx="2529481" cy="2551854"/>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3">
            <a:extLst>
              <a:ext uri="{FF2B5EF4-FFF2-40B4-BE49-F238E27FC236}">
                <a16:creationId xmlns:a16="http://schemas.microsoft.com/office/drawing/2014/main" id="{58F721D1-B211-7909-78EB-458DC5DFCDCC}"/>
              </a:ext>
            </a:extLst>
          </p:cNvPr>
          <p:cNvSpPr txBox="1">
            <a:spLocks/>
          </p:cNvSpPr>
          <p:nvPr/>
        </p:nvSpPr>
        <p:spPr>
          <a:xfrm>
            <a:off x="290900" y="2857500"/>
            <a:ext cx="5700325" cy="3104773"/>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rgbClr val="480E4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90000"/>
              </a:buClr>
            </a:pPr>
            <a:r>
              <a:rPr lang="en-US" sz="2000" b="0">
                <a:solidFill>
                  <a:schemeClr val="accent4"/>
                </a:solidFill>
                <a:cs typeface="Calibri"/>
              </a:rPr>
              <a:t>Disability-inclusive Humanitarian Expert and currently Global Advisor on DIDRR (Disability Inclusive Disaster Risk Reduction) at CBM</a:t>
            </a:r>
          </a:p>
          <a:p>
            <a:pPr>
              <a:buClr>
                <a:srgbClr val="C90000"/>
              </a:buClr>
            </a:pPr>
            <a:r>
              <a:rPr lang="en-US" sz="2000" b="0">
                <a:solidFill>
                  <a:schemeClr val="accent4"/>
                </a:solidFill>
                <a:latin typeface="Calibri"/>
                <a:cs typeface="Calibri"/>
              </a:rPr>
              <a:t>Over 15 years experience </a:t>
            </a:r>
            <a:r>
              <a:rPr lang="en-US" sz="2000" b="0" i="0">
                <a:solidFill>
                  <a:schemeClr val="accent4"/>
                </a:solidFill>
                <a:effectLst/>
                <a:latin typeface="Calibri"/>
                <a:cs typeface="Calibri"/>
              </a:rPr>
              <a:t>working with international NGOs, United nations agencies, Governments, and humanitarian clusters on Disability inclusion across Africa, Asia, Europe, and Americas during natural and human induced emergencies.</a:t>
            </a:r>
          </a:p>
          <a:p>
            <a:pPr>
              <a:buClr>
                <a:srgbClr val="C90000"/>
              </a:buClr>
            </a:pPr>
            <a:r>
              <a:rPr lang="en-US" sz="2000" b="0">
                <a:solidFill>
                  <a:schemeClr val="accent4"/>
                </a:solidFill>
                <a:cs typeface="Calibri"/>
              </a:rPr>
              <a:t>Focus Topics: Disaster Risk Reduction, Humanitarian Programming, Intersecting Crises</a:t>
            </a:r>
          </a:p>
        </p:txBody>
      </p:sp>
      <p:pic>
        <p:nvPicPr>
          <p:cNvPr id="3074" name="Picture 2" descr="Logo of CBM">
            <a:extLst>
              <a:ext uri="{FF2B5EF4-FFF2-40B4-BE49-F238E27FC236}">
                <a16:creationId xmlns:a16="http://schemas.microsoft.com/office/drawing/2014/main" id="{CFEF0E12-4D20-D1BD-2771-D8F469E8D18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3679704"/>
            <a:ext cx="2752725" cy="1657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A7C44C24-8014-FA9D-AD89-EDCC62067CF9}"/>
              </a:ext>
            </a:extLst>
          </p:cNvPr>
          <p:cNvSpPr txBox="1"/>
          <p:nvPr/>
        </p:nvSpPr>
        <p:spPr>
          <a:xfrm>
            <a:off x="6698406" y="6107489"/>
            <a:ext cx="36004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b="1">
                <a:highlight>
                  <a:srgbClr val="FFFF00"/>
                </a:highlight>
                <a:cs typeface="Calibri"/>
              </a:rPr>
              <a:t>Sign Language Interpretation</a:t>
            </a:r>
          </a:p>
        </p:txBody>
      </p:sp>
    </p:spTree>
    <p:extLst>
      <p:ext uri="{BB962C8B-B14F-4D97-AF65-F5344CB8AC3E}">
        <p14:creationId xmlns:p14="http://schemas.microsoft.com/office/powerpoint/2010/main" val="3600127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47</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a:xfrm>
            <a:off x="3599233" y="568057"/>
            <a:ext cx="7876349" cy="674133"/>
          </a:xfrm>
        </p:spPr>
        <p:txBody>
          <a:bodyPr/>
          <a:lstStyle/>
          <a:p>
            <a:r>
              <a:rPr lang="de-DE">
                <a:solidFill>
                  <a:schemeClr val="accent6"/>
                </a:solidFill>
                <a:latin typeface="Arial"/>
                <a:cs typeface="Arial"/>
              </a:rPr>
              <a:t>Maxwel Ajuoga</a:t>
            </a:r>
            <a:endParaRPr lang="de-DE">
              <a:solidFill>
                <a:schemeClr val="accent6"/>
              </a:solidFill>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A1446316-D840-3740-6721-FDD6E5C792E4}"/>
              </a:ext>
            </a:extLst>
          </p:cNvPr>
          <p:cNvSpPr txBox="1"/>
          <p:nvPr/>
        </p:nvSpPr>
        <p:spPr>
          <a:xfrm>
            <a:off x="3599233" y="1499669"/>
            <a:ext cx="7392617" cy="948721"/>
          </a:xfrm>
          <a:prstGeom prst="rect">
            <a:avLst/>
          </a:prstGeom>
          <a:solidFill>
            <a:schemeClr val="accent1">
              <a:lumMod val="40000"/>
              <a:lumOff val="60000"/>
            </a:schemeClr>
          </a:solidFill>
        </p:spPr>
        <p:txBody>
          <a:bodyPr wrap="square" lIns="91440" tIns="45720" rIns="91440" bIns="45720" anchor="t">
            <a:spAutoFit/>
          </a:bodyPr>
          <a:lstStyle/>
          <a:p>
            <a:pPr algn="ctr">
              <a:lnSpc>
                <a:spcPct val="101000"/>
              </a:lnSpc>
              <a:spcBef>
                <a:spcPts val="1013"/>
              </a:spcBef>
            </a:pPr>
            <a:r>
              <a:rPr lang="en-US" altLang="en-US" sz="2800" b="1">
                <a:solidFill>
                  <a:schemeClr val="accent6"/>
                </a:solidFill>
                <a:cs typeface="Calibri"/>
              </a:rPr>
              <a:t>Access to Quality Education as a Pathway to meaningful Inclusive Employment</a:t>
            </a:r>
            <a:endParaRPr lang="en-US" altLang="en-US" sz="2800" b="1">
              <a:solidFill>
                <a:schemeClr val="accent6"/>
              </a:solidFill>
            </a:endParaRP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pic>
        <p:nvPicPr>
          <p:cNvPr id="4" name="Picture 6" descr="Picture of Maxwel Ajounga">
            <a:extLst>
              <a:ext uri="{FF2B5EF4-FFF2-40B4-BE49-F238E27FC236}">
                <a16:creationId xmlns:a16="http://schemas.microsoft.com/office/drawing/2014/main" id="{28C10E8A-AD83-EA2A-8B77-086314B0F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48" y="90161"/>
            <a:ext cx="2529702" cy="2525449"/>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3">
            <a:extLst>
              <a:ext uri="{FF2B5EF4-FFF2-40B4-BE49-F238E27FC236}">
                <a16:creationId xmlns:a16="http://schemas.microsoft.com/office/drawing/2014/main" id="{58F721D1-B211-7909-78EB-458DC5DFCDCC}"/>
              </a:ext>
            </a:extLst>
          </p:cNvPr>
          <p:cNvSpPr txBox="1">
            <a:spLocks/>
          </p:cNvSpPr>
          <p:nvPr/>
        </p:nvSpPr>
        <p:spPr>
          <a:xfrm>
            <a:off x="290901" y="3054485"/>
            <a:ext cx="4991218" cy="2907788"/>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rgbClr val="480E4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90000"/>
              </a:buClr>
            </a:pPr>
            <a:r>
              <a:rPr lang="de-DE" b="0" err="1">
                <a:solidFill>
                  <a:schemeClr val="accent6"/>
                </a:solidFill>
                <a:effectLst/>
                <a:ea typeface="Calibri" panose="020F0502020204030204" pitchFamily="34" charset="0"/>
              </a:rPr>
              <a:t>Programs</a:t>
            </a:r>
            <a:r>
              <a:rPr lang="de-DE" b="0">
                <a:solidFill>
                  <a:schemeClr val="accent6"/>
                </a:solidFill>
                <a:effectLst/>
                <a:ea typeface="Calibri" panose="020F0502020204030204" pitchFamily="34" charset="0"/>
              </a:rPr>
              <a:t> Manager at Kilimanjaro Blind Trust </a:t>
            </a:r>
            <a:r>
              <a:rPr lang="de-DE" b="0" err="1">
                <a:solidFill>
                  <a:schemeClr val="accent6"/>
                </a:solidFill>
                <a:effectLst/>
                <a:ea typeface="Calibri" panose="020F0502020204030204" pitchFamily="34" charset="0"/>
              </a:rPr>
              <a:t>Africa</a:t>
            </a:r>
            <a:r>
              <a:rPr lang="de-DE" b="0">
                <a:solidFill>
                  <a:schemeClr val="accent6"/>
                </a:solidFill>
                <a:effectLst/>
                <a:ea typeface="Calibri" panose="020F0502020204030204" pitchFamily="34" charset="0"/>
              </a:rPr>
              <a:t> </a:t>
            </a:r>
          </a:p>
          <a:p>
            <a:pPr>
              <a:buClr>
                <a:srgbClr val="C90000"/>
              </a:buClr>
            </a:pPr>
            <a:r>
              <a:rPr lang="de-DE" b="0" err="1">
                <a:solidFill>
                  <a:schemeClr val="accent6"/>
                </a:solidFill>
                <a:effectLst/>
                <a:ea typeface="Calibri" panose="020F0502020204030204" pitchFamily="34" charset="0"/>
              </a:rPr>
              <a:t>leads</a:t>
            </a:r>
            <a:r>
              <a:rPr lang="de-DE" b="0">
                <a:solidFill>
                  <a:schemeClr val="accent6"/>
                </a:solidFill>
                <a:effectLst/>
                <a:ea typeface="Calibri" panose="020F0502020204030204" pitchFamily="34" charset="0"/>
              </a:rPr>
              <a:t> initiatives </a:t>
            </a:r>
            <a:r>
              <a:rPr lang="de-DE" b="0" err="1">
                <a:solidFill>
                  <a:schemeClr val="accent6"/>
                </a:solidFill>
                <a:effectLst/>
                <a:ea typeface="Calibri" panose="020F0502020204030204" pitchFamily="34" charset="0"/>
              </a:rPr>
              <a:t>to</a:t>
            </a:r>
            <a:r>
              <a:rPr lang="de-DE" b="0">
                <a:solidFill>
                  <a:schemeClr val="accent6"/>
                </a:solidFill>
                <a:effectLst/>
                <a:ea typeface="Calibri" panose="020F0502020204030204" pitchFamily="34" charset="0"/>
              </a:rPr>
              <a:t> </a:t>
            </a:r>
            <a:r>
              <a:rPr lang="de-DE" b="0" err="1">
                <a:solidFill>
                  <a:schemeClr val="accent6"/>
                </a:solidFill>
                <a:effectLst/>
                <a:ea typeface="Calibri" panose="020F0502020204030204" pitchFamily="34" charset="0"/>
              </a:rPr>
              <a:t>empower</a:t>
            </a:r>
            <a:r>
              <a:rPr lang="de-DE" b="0">
                <a:solidFill>
                  <a:schemeClr val="accent6"/>
                </a:solidFill>
                <a:effectLst/>
                <a:ea typeface="Calibri" panose="020F0502020204030204" pitchFamily="34" charset="0"/>
              </a:rPr>
              <a:t> </a:t>
            </a:r>
            <a:r>
              <a:rPr lang="de-DE" b="0" err="1">
                <a:solidFill>
                  <a:schemeClr val="accent6"/>
                </a:solidFill>
                <a:effectLst/>
                <a:ea typeface="Calibri" panose="020F0502020204030204" pitchFamily="34" charset="0"/>
              </a:rPr>
              <a:t>children</a:t>
            </a:r>
            <a:r>
              <a:rPr lang="de-DE" b="0">
                <a:solidFill>
                  <a:schemeClr val="accent6"/>
                </a:solidFill>
                <a:effectLst/>
                <a:ea typeface="Calibri" panose="020F0502020204030204" pitchFamily="34" charset="0"/>
              </a:rPr>
              <a:t> and </a:t>
            </a:r>
            <a:r>
              <a:rPr lang="de-DE" b="0" err="1">
                <a:solidFill>
                  <a:schemeClr val="accent6"/>
                </a:solidFill>
                <a:effectLst/>
                <a:ea typeface="Calibri" panose="020F0502020204030204" pitchFamily="34" charset="0"/>
              </a:rPr>
              <a:t>youth</a:t>
            </a:r>
            <a:r>
              <a:rPr lang="de-DE" b="0">
                <a:solidFill>
                  <a:schemeClr val="accent6"/>
                </a:solidFill>
                <a:effectLst/>
                <a:ea typeface="Calibri" panose="020F0502020204030204" pitchFamily="34" charset="0"/>
              </a:rPr>
              <a:t> </a:t>
            </a:r>
            <a:r>
              <a:rPr lang="de-DE" b="0" err="1">
                <a:solidFill>
                  <a:schemeClr val="accent6"/>
                </a:solidFill>
                <a:effectLst/>
                <a:ea typeface="Calibri" panose="020F0502020204030204" pitchFamily="34" charset="0"/>
              </a:rPr>
              <a:t>with</a:t>
            </a:r>
            <a:r>
              <a:rPr lang="de-DE" b="0">
                <a:solidFill>
                  <a:schemeClr val="accent6"/>
                </a:solidFill>
                <a:effectLst/>
                <a:ea typeface="Calibri" panose="020F0502020204030204" pitchFamily="34" charset="0"/>
              </a:rPr>
              <a:t> </a:t>
            </a:r>
            <a:r>
              <a:rPr lang="de-DE" b="0" err="1">
                <a:solidFill>
                  <a:schemeClr val="accent6"/>
                </a:solidFill>
                <a:effectLst/>
                <a:ea typeface="Calibri" panose="020F0502020204030204" pitchFamily="34" charset="0"/>
              </a:rPr>
              <a:t>visual</a:t>
            </a:r>
            <a:r>
              <a:rPr lang="de-DE" b="0">
                <a:solidFill>
                  <a:schemeClr val="accent6"/>
                </a:solidFill>
                <a:effectLst/>
                <a:ea typeface="Calibri" panose="020F0502020204030204" pitchFamily="34" charset="0"/>
              </a:rPr>
              <a:t> </a:t>
            </a:r>
            <a:r>
              <a:rPr lang="de-DE" b="0" err="1">
                <a:solidFill>
                  <a:schemeClr val="accent6"/>
                </a:solidFill>
                <a:effectLst/>
                <a:ea typeface="Calibri" panose="020F0502020204030204" pitchFamily="34" charset="0"/>
              </a:rPr>
              <a:t>impairments</a:t>
            </a:r>
            <a:r>
              <a:rPr lang="de-DE" b="0">
                <a:solidFill>
                  <a:schemeClr val="accent6"/>
                </a:solidFill>
                <a:effectLst/>
                <a:ea typeface="Calibri" panose="020F0502020204030204" pitchFamily="34" charset="0"/>
              </a:rPr>
              <a:t> </a:t>
            </a:r>
            <a:r>
              <a:rPr lang="de-DE" b="0" err="1">
                <a:solidFill>
                  <a:schemeClr val="accent6"/>
                </a:solidFill>
                <a:effectLst/>
                <a:ea typeface="Calibri" panose="020F0502020204030204" pitchFamily="34" charset="0"/>
              </a:rPr>
              <a:t>across</a:t>
            </a:r>
            <a:r>
              <a:rPr lang="de-DE" b="0">
                <a:solidFill>
                  <a:schemeClr val="accent6"/>
                </a:solidFill>
                <a:effectLst/>
                <a:ea typeface="Calibri" panose="020F0502020204030204" pitchFamily="34" charset="0"/>
              </a:rPr>
              <a:t> Sub </a:t>
            </a:r>
            <a:r>
              <a:rPr lang="de-DE" b="0" err="1">
                <a:solidFill>
                  <a:schemeClr val="accent6"/>
                </a:solidFill>
                <a:effectLst/>
                <a:ea typeface="Calibri" panose="020F0502020204030204" pitchFamily="34" charset="0"/>
              </a:rPr>
              <a:t>Saharan</a:t>
            </a:r>
            <a:r>
              <a:rPr lang="de-DE" b="0">
                <a:solidFill>
                  <a:schemeClr val="accent6"/>
                </a:solidFill>
                <a:effectLst/>
                <a:ea typeface="Calibri" panose="020F0502020204030204" pitchFamily="34" charset="0"/>
              </a:rPr>
              <a:t> </a:t>
            </a:r>
            <a:r>
              <a:rPr lang="de-DE" b="0" err="1">
                <a:solidFill>
                  <a:schemeClr val="accent6"/>
                </a:solidFill>
                <a:effectLst/>
                <a:ea typeface="Calibri" panose="020F0502020204030204" pitchFamily="34" charset="0"/>
              </a:rPr>
              <a:t>Africa</a:t>
            </a:r>
            <a:endParaRPr lang="de-DE" b="0">
              <a:solidFill>
                <a:schemeClr val="accent6"/>
              </a:solidFill>
              <a:effectLst/>
              <a:ea typeface="Calibri" panose="020F0502020204030204" pitchFamily="34" charset="0"/>
            </a:endParaRPr>
          </a:p>
          <a:p>
            <a:pPr>
              <a:buClr>
                <a:srgbClr val="C90000"/>
              </a:buClr>
            </a:pPr>
            <a:r>
              <a:rPr lang="en-US" b="0">
                <a:solidFill>
                  <a:schemeClr val="accent6"/>
                </a:solidFill>
                <a:cs typeface="Calibri"/>
              </a:rPr>
              <a:t>Focus Topics: Inclusive Education, Inclusive Employment</a:t>
            </a:r>
          </a:p>
        </p:txBody>
      </p:sp>
      <p:pic>
        <p:nvPicPr>
          <p:cNvPr id="1026" name="Picture 2" descr="Logo of Kilimanjaro Blind Trust">
            <a:extLst>
              <a:ext uri="{FF2B5EF4-FFF2-40B4-BE49-F238E27FC236}">
                <a16:creationId xmlns:a16="http://schemas.microsoft.com/office/drawing/2014/main" id="{D7ACDD94-4335-E862-1967-BC036FCBEC5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2041" y="4017841"/>
            <a:ext cx="2667000" cy="981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67154808-270C-FFF5-46DE-E511BD2DA96E}"/>
              </a:ext>
            </a:extLst>
          </p:cNvPr>
          <p:cNvSpPr txBox="1"/>
          <p:nvPr/>
        </p:nvSpPr>
        <p:spPr>
          <a:xfrm>
            <a:off x="6698406" y="6107489"/>
            <a:ext cx="36004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b="1" err="1">
                <a:highlight>
                  <a:srgbClr val="FFFF00"/>
                </a:highlight>
                <a:cs typeface="Calibri"/>
              </a:rPr>
              <a:t>Closed</a:t>
            </a:r>
            <a:r>
              <a:rPr lang="de-DE" b="1">
                <a:highlight>
                  <a:srgbClr val="FFFF00"/>
                </a:highlight>
                <a:cs typeface="Calibri"/>
              </a:rPr>
              <a:t> </a:t>
            </a:r>
            <a:r>
              <a:rPr lang="de-DE" b="1" err="1">
                <a:highlight>
                  <a:srgbClr val="FFFF00"/>
                </a:highlight>
                <a:cs typeface="Calibri"/>
              </a:rPr>
              <a:t>Captioning</a:t>
            </a:r>
            <a:endParaRPr lang="de-DE" err="1"/>
          </a:p>
        </p:txBody>
      </p:sp>
    </p:spTree>
    <p:extLst>
      <p:ext uri="{BB962C8B-B14F-4D97-AF65-F5344CB8AC3E}">
        <p14:creationId xmlns:p14="http://schemas.microsoft.com/office/powerpoint/2010/main" val="4006380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48</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a:xfrm>
            <a:off x="3599233" y="568057"/>
            <a:ext cx="7876349" cy="674133"/>
          </a:xfrm>
        </p:spPr>
        <p:txBody>
          <a:bodyPr/>
          <a:lstStyle/>
          <a:p>
            <a:r>
              <a:rPr lang="en-US">
                <a:solidFill>
                  <a:schemeClr val="accent6"/>
                </a:solidFill>
                <a:cs typeface="Calibri"/>
              </a:rPr>
              <a:t>Sumita Kunashakaran</a:t>
            </a:r>
            <a:endParaRPr lang="de-DE">
              <a:solidFill>
                <a:schemeClr val="accent6"/>
              </a:solidFill>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A1446316-D840-3740-6721-FDD6E5C792E4}"/>
              </a:ext>
            </a:extLst>
          </p:cNvPr>
          <p:cNvSpPr txBox="1"/>
          <p:nvPr/>
        </p:nvSpPr>
        <p:spPr>
          <a:xfrm>
            <a:off x="3599233" y="1499669"/>
            <a:ext cx="7392617" cy="948721"/>
          </a:xfrm>
          <a:prstGeom prst="rect">
            <a:avLst/>
          </a:prstGeom>
          <a:solidFill>
            <a:schemeClr val="accent1">
              <a:lumMod val="40000"/>
              <a:lumOff val="60000"/>
            </a:schemeClr>
          </a:solidFill>
        </p:spPr>
        <p:txBody>
          <a:bodyPr wrap="square">
            <a:spAutoFit/>
          </a:bodyPr>
          <a:lstStyle/>
          <a:p>
            <a:pPr algn="ctr" eaLnBrk="1" hangingPunct="1">
              <a:lnSpc>
                <a:spcPct val="101000"/>
              </a:lnSpc>
              <a:spcBef>
                <a:spcPts val="1013"/>
              </a:spcBef>
              <a:buClrTx/>
              <a:buFontTx/>
              <a:buNone/>
            </a:pPr>
            <a:r>
              <a:rPr lang="en-US" altLang="en-US" sz="2800" b="1">
                <a:solidFill>
                  <a:schemeClr val="accent6"/>
                </a:solidFill>
              </a:rPr>
              <a:t>Education 4All: A Class Act – Breaking Barriers, Building Futures.</a:t>
            </a: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pic>
        <p:nvPicPr>
          <p:cNvPr id="2" name="Grafik 1" descr="Picture of Sumita Kunashakaran">
            <a:extLst>
              <a:ext uri="{FF2B5EF4-FFF2-40B4-BE49-F238E27FC236}">
                <a16:creationId xmlns:a16="http://schemas.microsoft.com/office/drawing/2014/main" id="{AB368E54-B997-A0B1-3DC4-95F063101887}"/>
              </a:ext>
            </a:extLst>
          </p:cNvPr>
          <p:cNvPicPr>
            <a:picLocks noChangeAspect="1"/>
          </p:cNvPicPr>
          <p:nvPr/>
        </p:nvPicPr>
        <p:blipFill rotWithShape="1">
          <a:blip r:embed="rId3">
            <a:extLst>
              <a:ext uri="{28A0092B-C50C-407E-A947-70E740481C1C}">
                <a14:useLocalDpi xmlns:a14="http://schemas.microsoft.com/office/drawing/2010/main" val="0"/>
              </a:ext>
            </a:extLst>
          </a:blip>
          <a:srcRect l="23329" t="13889" r="27402" b="10555"/>
          <a:stretch/>
        </p:blipFill>
        <p:spPr>
          <a:xfrm>
            <a:off x="689748" y="71111"/>
            <a:ext cx="2453502" cy="2506024"/>
          </a:xfrm>
          <a:prstGeom prst="rect">
            <a:avLst/>
          </a:prstGeom>
        </p:spPr>
      </p:pic>
      <p:sp>
        <p:nvSpPr>
          <p:cNvPr id="11" name="Inhaltsplatzhalter 3">
            <a:extLst>
              <a:ext uri="{FF2B5EF4-FFF2-40B4-BE49-F238E27FC236}">
                <a16:creationId xmlns:a16="http://schemas.microsoft.com/office/drawing/2014/main" id="{58F721D1-B211-7909-78EB-458DC5DFCDCC}"/>
              </a:ext>
            </a:extLst>
          </p:cNvPr>
          <p:cNvSpPr txBox="1">
            <a:spLocks/>
          </p:cNvSpPr>
          <p:nvPr/>
        </p:nvSpPr>
        <p:spPr>
          <a:xfrm>
            <a:off x="290901" y="3054485"/>
            <a:ext cx="4991218" cy="2907788"/>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rgbClr val="480E4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90000"/>
              </a:buClr>
            </a:pPr>
            <a:r>
              <a:rPr lang="en-US" b="0">
                <a:solidFill>
                  <a:schemeClr val="accent6"/>
                </a:solidFill>
                <a:cs typeface="Calibri"/>
              </a:rPr>
              <a:t>Chief Inclusion Officer and independent Consultant</a:t>
            </a:r>
          </a:p>
          <a:p>
            <a:pPr>
              <a:buClr>
                <a:srgbClr val="C90000"/>
              </a:buClr>
            </a:pPr>
            <a:r>
              <a:rPr lang="en-US" b="0">
                <a:solidFill>
                  <a:schemeClr val="accent6"/>
                </a:solidFill>
                <a:cs typeface="Calibri"/>
              </a:rPr>
              <a:t>Working Experience with ILO, GIZ, ATOS, Zero Project and many more</a:t>
            </a:r>
          </a:p>
          <a:p>
            <a:pPr>
              <a:buClr>
                <a:srgbClr val="C90000"/>
              </a:buClr>
            </a:pPr>
            <a:r>
              <a:rPr lang="en-US" b="0">
                <a:solidFill>
                  <a:schemeClr val="accent6"/>
                </a:solidFill>
                <a:cs typeface="Calibri"/>
              </a:rPr>
              <a:t>Focus Topics: Inclusive Leadership, Self-Advocacy, Rights of Persons with Disabilities, Inclusive Education</a:t>
            </a:r>
          </a:p>
        </p:txBody>
      </p:sp>
      <p:pic>
        <p:nvPicPr>
          <p:cNvPr id="2050" name="Picture 2" descr="Logo of Inclusive Creation">
            <a:extLst>
              <a:ext uri="{FF2B5EF4-FFF2-40B4-BE49-F238E27FC236}">
                <a16:creationId xmlns:a16="http://schemas.microsoft.com/office/drawing/2014/main" id="{BFC13540-5BF3-7539-D67C-A8D1CE6DA22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5819" y="3608266"/>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D38A5839-F9C4-CBDC-125E-A78C65F569DA}"/>
              </a:ext>
            </a:extLst>
          </p:cNvPr>
          <p:cNvSpPr txBox="1"/>
          <p:nvPr/>
        </p:nvSpPr>
        <p:spPr>
          <a:xfrm>
            <a:off x="6698406" y="6107489"/>
            <a:ext cx="36004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b="1" err="1">
                <a:highlight>
                  <a:srgbClr val="FFFF00"/>
                </a:highlight>
                <a:cs typeface="Calibri"/>
              </a:rPr>
              <a:t>Graphic</a:t>
            </a:r>
            <a:r>
              <a:rPr lang="de-DE" b="1">
                <a:highlight>
                  <a:srgbClr val="FFFF00"/>
                </a:highlight>
                <a:cs typeface="Calibri"/>
              </a:rPr>
              <a:t> Recording</a:t>
            </a:r>
          </a:p>
        </p:txBody>
      </p:sp>
    </p:spTree>
    <p:extLst>
      <p:ext uri="{BB962C8B-B14F-4D97-AF65-F5344CB8AC3E}">
        <p14:creationId xmlns:p14="http://schemas.microsoft.com/office/powerpoint/2010/main" val="152401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5F989DC-D247-762A-F955-97584754DEBB}"/>
              </a:ext>
            </a:extLst>
          </p:cNvPr>
          <p:cNvSpPr>
            <a:spLocks noGrp="1"/>
          </p:cNvSpPr>
          <p:nvPr>
            <p:ph type="title"/>
          </p:nvPr>
        </p:nvSpPr>
        <p:spPr/>
        <p:txBody>
          <a:bodyPr/>
          <a:lstStyle/>
          <a:p>
            <a:r>
              <a:rPr lang="de-DE" err="1"/>
              <a:t>Presentations</a:t>
            </a:r>
            <a:r>
              <a:rPr lang="de-DE"/>
              <a:t> Session 2</a:t>
            </a:r>
          </a:p>
        </p:txBody>
      </p:sp>
      <p:sp>
        <p:nvSpPr>
          <p:cNvPr id="7" name="Textplatzhalter 6">
            <a:extLst>
              <a:ext uri="{FF2B5EF4-FFF2-40B4-BE49-F238E27FC236}">
                <a16:creationId xmlns:a16="http://schemas.microsoft.com/office/drawing/2014/main" id="{1BF04E9C-EE15-0B30-252F-3F44B0B46A91}"/>
              </a:ext>
            </a:extLst>
          </p:cNvPr>
          <p:cNvSpPr>
            <a:spLocks noGrp="1"/>
          </p:cNvSpPr>
          <p:nvPr>
            <p:ph type="body" sz="quarter" idx="13"/>
          </p:nvPr>
        </p:nvSpPr>
        <p:spPr/>
        <p:txBody>
          <a:bodyPr/>
          <a:lstStyle/>
          <a:p>
            <a:r>
              <a:rPr lang="de-DE"/>
              <a:t>In </a:t>
            </a:r>
            <a:r>
              <a:rPr lang="de-DE" err="1"/>
              <a:t>the</a:t>
            </a:r>
            <a:r>
              <a:rPr lang="de-DE"/>
              <a:t> </a:t>
            </a:r>
            <a:r>
              <a:rPr lang="de-DE" err="1"/>
              <a:t>following</a:t>
            </a:r>
            <a:r>
              <a:rPr lang="de-DE"/>
              <a:t>, </a:t>
            </a:r>
            <a:r>
              <a:rPr lang="de-DE" err="1"/>
              <a:t>please</a:t>
            </a:r>
            <a:r>
              <a:rPr lang="de-DE"/>
              <a:t> find </a:t>
            </a:r>
            <a:r>
              <a:rPr lang="de-DE" err="1"/>
              <a:t>the</a:t>
            </a:r>
            <a:r>
              <a:rPr lang="de-DE"/>
              <a:t> </a:t>
            </a:r>
            <a:r>
              <a:rPr lang="de-DE" err="1"/>
              <a:t>slides</a:t>
            </a:r>
            <a:r>
              <a:rPr lang="de-DE"/>
              <a:t> </a:t>
            </a:r>
            <a:r>
              <a:rPr lang="de-DE" err="1"/>
              <a:t>used</a:t>
            </a:r>
            <a:r>
              <a:rPr lang="de-DE"/>
              <a:t> </a:t>
            </a:r>
            <a:r>
              <a:rPr lang="de-DE" err="1"/>
              <a:t>by</a:t>
            </a:r>
            <a:r>
              <a:rPr lang="de-DE"/>
              <a:t> </a:t>
            </a:r>
            <a:r>
              <a:rPr lang="de-DE" err="1"/>
              <a:t>our</a:t>
            </a:r>
            <a:r>
              <a:rPr lang="de-DE"/>
              <a:t> </a:t>
            </a:r>
            <a:r>
              <a:rPr lang="de-DE" err="1"/>
              <a:t>speakers</a:t>
            </a:r>
            <a:r>
              <a:rPr lang="de-DE"/>
              <a:t> in </a:t>
            </a:r>
            <a:r>
              <a:rPr lang="de-DE" err="1"/>
              <a:t>their</a:t>
            </a:r>
            <a:r>
              <a:rPr lang="de-DE"/>
              <a:t> </a:t>
            </a:r>
            <a:r>
              <a:rPr lang="de-DE" err="1"/>
              <a:t>respective</a:t>
            </a:r>
            <a:r>
              <a:rPr lang="de-DE"/>
              <a:t> break-out </a:t>
            </a:r>
            <a:r>
              <a:rPr lang="de-DE" err="1"/>
              <a:t>sessions</a:t>
            </a:r>
            <a:r>
              <a:rPr lang="de-DE"/>
              <a:t>:</a:t>
            </a:r>
          </a:p>
        </p:txBody>
      </p:sp>
      <p:sp>
        <p:nvSpPr>
          <p:cNvPr id="3" name="Foliennummernplatzhalter 2">
            <a:extLst>
              <a:ext uri="{FF2B5EF4-FFF2-40B4-BE49-F238E27FC236}">
                <a16:creationId xmlns:a16="http://schemas.microsoft.com/office/drawing/2014/main" id="{CA214524-28A3-35A4-21B2-C949609CCF3E}"/>
              </a:ext>
              <a:ext uri="{C183D7F6-B498-43B3-948B-1728B52AA6E4}">
                <adec:decorative xmlns:adec="http://schemas.microsoft.com/office/drawing/2017/decorative" val="1"/>
              </a:ext>
            </a:extLst>
          </p:cNvPr>
          <p:cNvSpPr>
            <a:spLocks noGrp="1"/>
          </p:cNvSpPr>
          <p:nvPr>
            <p:ph type="sldNum" sz="quarter" idx="4294967295"/>
          </p:nvPr>
        </p:nvSpPr>
        <p:spPr>
          <a:xfrm>
            <a:off x="9448800" y="6488113"/>
            <a:ext cx="2743200" cy="365125"/>
          </a:xfrm>
        </p:spPr>
        <p:txBody>
          <a:bodyPr/>
          <a:lstStyle/>
          <a:p>
            <a:fld id="{4FF4E450-4DBB-5B4B-968B-26EB5ED26D5E}" type="slidenum">
              <a:rPr lang="de-DE" smtClean="0"/>
              <a:pPr/>
              <a:t>49</a:t>
            </a:fld>
            <a:endParaRPr lang="de-DE"/>
          </a:p>
        </p:txBody>
      </p:sp>
    </p:spTree>
    <p:extLst>
      <p:ext uri="{BB962C8B-B14F-4D97-AF65-F5344CB8AC3E}">
        <p14:creationId xmlns:p14="http://schemas.microsoft.com/office/powerpoint/2010/main" val="92168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D2897E-69C1-270C-3AFA-40BE735C2B27}"/>
              </a:ext>
            </a:extLst>
          </p:cNvPr>
          <p:cNvSpPr>
            <a:spLocks noGrp="1"/>
          </p:cNvSpPr>
          <p:nvPr>
            <p:ph type="title"/>
          </p:nvPr>
        </p:nvSpPr>
        <p:spPr/>
        <p:txBody>
          <a:bodyPr/>
          <a:lstStyle/>
          <a:p>
            <a:r>
              <a:rPr lang="de-DE">
                <a:solidFill>
                  <a:schemeClr val="accent6"/>
                </a:solidFill>
                <a:latin typeface="Arial"/>
                <a:cs typeface="Arial"/>
              </a:rPr>
              <a:t>The Network</a:t>
            </a:r>
            <a:endParaRPr lang="en-US">
              <a:solidFill>
                <a:schemeClr val="accent6"/>
              </a:solidFill>
            </a:endParaRPr>
          </a:p>
        </p:txBody>
      </p:sp>
      <p:sp>
        <p:nvSpPr>
          <p:cNvPr id="4" name="Content Placeholder 3">
            <a:extLst>
              <a:ext uri="{FF2B5EF4-FFF2-40B4-BE49-F238E27FC236}">
                <a16:creationId xmlns:a16="http://schemas.microsoft.com/office/drawing/2014/main" id="{10B47317-937D-1E36-DB65-87D557EE31FB}"/>
              </a:ext>
            </a:extLst>
          </p:cNvPr>
          <p:cNvSpPr>
            <a:spLocks noGrp="1"/>
          </p:cNvSpPr>
          <p:nvPr>
            <p:ph sz="quarter" idx="13"/>
          </p:nvPr>
        </p:nvSpPr>
        <p:spPr>
          <a:xfrm>
            <a:off x="959983" y="1923142"/>
            <a:ext cx="8924021" cy="3104128"/>
          </a:xfrm>
        </p:spPr>
        <p:txBody>
          <a:bodyPr vert="horz" lIns="91440" tIns="45720" rIns="91440" bIns="45720" rtlCol="0" anchor="t">
            <a:normAutofit/>
          </a:bodyPr>
          <a:lstStyle/>
          <a:p>
            <a:r>
              <a:rPr lang="en-US" sz="3600">
                <a:solidFill>
                  <a:srgbClr val="C80000"/>
                </a:solidFill>
                <a:ea typeface="Calibri"/>
                <a:cs typeface="Calibri"/>
              </a:rPr>
              <a:t>231</a:t>
            </a:r>
            <a:r>
              <a:rPr lang="en-US">
                <a:ea typeface="Calibri"/>
                <a:cs typeface="Calibri"/>
              </a:rPr>
              <a:t> </a:t>
            </a:r>
            <a:r>
              <a:rPr lang="en-US" sz="2800">
                <a:ea typeface="Calibri"/>
                <a:cs typeface="Calibri"/>
              </a:rPr>
              <a:t>Members as of December 2023</a:t>
            </a:r>
            <a:endParaRPr lang="en-US">
              <a:ea typeface="Calibri"/>
              <a:cs typeface="Calibri"/>
            </a:endParaRPr>
          </a:p>
          <a:p>
            <a:r>
              <a:rPr lang="en-US" sz="3600">
                <a:solidFill>
                  <a:srgbClr val="C80000"/>
                </a:solidFill>
                <a:ea typeface="Calibri"/>
                <a:cs typeface="Calibri"/>
              </a:rPr>
              <a:t>557</a:t>
            </a:r>
            <a:r>
              <a:rPr lang="en-US">
                <a:ea typeface="Calibri"/>
                <a:cs typeface="Calibri"/>
              </a:rPr>
              <a:t> </a:t>
            </a:r>
            <a:r>
              <a:rPr lang="en-US" sz="2800">
                <a:ea typeface="Calibri"/>
                <a:cs typeface="Calibri"/>
              </a:rPr>
              <a:t>Members as of June 2024 (GIZ, Governmental and Multilateral </a:t>
            </a:r>
            <a:r>
              <a:rPr lang="en-US" sz="2800" err="1">
                <a:ea typeface="Calibri"/>
                <a:cs typeface="Calibri"/>
              </a:rPr>
              <a:t>Organisation</a:t>
            </a:r>
            <a:r>
              <a:rPr lang="en-US" sz="2800">
                <a:ea typeface="Calibri"/>
                <a:cs typeface="Calibri"/>
              </a:rPr>
              <a:t>, NPOs, OPDs, Academia…)</a:t>
            </a:r>
          </a:p>
          <a:p>
            <a:r>
              <a:rPr lang="en-US" sz="3600">
                <a:solidFill>
                  <a:schemeClr val="accent1"/>
                </a:solidFill>
                <a:ea typeface="Calibri"/>
                <a:cs typeface="Calibri"/>
              </a:rPr>
              <a:t>+100 </a:t>
            </a:r>
            <a:r>
              <a:rPr lang="en-US" sz="2800">
                <a:solidFill>
                  <a:schemeClr val="tx1"/>
                </a:solidFill>
                <a:ea typeface="Calibri"/>
                <a:cs typeface="Calibri"/>
              </a:rPr>
              <a:t>since our last Event</a:t>
            </a:r>
          </a:p>
          <a:p>
            <a:r>
              <a:rPr lang="en-US" sz="3600">
                <a:solidFill>
                  <a:srgbClr val="C80000"/>
                </a:solidFill>
                <a:ea typeface="Calibri"/>
                <a:cs typeface="Calibri"/>
              </a:rPr>
              <a:t>50</a:t>
            </a:r>
            <a:r>
              <a:rPr lang="en-US">
                <a:ea typeface="Calibri"/>
                <a:cs typeface="Calibri"/>
              </a:rPr>
              <a:t> </a:t>
            </a:r>
            <a:r>
              <a:rPr lang="en-US" sz="2800">
                <a:ea typeface="Calibri"/>
                <a:cs typeface="Calibri"/>
              </a:rPr>
              <a:t>Countries</a:t>
            </a:r>
          </a:p>
          <a:p>
            <a:endParaRPr lang="en-US">
              <a:ea typeface="Calibri"/>
              <a:cs typeface="Calibri"/>
            </a:endParaRPr>
          </a:p>
          <a:p>
            <a:endParaRPr lang="en-US">
              <a:ea typeface="Calibri"/>
              <a:cs typeface="Calibri"/>
            </a:endParaRPr>
          </a:p>
          <a:p>
            <a:endParaRPr lang="en-US">
              <a:ea typeface="Calibri"/>
              <a:cs typeface="Calibri"/>
            </a:endParaRPr>
          </a:p>
        </p:txBody>
      </p:sp>
      <p:sp>
        <p:nvSpPr>
          <p:cNvPr id="14" name="Textfeld 3">
            <a:extLst>
              <a:ext uri="{FF2B5EF4-FFF2-40B4-BE49-F238E27FC236}">
                <a16:creationId xmlns:a16="http://schemas.microsoft.com/office/drawing/2014/main" id="{2151C653-BCDE-7073-C509-F1C4CEFC88AC}"/>
              </a:ext>
            </a:extLst>
          </p:cNvPr>
          <p:cNvSpPr txBox="1"/>
          <p:nvPr/>
        </p:nvSpPr>
        <p:spPr>
          <a:xfrm>
            <a:off x="961760" y="5092095"/>
            <a:ext cx="5642515" cy="1477328"/>
          </a:xfrm>
          <a:prstGeom prst="rect">
            <a:avLst/>
          </a:prstGeom>
          <a:noFill/>
        </p:spPr>
        <p:txBody>
          <a:bodyPr wrap="square" rtlCol="0">
            <a:spAutoFit/>
          </a:bodyPr>
          <a:lstStyle/>
          <a:p>
            <a:r>
              <a:rPr lang="en-US" sz="3000" b="1">
                <a:solidFill>
                  <a:srgbClr val="C00000"/>
                </a:solidFill>
              </a:rPr>
              <a:t>Learn more about the network:</a:t>
            </a:r>
          </a:p>
          <a:p>
            <a:r>
              <a:rPr lang="en-US" sz="3000">
                <a:solidFill>
                  <a:schemeClr val="accent6"/>
                </a:solidFill>
                <a:hlinkClick r:id="rId2">
                  <a:extLst>
                    <a:ext uri="{A12FA001-AC4F-418D-AE19-62706E023703}">
                      <ahyp:hlinkClr xmlns:ahyp="http://schemas.microsoft.com/office/drawing/2018/hyperlinkcolor" val="tx"/>
                    </a:ext>
                  </a:extLst>
                </a:hlinkClick>
              </a:rPr>
              <a:t>Sign up for the network!</a:t>
            </a:r>
            <a:endParaRPr lang="en-US" sz="3000">
              <a:solidFill>
                <a:schemeClr val="accent6"/>
              </a:solidFill>
            </a:endParaRPr>
          </a:p>
          <a:p>
            <a:r>
              <a:rPr lang="en-US" sz="3000">
                <a:solidFill>
                  <a:schemeClr val="accent6"/>
                </a:solidFill>
                <a:hlinkClick r:id="rId3">
                  <a:extLst>
                    <a:ext uri="{A12FA001-AC4F-418D-AE19-62706E023703}">
                      <ahyp:hlinkClr xmlns:ahyp="http://schemas.microsoft.com/office/drawing/2018/hyperlinkcolor" val="tx"/>
                    </a:ext>
                  </a:extLst>
                </a:hlinkClick>
              </a:rPr>
              <a:t>Access the network´s newsroom</a:t>
            </a:r>
            <a:r>
              <a:rPr lang="de-DE" sz="3000">
                <a:solidFill>
                  <a:schemeClr val="accent6"/>
                </a:solidFill>
              </a:rPr>
              <a:t> </a:t>
            </a:r>
          </a:p>
        </p:txBody>
      </p:sp>
      <p:sp>
        <p:nvSpPr>
          <p:cNvPr id="2" name="Footer Placeholder 1">
            <a:extLst>
              <a:ext uri="{FF2B5EF4-FFF2-40B4-BE49-F238E27FC236}">
                <a16:creationId xmlns:a16="http://schemas.microsoft.com/office/drawing/2014/main" id="{405D7197-E198-C6EF-D831-49F0CEDE3185}"/>
              </a:ext>
            </a:extLst>
          </p:cNvPr>
          <p:cNvSpPr>
            <a:spLocks noGrp="1"/>
          </p:cNvSpPr>
          <p:nvPr>
            <p:ph type="ftr" sz="quarter" idx="11"/>
          </p:nvPr>
        </p:nvSpPr>
        <p:spPr/>
        <p:txBody>
          <a:bodyPr/>
          <a:lstStyle/>
          <a:p>
            <a:r>
              <a:rPr lang="en-US" b="1"/>
              <a:t>Living Inclusion Forum| June 2024 </a:t>
            </a:r>
            <a:endParaRPr lang="de-DE"/>
          </a:p>
        </p:txBody>
      </p:sp>
      <p:sp>
        <p:nvSpPr>
          <p:cNvPr id="3" name="Slide Number Placeholder 2">
            <a:extLst>
              <a:ext uri="{FF2B5EF4-FFF2-40B4-BE49-F238E27FC236}">
                <a16:creationId xmlns:a16="http://schemas.microsoft.com/office/drawing/2014/main" id="{9ABCB176-9F8B-F0B1-4CD9-3221FAC89FD5}"/>
              </a:ext>
            </a:extLst>
          </p:cNvPr>
          <p:cNvSpPr>
            <a:spLocks noGrp="1"/>
          </p:cNvSpPr>
          <p:nvPr>
            <p:ph type="sldNum" sz="quarter" idx="12"/>
          </p:nvPr>
        </p:nvSpPr>
        <p:spPr/>
        <p:txBody>
          <a:bodyPr/>
          <a:lstStyle/>
          <a:p>
            <a:fld id="{4FF4E450-4DBB-5B4B-968B-26EB5ED26D5E}" type="slidenum">
              <a:rPr lang="de-DE" smtClean="0"/>
              <a:pPr/>
              <a:t>5</a:t>
            </a:fld>
            <a:endParaRPr lang="de-DE"/>
          </a:p>
        </p:txBody>
      </p:sp>
    </p:spTree>
    <p:extLst>
      <p:ext uri="{BB962C8B-B14F-4D97-AF65-F5344CB8AC3E}">
        <p14:creationId xmlns:p14="http://schemas.microsoft.com/office/powerpoint/2010/main" val="1954058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50</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a:xfrm>
            <a:off x="3418420" y="1581730"/>
            <a:ext cx="7876349" cy="674133"/>
          </a:xfrm>
        </p:spPr>
        <p:txBody>
          <a:bodyPr>
            <a:normAutofit/>
          </a:bodyPr>
          <a:lstStyle/>
          <a:p>
            <a:pPr algn="ctr"/>
            <a:r>
              <a:rPr lang="de-DE" sz="3200" b="0">
                <a:solidFill>
                  <a:schemeClr val="accent6"/>
                </a:solidFill>
                <a:latin typeface="Arial" panose="020B0604020202020204" pitchFamily="34" charset="0"/>
                <a:cs typeface="Arial" panose="020B0604020202020204" pitchFamily="34" charset="0"/>
              </a:rPr>
              <a:t>Talal Waheed:</a:t>
            </a:r>
          </a:p>
        </p:txBody>
      </p:sp>
      <p:sp>
        <p:nvSpPr>
          <p:cNvPr id="13" name="Textfeld 12">
            <a:extLst>
              <a:ext uri="{FF2B5EF4-FFF2-40B4-BE49-F238E27FC236}">
                <a16:creationId xmlns:a16="http://schemas.microsoft.com/office/drawing/2014/main" id="{A1446316-D840-3740-6721-FDD6E5C792E4}"/>
              </a:ext>
            </a:extLst>
          </p:cNvPr>
          <p:cNvSpPr txBox="1"/>
          <p:nvPr/>
        </p:nvSpPr>
        <p:spPr>
          <a:xfrm>
            <a:off x="3510784" y="2149419"/>
            <a:ext cx="7691619" cy="1937453"/>
          </a:xfrm>
          <a:prstGeom prst="rect">
            <a:avLst/>
          </a:prstGeom>
          <a:noFill/>
        </p:spPr>
        <p:txBody>
          <a:bodyPr wrap="square">
            <a:spAutoFit/>
          </a:bodyPr>
          <a:lstStyle/>
          <a:p>
            <a:pPr algn="ctr" eaLnBrk="1" hangingPunct="1">
              <a:lnSpc>
                <a:spcPct val="101000"/>
              </a:lnSpc>
              <a:spcBef>
                <a:spcPts val="1013"/>
              </a:spcBef>
              <a:buClrTx/>
              <a:buFontTx/>
              <a:buNone/>
            </a:pPr>
            <a:r>
              <a:rPr lang="en-US" altLang="en-US" sz="4000" b="1">
                <a:solidFill>
                  <a:schemeClr val="accent6"/>
                </a:solidFill>
              </a:rPr>
              <a:t>Early Action saves Lives: Towards inclusive early Warning Systems in Cameroon and Niger</a:t>
            </a: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pic>
        <p:nvPicPr>
          <p:cNvPr id="14" name="Picture 2" descr="Portrait Photo of Talal Waheed">
            <a:extLst>
              <a:ext uri="{FF2B5EF4-FFF2-40B4-BE49-F238E27FC236}">
                <a16:creationId xmlns:a16="http://schemas.microsoft.com/office/drawing/2014/main" id="{3A9E0CEB-D542-297C-CE6F-8F5807BB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28781" y="1659393"/>
            <a:ext cx="2489639" cy="2512135"/>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3">
            <a:extLst>
              <a:ext uri="{FF2B5EF4-FFF2-40B4-BE49-F238E27FC236}">
                <a16:creationId xmlns:a16="http://schemas.microsoft.com/office/drawing/2014/main" id="{58F721D1-B211-7909-78EB-458DC5DFCDCC}"/>
              </a:ext>
            </a:extLst>
          </p:cNvPr>
          <p:cNvSpPr txBox="1">
            <a:spLocks/>
          </p:cNvSpPr>
          <p:nvPr/>
        </p:nvSpPr>
        <p:spPr>
          <a:xfrm>
            <a:off x="422521" y="5479600"/>
            <a:ext cx="4953044" cy="674133"/>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rgbClr val="480E4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SzPts val="1000"/>
              <a:buNone/>
              <a:tabLst>
                <a:tab pos="457200" algn="l"/>
              </a:tabLst>
            </a:pPr>
            <a:r>
              <a:rPr lang="de-DE" sz="2000" b="0" err="1">
                <a:solidFill>
                  <a:schemeClr val="accent6"/>
                </a:solidFill>
                <a:latin typeface="Calibri"/>
                <a:ea typeface="Calibri" panose="020F0502020204030204" pitchFamily="34" charset="0"/>
                <a:cs typeface="Calibri"/>
              </a:rPr>
              <a:t>Please</a:t>
            </a:r>
            <a:r>
              <a:rPr lang="de-DE" sz="2000" b="0">
                <a:solidFill>
                  <a:schemeClr val="accent6"/>
                </a:solidFill>
                <a:latin typeface="Calibri"/>
                <a:ea typeface="Calibri" panose="020F0502020204030204" pitchFamily="34" charset="0"/>
                <a:cs typeface="Calibri"/>
              </a:rPr>
              <a:t> find </a:t>
            </a:r>
            <a:r>
              <a:rPr lang="de-DE" sz="2000" b="0" err="1">
                <a:solidFill>
                  <a:schemeClr val="accent6"/>
                </a:solidFill>
                <a:latin typeface="Calibri"/>
                <a:ea typeface="Calibri" panose="020F0502020204030204" pitchFamily="34" charset="0"/>
                <a:cs typeface="Calibri"/>
              </a:rPr>
              <a:t>Talal‘s</a:t>
            </a:r>
            <a:r>
              <a:rPr lang="de-DE" sz="2000" b="0">
                <a:solidFill>
                  <a:schemeClr val="accent6"/>
                </a:solidFill>
                <a:latin typeface="Calibri"/>
                <a:ea typeface="Calibri" panose="020F0502020204030204" pitchFamily="34" charset="0"/>
                <a:cs typeface="Calibri"/>
              </a:rPr>
              <a:t> </a:t>
            </a:r>
            <a:r>
              <a:rPr lang="de-DE" sz="2000" b="0" err="1">
                <a:solidFill>
                  <a:schemeClr val="accent6"/>
                </a:solidFill>
                <a:latin typeface="Calibri"/>
                <a:ea typeface="Calibri" panose="020F0502020204030204" pitchFamily="34" charset="0"/>
                <a:cs typeface="Calibri"/>
              </a:rPr>
              <a:t>slides</a:t>
            </a:r>
            <a:r>
              <a:rPr lang="de-DE" sz="2000" b="0">
                <a:solidFill>
                  <a:schemeClr val="accent6"/>
                </a:solidFill>
                <a:latin typeface="Calibri"/>
                <a:ea typeface="Calibri" panose="020F0502020204030204" pitchFamily="34" charset="0"/>
                <a:cs typeface="Calibri"/>
              </a:rPr>
              <a:t> in </a:t>
            </a:r>
            <a:r>
              <a:rPr lang="de-DE" sz="2000" b="0" err="1">
                <a:solidFill>
                  <a:schemeClr val="accent6"/>
                </a:solidFill>
                <a:latin typeface="Calibri"/>
                <a:ea typeface="Calibri" panose="020F0502020204030204" pitchFamily="34" charset="0"/>
                <a:cs typeface="Calibri"/>
              </a:rPr>
              <a:t>the</a:t>
            </a:r>
            <a:r>
              <a:rPr lang="de-DE" sz="2000" b="0">
                <a:solidFill>
                  <a:schemeClr val="accent6"/>
                </a:solidFill>
                <a:latin typeface="Calibri"/>
                <a:ea typeface="Calibri" panose="020F0502020204030204" pitchFamily="34" charset="0"/>
                <a:cs typeface="Calibri"/>
              </a:rPr>
              <a:t> </a:t>
            </a:r>
            <a:r>
              <a:rPr lang="de-DE" sz="2000" b="0" err="1">
                <a:solidFill>
                  <a:schemeClr val="accent6"/>
                </a:solidFill>
                <a:latin typeface="Calibri"/>
                <a:ea typeface="Calibri" panose="020F0502020204030204" pitchFamily="34" charset="0"/>
                <a:cs typeface="Calibri"/>
              </a:rPr>
              <a:t>following</a:t>
            </a:r>
            <a:r>
              <a:rPr lang="de-DE" sz="2000" b="0">
                <a:solidFill>
                  <a:schemeClr val="accent6"/>
                </a:solidFill>
                <a:latin typeface="Calibri"/>
                <a:ea typeface="Calibri" panose="020F0502020204030204" pitchFamily="34" charset="0"/>
                <a:cs typeface="Calibri"/>
              </a:rPr>
              <a:t>:</a:t>
            </a:r>
            <a:endParaRPr lang="de-DE" sz="2000" b="0">
              <a:solidFill>
                <a:schemeClr val="accent6"/>
              </a:solidFill>
              <a:effectLst/>
              <a:latin typeface="Times New Roman"/>
              <a:ea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A20DA9A4-BF84-14B9-6515-02CB9BDBB7C5}"/>
              </a:ext>
              <a:ext uri="{C183D7F6-B498-43B3-948B-1728B52AA6E4}">
                <adec:decorative xmlns:adec="http://schemas.microsoft.com/office/drawing/2017/decorative" val="1"/>
              </a:ext>
            </a:extLst>
          </p:cNvPr>
          <p:cNvSpPr>
            <a:spLocks noChangeArrowheads="1"/>
          </p:cNvSpPr>
          <p:nvPr/>
        </p:nvSpPr>
        <p:spPr bwMode="auto">
          <a:xfrm>
            <a:off x="14143617" y="-235572"/>
            <a:ext cx="1404608" cy="19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679481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4F5576C6-EB64-9C49-8D2E-BE84A91EFDF0}"/>
              </a:ext>
              <a:ext uri="{C183D7F6-B498-43B3-948B-1728B52AA6E4}">
                <adec:decorative xmlns:adec="http://schemas.microsoft.com/office/drawing/2017/decorative" val="1"/>
              </a:ext>
            </a:extLst>
          </p:cNvPr>
          <p:cNvPicPr>
            <a:picLocks noChangeAspect="1"/>
          </p:cNvPicPr>
          <p:nvPr/>
        </p:nvPicPr>
        <p:blipFill rotWithShape="1">
          <a:blip r:embed="rId3"/>
          <a:srcRect b="27196"/>
          <a:stretch/>
        </p:blipFill>
        <p:spPr>
          <a:xfrm>
            <a:off x="609600" y="4582118"/>
            <a:ext cx="10972800" cy="467501"/>
          </a:xfrm>
          <a:prstGeom prst="rect">
            <a:avLst/>
          </a:prstGeom>
        </p:spPr>
      </p:pic>
      <p:pic>
        <p:nvPicPr>
          <p:cNvPr id="8" name="Grafik 7">
            <a:extLst>
              <a:ext uri="{FF2B5EF4-FFF2-40B4-BE49-F238E27FC236}">
                <a16:creationId xmlns:a16="http://schemas.microsoft.com/office/drawing/2014/main" id="{4F71A9EF-AA78-E341-BE54-92F368561BD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970" y="588333"/>
            <a:ext cx="5130723" cy="5473700"/>
          </a:xfrm>
          <a:prstGeom prst="rect">
            <a:avLst/>
          </a:prstGeom>
        </p:spPr>
      </p:pic>
      <p:sp>
        <p:nvSpPr>
          <p:cNvPr id="9" name="Title 1">
            <a:extLst>
              <a:ext uri="{FF2B5EF4-FFF2-40B4-BE49-F238E27FC236}">
                <a16:creationId xmlns:a16="http://schemas.microsoft.com/office/drawing/2014/main" id="{D098830E-6387-6C4F-A083-0F10EB9D0FC4}"/>
              </a:ext>
              <a:ext uri="{C183D7F6-B498-43B3-948B-1728B52AA6E4}">
                <adec:decorative xmlns:adec="http://schemas.microsoft.com/office/drawing/2017/decorative" val="1"/>
              </a:ext>
            </a:extLst>
          </p:cNvPr>
          <p:cNvSpPr txBox="1">
            <a:spLocks/>
          </p:cNvSpPr>
          <p:nvPr/>
        </p:nvSpPr>
        <p:spPr>
          <a:xfrm>
            <a:off x="1828800" y="2752436"/>
            <a:ext cx="3292490" cy="1359478"/>
          </a:xfrm>
          <a:prstGeom prst="rect">
            <a:avLst/>
          </a:prstGeom>
        </p:spPr>
        <p:txBody>
          <a:bodyPr anchor="t">
            <a:noAutofit/>
          </a:bodyPr>
          <a:lstStyle>
            <a:lvl1pPr algn="l" defTabSz="685800" rtl="0" eaLnBrk="1" fontAlgn="base" latinLnBrk="0" hangingPunct="1">
              <a:lnSpc>
                <a:spcPts val="4000"/>
              </a:lnSpc>
              <a:spcBef>
                <a:spcPct val="0"/>
              </a:spcBef>
              <a:buNone/>
              <a:defRPr sz="4000" b="0" i="0" kern="1200">
                <a:solidFill>
                  <a:schemeClr val="bg1"/>
                </a:solidFill>
                <a:latin typeface="Source Sans Pro Semibold" panose="020B0503030403020204" pitchFamily="34" charset="77"/>
                <a:ea typeface="+mj-ea"/>
                <a:cs typeface="+mj-cs"/>
              </a:defRPr>
            </a:lvl1pPr>
          </a:lstStyle>
          <a:p>
            <a:pPr marL="0" marR="0" lvl="0" indent="0" algn="l" defTabSz="685800" rtl="0" eaLnBrk="1" fontAlgn="base" latinLnBrk="0" hangingPunct="1">
              <a:lnSpc>
                <a:spcPts val="4000"/>
              </a:lnSpc>
              <a:spcBef>
                <a:spcPct val="0"/>
              </a:spcBef>
              <a:spcAft>
                <a:spcPts val="0"/>
              </a:spcAft>
              <a:buClrTx/>
              <a:buSzTx/>
              <a:buFontTx/>
              <a:buNone/>
              <a:tabLst/>
              <a:defRPr/>
            </a:pPr>
            <a:endParaRPr kumimoji="0" lang="de-DE" sz="3840" b="0" i="0" u="none" strike="noStrike" kern="1200" cap="none" spc="0" normalizeH="0" baseline="0" noProof="0">
              <a:ln>
                <a:noFill/>
              </a:ln>
              <a:solidFill>
                <a:prstClr val="white"/>
              </a:solidFill>
              <a:effectLst/>
              <a:uLnTx/>
              <a:uFillTx/>
              <a:latin typeface="Source Sans Pro Semibold" panose="020B0503030403020204" pitchFamily="34" charset="77"/>
              <a:ea typeface="+mj-ea"/>
              <a:cs typeface="+mj-cs"/>
            </a:endParaRPr>
          </a:p>
        </p:txBody>
      </p:sp>
      <p:sp>
        <p:nvSpPr>
          <p:cNvPr id="2" name="Title 1"/>
          <p:cNvSpPr>
            <a:spLocks noGrp="1"/>
          </p:cNvSpPr>
          <p:nvPr>
            <p:ph type="title" idx="4294967295"/>
          </p:nvPr>
        </p:nvSpPr>
        <p:spPr>
          <a:xfrm>
            <a:off x="748145" y="1633299"/>
            <a:ext cx="4221019"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Source Sans Pro" panose="020B0503030403020204" pitchFamily="34" charset="0"/>
                <a:ea typeface="Times New Roman" panose="02020603050405020304" pitchFamily="18" charset="0"/>
                <a:cs typeface="Calibri" panose="020F0502020204030204" pitchFamily="34" charset="0"/>
              </a:rPr>
              <a:t>Early action saves lives: towards inclusive early warning systems in Cameroon and Niger</a:t>
            </a:r>
            <a:endParaRPr kumimoji="0" lang="en-US" sz="3600" b="1" i="0" u="none" strike="noStrike" kern="1200" cap="none" spc="0" normalizeH="0" baseline="0" noProof="0">
              <a:ln>
                <a:noFill/>
              </a:ln>
              <a:solidFill>
                <a:schemeClr val="bg1"/>
              </a:solidFill>
              <a:effectLst/>
              <a:uLnTx/>
              <a:uFillTx/>
              <a:latin typeface="Source Serif Pro" panose="02040603050405020204" pitchFamily="18" charset="77"/>
              <a:ea typeface="+mn-ea"/>
              <a:cs typeface="+mn-cs"/>
            </a:endParaRPr>
          </a:p>
        </p:txBody>
      </p:sp>
      <p:sp>
        <p:nvSpPr>
          <p:cNvPr id="3" name="TextBox 2">
            <a:extLst>
              <a:ext uri="{FF2B5EF4-FFF2-40B4-BE49-F238E27FC236}">
                <a16:creationId xmlns:a16="http://schemas.microsoft.com/office/drawing/2014/main" id="{40C1C368-BC7A-E94A-091E-E4E379EBB0A8}"/>
              </a:ext>
            </a:extLst>
          </p:cNvPr>
          <p:cNvSpPr txBox="1"/>
          <p:nvPr/>
        </p:nvSpPr>
        <p:spPr>
          <a:xfrm>
            <a:off x="1307439" y="5012335"/>
            <a:ext cx="31024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95000"/>
                  </a:prstClr>
                </a:solidFill>
                <a:effectLst/>
                <a:uLnTx/>
                <a:uFillTx/>
                <a:latin typeface="Source Sans Pro" panose="020B0503030403020204" pitchFamily="34" charset="0"/>
                <a:ea typeface="Source Sans Pro" panose="020B0503030403020204" pitchFamily="34" charset="0"/>
                <a:cs typeface="+mn-cs"/>
              </a:rPr>
              <a:t>By Talal  Waheed (Global Advisor Disability Inclusive DRR)</a:t>
            </a:r>
          </a:p>
        </p:txBody>
      </p:sp>
      <p:pic>
        <p:nvPicPr>
          <p:cNvPr id="10" name="Picture 14" descr="Picture of Alarm Mechanism">
            <a:hlinkClick r:id="rId5"/>
          </p:cNvPr>
          <p:cNvPicPr>
            <a:picLocks noChangeAspect="1" noChangeArrowheads="1"/>
          </p:cNvPicPr>
          <p:nvPr/>
        </p:nvPicPr>
        <p:blipFill>
          <a:blip r:embed="rId6" cstate="print"/>
          <a:srcRect/>
          <a:stretch>
            <a:fillRect/>
          </a:stretch>
        </p:blipFill>
        <p:spPr bwMode="auto">
          <a:xfrm>
            <a:off x="5448223" y="319974"/>
            <a:ext cx="5813136" cy="5227782"/>
          </a:xfrm>
          <a:prstGeom prst="rect">
            <a:avLst/>
          </a:prstGeom>
          <a:noFill/>
        </p:spPr>
      </p:pic>
    </p:spTree>
    <p:extLst>
      <p:ext uri="{BB962C8B-B14F-4D97-AF65-F5344CB8AC3E}">
        <p14:creationId xmlns:p14="http://schemas.microsoft.com/office/powerpoint/2010/main" val="1292928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55" y="931182"/>
            <a:ext cx="10515600" cy="1325563"/>
          </a:xfrm>
        </p:spPr>
        <p:txBody>
          <a:bodyPr/>
          <a:lstStyle/>
          <a:p>
            <a:pPr algn="ctr">
              <a:spcBef>
                <a:spcPts val="1000"/>
              </a:spcBef>
            </a:pPr>
            <a:r>
              <a:rPr lang="en-US" sz="2800" b="1">
                <a:solidFill>
                  <a:srgbClr val="C00000"/>
                </a:solidFill>
                <a:latin typeface="Source Serif Pro" panose="02040603050405020204" pitchFamily="18" charset="77"/>
                <a:ea typeface="+mn-ea"/>
                <a:cs typeface="+mn-cs"/>
              </a:rPr>
              <a:t>Context</a:t>
            </a:r>
          </a:p>
        </p:txBody>
      </p:sp>
      <p:sp>
        <p:nvSpPr>
          <p:cNvPr id="4" name="Content Placeholder 2"/>
          <p:cNvSpPr>
            <a:spLocks noGrp="1"/>
          </p:cNvSpPr>
          <p:nvPr>
            <p:ph sz="half" idx="1"/>
          </p:nvPr>
        </p:nvSpPr>
        <p:spPr>
          <a:xfrm>
            <a:off x="1057984" y="1376218"/>
            <a:ext cx="10561361" cy="5024582"/>
          </a:xfrm>
        </p:spPr>
        <p:txBody>
          <a:bodyPr>
            <a:normAutofit/>
          </a:bodyPr>
          <a:lstStyle/>
          <a:p>
            <a:pPr algn="just"/>
            <a:endParaRPr lang="en-US"/>
          </a:p>
          <a:p>
            <a:pPr>
              <a:buFont typeface="Wingdings" panose="05000000000000000000" pitchFamily="2" charset="2"/>
              <a:buChar char="ü"/>
            </a:pPr>
            <a:r>
              <a:rPr lang="en-US"/>
              <a:t>Niger and Cameroon’s Sudano-Sahelian agro-ecological zone (in the Far North Region) are extremely  vulnerable to climate hazards – heat waves, floods and droughts.</a:t>
            </a:r>
          </a:p>
          <a:p>
            <a:pPr>
              <a:buFont typeface="Wingdings" panose="05000000000000000000" pitchFamily="2" charset="2"/>
              <a:buChar char="ü"/>
            </a:pPr>
            <a:r>
              <a:rPr lang="en-US"/>
              <a:t>Person with Disability are the most  vulnerable </a:t>
            </a:r>
            <a:r>
              <a:rPr lang="en-US" altLang="en-US"/>
              <a:t> in disasters due to impairment and Information on disaster preparedness is often not accessible to them.</a:t>
            </a:r>
            <a:endParaRPr lang="en-US"/>
          </a:p>
        </p:txBody>
      </p:sp>
    </p:spTree>
    <p:extLst>
      <p:ext uri="{BB962C8B-B14F-4D97-AF65-F5344CB8AC3E}">
        <p14:creationId xmlns:p14="http://schemas.microsoft.com/office/powerpoint/2010/main" val="1444541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type="title" idx="4294967295"/>
          </p:nvPr>
        </p:nvSpPr>
        <p:spPr>
          <a:xfrm>
            <a:off x="175757" y="412955"/>
            <a:ext cx="5635108" cy="60158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C00000"/>
                </a:solidFill>
                <a:effectLst/>
                <a:uLnTx/>
                <a:uFillTx/>
                <a:latin typeface="Source Serif Pro" panose="02040603050405020204" pitchFamily="18" charset="77"/>
                <a:ea typeface="+mn-ea"/>
                <a:cs typeface="+mn-cs"/>
              </a:rPr>
              <a:t>Key objective</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To facilitate the design of multi-hazard early warning systems that engage persons with disabilities and communities at risk of drought and floods on an equal level.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C00000"/>
                </a:solidFill>
                <a:effectLst/>
                <a:uLnTx/>
                <a:uFillTx/>
                <a:latin typeface="Source Serif Pro" panose="02040603050405020204" pitchFamily="18" charset="77"/>
                <a:ea typeface="+mn-ea"/>
                <a:cs typeface="+mn-cs"/>
              </a:rPr>
              <a:t>Stakeholders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DRM/Early warning management agencies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CBM/partners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Persons with disabilities/OPDs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C00000"/>
              </a:solidFill>
              <a:effectLst/>
              <a:uLnTx/>
              <a:uFillTx/>
              <a:latin typeface="Source Serif Pro" panose="02040603050405020204" pitchFamily="18" charset="77"/>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chemeClr val="tx1"/>
              </a:solidFill>
              <a:effectLst/>
              <a:uLnTx/>
              <a:uFillTx/>
              <a:latin typeface="Source Serif Pro" panose="02040603050405020204" pitchFamily="18" charset="77"/>
              <a:ea typeface="+mn-ea"/>
              <a:cs typeface="+mn-cs"/>
            </a:endParaRPr>
          </a:p>
        </p:txBody>
      </p:sp>
      <p:pic>
        <p:nvPicPr>
          <p:cNvPr id="7" name="Picture 16" descr="http://t1.gstatic.com/images?q=tbn:ANd9GcSQO4FD5muDnoO68hNVT6-QOlGpBwUOsDMzhVNrkqI-n32pG2xBHQ">
            <a:hlinkClick r:id="rId3"/>
          </p:cNvPr>
          <p:cNvPicPr>
            <a:picLocks noChangeAspect="1" noChangeArrowheads="1"/>
          </p:cNvPicPr>
          <p:nvPr/>
        </p:nvPicPr>
        <p:blipFill>
          <a:blip r:embed="rId4" cstate="print"/>
          <a:srcRect/>
          <a:stretch>
            <a:fillRect/>
          </a:stretch>
        </p:blipFill>
        <p:spPr bwMode="auto">
          <a:xfrm>
            <a:off x="6160839" y="636979"/>
            <a:ext cx="5257091" cy="4664364"/>
          </a:xfrm>
          <a:prstGeom prst="rect">
            <a:avLst/>
          </a:prstGeom>
          <a:noFill/>
        </p:spPr>
      </p:pic>
    </p:spTree>
    <p:extLst>
      <p:ext uri="{BB962C8B-B14F-4D97-AF65-F5344CB8AC3E}">
        <p14:creationId xmlns:p14="http://schemas.microsoft.com/office/powerpoint/2010/main" val="2255874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396" y="345459"/>
            <a:ext cx="10515600" cy="1325563"/>
          </a:xfrm>
        </p:spPr>
        <p:txBody>
          <a:bodyPr/>
          <a:lstStyle/>
          <a:p>
            <a:pPr algn="ctr"/>
            <a:r>
              <a:rPr lang="en-US" sz="2800" b="1">
                <a:solidFill>
                  <a:srgbClr val="C00000"/>
                </a:solidFill>
                <a:latin typeface="Source Serif Pro" panose="02040603050405020204" pitchFamily="18" charset="0"/>
                <a:ea typeface="Source Serif Pro" panose="02040603050405020204" pitchFamily="18" charset="0"/>
              </a:rPr>
              <a:t>Key Findings</a:t>
            </a:r>
            <a:endParaRPr lang="en-US" sz="2800">
              <a:latin typeface="Source Serif Pro" panose="02040603050405020204" pitchFamily="18" charset="0"/>
              <a:ea typeface="Source Serif Pro" panose="02040603050405020204" pitchFamily="18" charset="0"/>
            </a:endParaRPr>
          </a:p>
        </p:txBody>
      </p:sp>
      <p:sp>
        <p:nvSpPr>
          <p:cNvPr id="4" name="Content Placeholder 2"/>
          <p:cNvSpPr>
            <a:spLocks noGrp="1"/>
          </p:cNvSpPr>
          <p:nvPr>
            <p:ph sz="half" idx="1"/>
          </p:nvPr>
        </p:nvSpPr>
        <p:spPr>
          <a:xfrm>
            <a:off x="283348" y="1047570"/>
            <a:ext cx="11495697" cy="5589204"/>
          </a:xfrm>
        </p:spPr>
        <p:txBody>
          <a:bodyPr>
            <a:noAutofit/>
          </a:bodyPr>
          <a:lstStyle/>
          <a:p>
            <a:pPr marL="0" indent="0" algn="just">
              <a:lnSpc>
                <a:spcPct val="110000"/>
              </a:lnSpc>
              <a:spcBef>
                <a:spcPct val="0"/>
              </a:spcBef>
              <a:buNone/>
            </a:pPr>
            <a:r>
              <a:rPr lang="en-US" sz="2400" b="1">
                <a:solidFill>
                  <a:srgbClr val="C00000"/>
                </a:solidFill>
                <a:latin typeface="Source Serif Pro" panose="02040603050405020204" pitchFamily="18" charset="0"/>
                <a:ea typeface="Source Serif Pro" panose="02040603050405020204" pitchFamily="18" charset="0"/>
                <a:cs typeface="+mj-cs"/>
              </a:rPr>
              <a:t>Existing early warning/communication systems</a:t>
            </a:r>
          </a:p>
          <a:p>
            <a:pPr algn="just">
              <a:lnSpc>
                <a:spcPct val="100000"/>
              </a:lnSpc>
              <a:buFont typeface="Wingdings" panose="05000000000000000000" pitchFamily="2" charset="2"/>
              <a:buChar char="ü"/>
            </a:pPr>
            <a:r>
              <a:rPr lang="en-US" sz="2400">
                <a:ea typeface="Source Serif Pro" panose="02040603050405020204" pitchFamily="18" charset="0"/>
              </a:rPr>
              <a:t>Cameroon :  National Emergency Response Centre in place which aims to facilitate the flow of information in times of crisis, a National Contingency Plan -</a:t>
            </a:r>
          </a:p>
          <a:p>
            <a:pPr algn="just">
              <a:lnSpc>
                <a:spcPct val="100000"/>
              </a:lnSpc>
              <a:buFont typeface="Wingdings" panose="05000000000000000000" pitchFamily="2" charset="2"/>
              <a:buChar char="ü"/>
            </a:pPr>
            <a:r>
              <a:rPr lang="en-US" sz="2400">
                <a:ea typeface="Source Serif Pro" panose="02040603050405020204" pitchFamily="18" charset="0"/>
              </a:rPr>
              <a:t>Niger : Disaster risk reduction (DRR) strategy that includes a component of EWS  but not inclusive; Cell of EWS , flood contingency plan</a:t>
            </a:r>
          </a:p>
          <a:p>
            <a:pPr marL="0" indent="0" algn="just">
              <a:lnSpc>
                <a:spcPct val="150000"/>
              </a:lnSpc>
              <a:spcBef>
                <a:spcPct val="0"/>
              </a:spcBef>
              <a:buNone/>
            </a:pPr>
            <a:r>
              <a:rPr lang="en-US" sz="2400" b="1">
                <a:solidFill>
                  <a:srgbClr val="C00000"/>
                </a:solidFill>
                <a:latin typeface="Source Serif Pro" panose="02040603050405020204" pitchFamily="18" charset="0"/>
                <a:ea typeface="Source Serif Pro" panose="02040603050405020204" pitchFamily="18" charset="0"/>
                <a:cs typeface="+mj-cs"/>
              </a:rPr>
              <a:t>Inclusion in early warning and DRM processes</a:t>
            </a:r>
          </a:p>
          <a:p>
            <a:pPr algn="just">
              <a:lnSpc>
                <a:spcPct val="100000"/>
              </a:lnSpc>
              <a:buFont typeface="Wingdings" panose="05000000000000000000" pitchFamily="2" charset="2"/>
              <a:buChar char="ü"/>
            </a:pPr>
            <a:r>
              <a:rPr lang="en-US" sz="2400">
                <a:ea typeface="Source Serif Pro" panose="02040603050405020204" pitchFamily="18" charset="0"/>
              </a:rPr>
              <a:t>Persons with disabilities were not involved in the design of early warning systems,  needs of person with disabilities are not in current EWS</a:t>
            </a:r>
          </a:p>
          <a:p>
            <a:pPr algn="just">
              <a:lnSpc>
                <a:spcPct val="100000"/>
              </a:lnSpc>
              <a:buFont typeface="Wingdings" panose="05000000000000000000" pitchFamily="2" charset="2"/>
              <a:buChar char="ü"/>
            </a:pPr>
            <a:r>
              <a:rPr lang="en-US" sz="2400">
                <a:ea typeface="Source Serif Pro" panose="02040603050405020204" pitchFamily="18" charset="0"/>
              </a:rPr>
              <a:t> Disability disaggregated data was not available for DRM Organisations</a:t>
            </a:r>
          </a:p>
          <a:p>
            <a:pPr marL="0" indent="0" algn="just">
              <a:lnSpc>
                <a:spcPct val="150000"/>
              </a:lnSpc>
              <a:spcBef>
                <a:spcPct val="0"/>
              </a:spcBef>
              <a:buNone/>
            </a:pPr>
            <a:r>
              <a:rPr lang="en-US" sz="2400" b="1">
                <a:solidFill>
                  <a:srgbClr val="C00000"/>
                </a:solidFill>
                <a:latin typeface="Source Serif Pro" panose="02040603050405020204" pitchFamily="18" charset="0"/>
                <a:ea typeface="Source Serif Pro" panose="02040603050405020204" pitchFamily="18" charset="0"/>
                <a:cs typeface="+mj-cs"/>
              </a:rPr>
              <a:t>Accessibility of information</a:t>
            </a:r>
          </a:p>
          <a:p>
            <a:pPr algn="just">
              <a:lnSpc>
                <a:spcPct val="100000"/>
              </a:lnSpc>
              <a:buFont typeface="Wingdings" panose="05000000000000000000" pitchFamily="2" charset="2"/>
              <a:buChar char="ü"/>
            </a:pPr>
            <a:r>
              <a:rPr lang="en-US" sz="2400">
                <a:ea typeface="Source Serif Pro" panose="02040603050405020204" pitchFamily="18" charset="0"/>
              </a:rPr>
              <a:t>Information was not in an accessible format to be useful for people</a:t>
            </a:r>
          </a:p>
          <a:p>
            <a:pPr marL="0" indent="0" algn="just">
              <a:lnSpc>
                <a:spcPct val="100000"/>
              </a:lnSpc>
              <a:buNone/>
            </a:pPr>
            <a:r>
              <a:rPr lang="en-US" sz="2400">
                <a:ea typeface="Source Serif Pro" panose="02040603050405020204" pitchFamily="18" charset="0"/>
              </a:rPr>
              <a:t> with different types of disabilities</a:t>
            </a:r>
            <a:endParaRPr lang="en-US" sz="2400" b="1">
              <a:ea typeface="Source Serif Pro" panose="02040603050405020204" pitchFamily="18" charset="0"/>
            </a:endParaRPr>
          </a:p>
          <a:p>
            <a:pPr lvl="0" algn="just">
              <a:lnSpc>
                <a:spcPct val="200000"/>
              </a:lnSpc>
            </a:pPr>
            <a:endParaRPr lang="en-US" sz="2000" b="1">
              <a:latin typeface="Source Serif Pro" panose="02040603050405020204" pitchFamily="18" charset="0"/>
              <a:ea typeface="Source Serif Pro" panose="02040603050405020204" pitchFamily="18" charset="0"/>
            </a:endParaRPr>
          </a:p>
          <a:p>
            <a:pPr algn="just">
              <a:lnSpc>
                <a:spcPct val="200000"/>
              </a:lnSpc>
            </a:pPr>
            <a:endParaRPr lang="en-US" sz="1800" b="1">
              <a:latin typeface="Source Sans Pro" panose="020B0503030403020204" pitchFamily="34" charset="0"/>
              <a:ea typeface="Source Sans Pro" panose="020B0503030403020204" pitchFamily="34" charset="0"/>
            </a:endParaRPr>
          </a:p>
          <a:p>
            <a:pPr marL="0" lvl="0" indent="0" algn="just">
              <a:lnSpc>
                <a:spcPct val="200000"/>
              </a:lnSpc>
              <a:buNone/>
            </a:pPr>
            <a:endParaRPr lang="en-US" sz="1800" b="1">
              <a:latin typeface="Source Sans Pro" panose="020B0503030403020204" pitchFamily="34" charset="0"/>
              <a:ea typeface="Source Sans Pro" panose="020B0503030403020204" pitchFamily="34" charset="0"/>
            </a:endParaRPr>
          </a:p>
          <a:p>
            <a:pPr lvl="0" algn="just"/>
            <a:endParaRPr lang="en-US" sz="1800">
              <a:latin typeface="Source Sans Pro" panose="020B0503030403020204" pitchFamily="34" charset="0"/>
              <a:ea typeface="Source Sans Pro" panose="020B0503030403020204" pitchFamily="34" charset="0"/>
            </a:endParaRPr>
          </a:p>
          <a:p>
            <a:pPr algn="just"/>
            <a:endParaRPr lang="en-US" sz="18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93244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37419" y="206478"/>
            <a:ext cx="10894142" cy="70387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C00000"/>
              </a:solidFill>
              <a:effectLst/>
              <a:uLnTx/>
              <a:uFillTx/>
              <a:latin typeface="Source Serif Pro" panose="02040603050405020204" pitchFamily="18" charset="0"/>
              <a:ea typeface="Source Serif Pro" panose="0204060305040502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Source Serif Pro" panose="02040603050405020204" pitchFamily="18" charset="0"/>
                <a:ea typeface="Source Serif Pro" panose="02040603050405020204" pitchFamily="18" charset="0"/>
                <a:cs typeface="+mn-cs"/>
              </a:rPr>
              <a:t>Available tools/technology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600" b="0" i="0" u="none" strike="noStrike" kern="1200" cap="none" spc="0" normalizeH="0" baseline="0" noProof="0">
                <a:ln>
                  <a:noFill/>
                </a:ln>
                <a:solidFill>
                  <a:schemeClr val="tx1"/>
                </a:solidFill>
                <a:effectLst/>
                <a:uLnTx/>
                <a:uFillTx/>
                <a:latin typeface="+mn-lt"/>
                <a:ea typeface="Source Serif Pro" panose="02040603050405020204" pitchFamily="18" charset="0"/>
                <a:cs typeface="+mn-cs"/>
              </a:rPr>
              <a:t>Means of communication are available </a:t>
            </a:r>
            <a:r>
              <a:rPr kumimoji="0" lang="en-US" sz="2600" b="0" i="0" u="none" strike="noStrike" kern="1200" cap="none" spc="0" normalizeH="0" baseline="0" noProof="0">
                <a:ln>
                  <a:noFill/>
                </a:ln>
                <a:solidFill>
                  <a:schemeClr val="tx1"/>
                </a:solidFill>
                <a:effectLst/>
                <a:uLnTx/>
                <a:uFillTx/>
                <a:latin typeface="+mn-lt"/>
                <a:ea typeface="Source Serif Pro" panose="02040603050405020204" pitchFamily="18" charset="0"/>
                <a:cs typeface="+mn-cs"/>
              </a:rPr>
              <a:t>and access to various social media platforms, with WhatsApp and email being predominant.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600" b="0" i="0" u="none" strike="noStrike" kern="1200" cap="none" spc="0" normalizeH="0" baseline="0" noProof="0">
                <a:ln>
                  <a:noFill/>
                </a:ln>
                <a:solidFill>
                  <a:schemeClr val="tx1"/>
                </a:solidFill>
                <a:effectLst/>
                <a:uLnTx/>
                <a:uFillTx/>
                <a:latin typeface="+mn-lt"/>
                <a:ea typeface="Source Serif Pro" panose="02040603050405020204" pitchFamily="18" charset="0"/>
                <a:cs typeface="+mn-cs"/>
              </a:rPr>
              <a:t>Television and radio also have a big coverage, which are being used for early warning communication</a:t>
            </a:r>
            <a:endParaRPr kumimoji="0" lang="en-US" sz="2400" b="0" i="0" u="none" strike="noStrike" kern="1200" cap="none" spc="0" normalizeH="0" baseline="0" noProof="0">
              <a:ln>
                <a:noFill/>
              </a:ln>
              <a:solidFill>
                <a:schemeClr val="tx1"/>
              </a:solidFill>
              <a:effectLst/>
              <a:uLnTx/>
              <a:uFillTx/>
              <a:latin typeface="Source Serif Pro" panose="02040603050405020204" pitchFamily="18" charset="0"/>
              <a:ea typeface="Source Serif Pro" panose="0204060305040502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Source Serif Pro" panose="02040603050405020204" pitchFamily="18" charset="0"/>
                <a:ea typeface="Source Serif Pro" panose="02040603050405020204" pitchFamily="18" charset="0"/>
                <a:cs typeface="+mn-cs"/>
              </a:rPr>
              <a:t>Major barriers to inclusion in EWS</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600" b="0" i="0" u="none" strike="noStrike" kern="1200" cap="none" spc="0" normalizeH="0" baseline="0" noProof="0">
                <a:ln>
                  <a:noFill/>
                </a:ln>
                <a:solidFill>
                  <a:schemeClr val="tx1"/>
                </a:solidFill>
                <a:effectLst/>
                <a:uLnTx/>
                <a:uFillTx/>
                <a:latin typeface="+mn-lt"/>
                <a:ea typeface="Source Serif Pro" panose="02040603050405020204" pitchFamily="18" charset="0"/>
                <a:cs typeface="+mn-cs"/>
              </a:rPr>
              <a:t>lack of disaggregated data</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600" b="0" i="0" u="none" strike="noStrike" kern="1200" cap="none" spc="0" normalizeH="0" baseline="0" noProof="0">
                <a:ln>
                  <a:noFill/>
                </a:ln>
                <a:solidFill>
                  <a:schemeClr val="tx1"/>
                </a:solidFill>
                <a:effectLst/>
                <a:uLnTx/>
                <a:uFillTx/>
                <a:latin typeface="+mn-lt"/>
                <a:ea typeface="Source Serif Pro" panose="02040603050405020204" pitchFamily="18" charset="0"/>
                <a:cs typeface="+mn-cs"/>
              </a:rPr>
              <a:t> lack of participation of persons with disabilities in disaster management processes</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600" b="0" i="0" u="none" strike="noStrike" kern="1200" cap="none" spc="0" normalizeH="0" baseline="0" noProof="0">
                <a:ln>
                  <a:noFill/>
                </a:ln>
                <a:solidFill>
                  <a:schemeClr val="tx1"/>
                </a:solidFill>
                <a:effectLst/>
                <a:uLnTx/>
                <a:uFillTx/>
                <a:latin typeface="+mn-lt"/>
                <a:ea typeface="Source Serif Pro" panose="02040603050405020204" pitchFamily="18" charset="0"/>
                <a:cs typeface="+mn-cs"/>
              </a:rPr>
              <a:t> lack of knowledge of inclusive tools or channels of communication</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600" b="0" i="0" u="none" strike="noStrike" kern="1200" cap="none" spc="0" normalizeH="0" baseline="0" noProof="0">
                <a:ln>
                  <a:noFill/>
                </a:ln>
                <a:solidFill>
                  <a:schemeClr val="tx1"/>
                </a:solidFill>
                <a:effectLst/>
                <a:uLnTx/>
                <a:uFillTx/>
                <a:latin typeface="+mn-lt"/>
                <a:ea typeface="Source Serif Pro" panose="02040603050405020204" pitchFamily="18" charset="0"/>
                <a:cs typeface="+mn-cs"/>
              </a:rPr>
              <a:t> inadequate policy in the countries to consider the specific needs of persons with disabilities.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600" b="0" i="0" u="none" strike="noStrike" kern="1200" cap="none" spc="0" normalizeH="0" baseline="0" noProof="0">
                <a:ln>
                  <a:noFill/>
                </a:ln>
                <a:solidFill>
                  <a:schemeClr val="tx1"/>
                </a:solidFill>
                <a:effectLst/>
                <a:uLnTx/>
                <a:uFillTx/>
                <a:latin typeface="+mn-lt"/>
                <a:ea typeface="Source Serif Pro" panose="02040603050405020204" pitchFamily="18" charset="0"/>
                <a:cs typeface="+mn-cs"/>
              </a:rPr>
              <a:t>people with disabilities or their </a:t>
            </a:r>
            <a:r>
              <a:rPr kumimoji="0" lang="en-US" sz="2600" b="0" i="0" u="none" strike="noStrike" kern="1200" cap="none" spc="0" normalizeH="0" baseline="0" noProof="0" err="1">
                <a:ln>
                  <a:noFill/>
                </a:ln>
                <a:solidFill>
                  <a:schemeClr val="tx1"/>
                </a:solidFill>
                <a:effectLst/>
                <a:uLnTx/>
                <a:uFillTx/>
                <a:latin typeface="+mn-lt"/>
                <a:ea typeface="Source Serif Pro" panose="02040603050405020204" pitchFamily="18" charset="0"/>
                <a:cs typeface="+mn-cs"/>
              </a:rPr>
              <a:t>organisations</a:t>
            </a:r>
            <a:r>
              <a:rPr kumimoji="0" lang="en-US" sz="2600" b="0" i="0" u="none" strike="noStrike" kern="1200" cap="none" spc="0" normalizeH="0" baseline="0" noProof="0">
                <a:ln>
                  <a:noFill/>
                </a:ln>
                <a:solidFill>
                  <a:schemeClr val="tx1"/>
                </a:solidFill>
                <a:effectLst/>
                <a:uLnTx/>
                <a:uFillTx/>
                <a:latin typeface="+mn-lt"/>
                <a:ea typeface="Source Serif Pro" panose="02040603050405020204" pitchFamily="18" charset="0"/>
                <a:cs typeface="+mn-cs"/>
              </a:rPr>
              <a:t> were not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chemeClr val="tx1"/>
                </a:solidFill>
                <a:effectLst/>
                <a:uLnTx/>
                <a:uFillTx/>
                <a:latin typeface="+mn-lt"/>
                <a:ea typeface="Source Serif Pro" panose="02040603050405020204" pitchFamily="18" charset="0"/>
                <a:cs typeface="+mn-cs"/>
              </a:rPr>
              <a:t>adequately engaged at community levels</a:t>
            </a:r>
          </a:p>
          <a:p>
            <a:pPr marL="0" marR="0" lvl="0" indent="0" algn="just" defTabSz="914400" rtl="0" eaLnBrk="1" fontAlgn="auto" latinLnBrk="0" hangingPunct="1">
              <a:lnSpc>
                <a:spcPct val="2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ource Serif Pro" panose="02040603050405020204" pitchFamily="18" charset="0"/>
              <a:ea typeface="Source Serif Pro" panose="02040603050405020204" pitchFamily="18" charset="0"/>
              <a:cs typeface="+mn-cs"/>
            </a:endParaRPr>
          </a:p>
          <a:p>
            <a:pPr marL="0" marR="0" lvl="0" indent="0" algn="just" defTabSz="914400" rtl="0" eaLnBrk="1" fontAlgn="auto" latinLnBrk="0" hangingPunct="1">
              <a:lnSpc>
                <a:spcPct val="2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ource Serif Pro" panose="02040603050405020204" pitchFamily="18" charset="0"/>
              <a:ea typeface="Source Serif Pro" panose="02040603050405020204" pitchFamily="18" charset="0"/>
              <a:cs typeface="+mn-cs"/>
            </a:endParaRPr>
          </a:p>
        </p:txBody>
      </p:sp>
    </p:spTree>
    <p:extLst>
      <p:ext uri="{BB962C8B-B14F-4D97-AF65-F5344CB8AC3E}">
        <p14:creationId xmlns:p14="http://schemas.microsoft.com/office/powerpoint/2010/main" val="4077267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15" y="654741"/>
            <a:ext cx="10515600" cy="1325563"/>
          </a:xfrm>
        </p:spPr>
        <p:txBody>
          <a:bodyPr/>
          <a:lstStyle/>
          <a:p>
            <a:r>
              <a:rPr lang="en-US" sz="2800" b="1">
                <a:solidFill>
                  <a:srgbClr val="C00000"/>
                </a:solidFill>
                <a:latin typeface="Source Serif Pro" panose="02040603050405020204" pitchFamily="18" charset="0"/>
                <a:ea typeface="Source Serif Pro" panose="02040603050405020204" pitchFamily="18" charset="0"/>
              </a:rPr>
              <a:t>Expectations of the stakeholders </a:t>
            </a:r>
          </a:p>
        </p:txBody>
      </p:sp>
      <p:sp>
        <p:nvSpPr>
          <p:cNvPr id="3" name="Content Placeholder 2"/>
          <p:cNvSpPr>
            <a:spLocks noGrp="1"/>
          </p:cNvSpPr>
          <p:nvPr>
            <p:ph sz="half" idx="1"/>
          </p:nvPr>
        </p:nvSpPr>
        <p:spPr>
          <a:xfrm>
            <a:off x="618415" y="1317522"/>
            <a:ext cx="10076033" cy="4661651"/>
          </a:xfrm>
        </p:spPr>
        <p:txBody>
          <a:bodyPr>
            <a:normAutofit/>
          </a:bodyPr>
          <a:lstStyle/>
          <a:p>
            <a:pPr algn="just">
              <a:buFont typeface="Wingdings" panose="05000000000000000000" pitchFamily="2" charset="2"/>
              <a:buChar char="ü"/>
            </a:pPr>
            <a:r>
              <a:rPr lang="en-US">
                <a:ea typeface="Source Serif Pro" panose="02040603050405020204" pitchFamily="18" charset="0"/>
              </a:rPr>
              <a:t>Localised early warnings in communities, social media, or additional modes of communication to be adaptive to accessibility related needs.</a:t>
            </a:r>
          </a:p>
          <a:p>
            <a:pPr algn="just">
              <a:buFont typeface="Wingdings" panose="05000000000000000000" pitchFamily="2" charset="2"/>
              <a:buChar char="ü"/>
            </a:pPr>
            <a:r>
              <a:rPr lang="en-US">
                <a:ea typeface="Source Serif Pro" panose="02040603050405020204" pitchFamily="18" charset="0"/>
              </a:rPr>
              <a:t>Updated and reliable information on timing, date, and location of upcoming hazards. </a:t>
            </a:r>
          </a:p>
          <a:p>
            <a:pPr algn="just">
              <a:buFont typeface="Wingdings" panose="05000000000000000000" pitchFamily="2" charset="2"/>
              <a:buChar char="ü"/>
            </a:pPr>
            <a:r>
              <a:rPr lang="en-US">
                <a:ea typeface="Source Serif Pro" panose="02040603050405020204" pitchFamily="18" charset="0"/>
              </a:rPr>
              <a:t>Support the participation and  the empowerment of persons with disabilities in early warning actions.</a:t>
            </a:r>
          </a:p>
        </p:txBody>
      </p:sp>
    </p:spTree>
    <p:extLst>
      <p:ext uri="{BB962C8B-B14F-4D97-AF65-F5344CB8AC3E}">
        <p14:creationId xmlns:p14="http://schemas.microsoft.com/office/powerpoint/2010/main" val="449402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437027"/>
            <a:ext cx="10515600" cy="1325563"/>
          </a:xfrm>
        </p:spPr>
        <p:txBody>
          <a:bodyPr/>
          <a:lstStyle/>
          <a:p>
            <a:r>
              <a:rPr lang="en-US" sz="2800" b="1">
                <a:solidFill>
                  <a:srgbClr val="C00000"/>
                </a:solidFill>
                <a:latin typeface="Source Serif Pro" panose="02040603050405020204" pitchFamily="18" charset="0"/>
                <a:ea typeface="Source Serif Pro" panose="02040603050405020204" pitchFamily="18" charset="0"/>
              </a:rPr>
              <a:t>Recommendations</a:t>
            </a:r>
            <a:br>
              <a:rPr lang="en-US" b="1">
                <a:solidFill>
                  <a:srgbClr val="C00000"/>
                </a:solidFill>
                <a:latin typeface="Source Serif Pro" panose="02040603050405020204" pitchFamily="18" charset="0"/>
                <a:ea typeface="Source Serif Pro" panose="02040603050405020204" pitchFamily="18" charset="0"/>
              </a:rPr>
            </a:br>
            <a:br>
              <a:rPr lang="en-US" b="1">
                <a:solidFill>
                  <a:srgbClr val="C00000"/>
                </a:solidFill>
                <a:latin typeface="Source Serif Pro" panose="02040603050405020204" pitchFamily="18" charset="0"/>
                <a:ea typeface="Source Serif Pro" panose="02040603050405020204" pitchFamily="18" charset="0"/>
              </a:rPr>
            </a:br>
            <a:br>
              <a:rPr lang="en-US">
                <a:solidFill>
                  <a:srgbClr val="FF0000"/>
                </a:solidFill>
                <a:latin typeface="Source Serif Pro" panose="02040603050405020204" pitchFamily="18" charset="0"/>
                <a:ea typeface="Source Serif Pro" panose="02040603050405020204" pitchFamily="18" charset="0"/>
              </a:rPr>
            </a:br>
            <a:endParaRPr lang="en-US">
              <a:solidFill>
                <a:srgbClr val="FF0000"/>
              </a:solidFill>
              <a:latin typeface="Source Serif Pro" panose="02040603050405020204" pitchFamily="18" charset="0"/>
              <a:ea typeface="Source Serif Pro" panose="02040603050405020204" pitchFamily="18" charset="0"/>
            </a:endParaRPr>
          </a:p>
        </p:txBody>
      </p:sp>
      <p:sp>
        <p:nvSpPr>
          <p:cNvPr id="3" name="Content Placeholder 2"/>
          <p:cNvSpPr>
            <a:spLocks noGrp="1"/>
          </p:cNvSpPr>
          <p:nvPr>
            <p:ph sz="half" idx="1"/>
          </p:nvPr>
        </p:nvSpPr>
        <p:spPr>
          <a:xfrm>
            <a:off x="452285" y="1012723"/>
            <a:ext cx="11513574" cy="4966451"/>
          </a:xfrm>
        </p:spPr>
        <p:txBody>
          <a:bodyPr/>
          <a:lstStyle/>
          <a:p>
            <a:pPr marL="0" indent="0">
              <a:buNone/>
            </a:pPr>
            <a:r>
              <a:rPr lang="en-US">
                <a:ea typeface="Source Serif Pro" panose="02040603050405020204" pitchFamily="18" charset="0"/>
              </a:rPr>
              <a:t>From the recommendations , a Multi-hazard disability-inclusive Early warning system programs for Cameroon and Niger must  : </a:t>
            </a:r>
          </a:p>
          <a:p>
            <a:pPr>
              <a:buFont typeface="Wingdings" panose="05000000000000000000" pitchFamily="2" charset="2"/>
              <a:buChar char="ü"/>
            </a:pPr>
            <a:r>
              <a:rPr lang="en-US">
                <a:ea typeface="Source Serif Pro" panose="02040603050405020204" pitchFamily="18" charset="0"/>
              </a:rPr>
              <a:t>Ensure stakeholder engagement </a:t>
            </a:r>
          </a:p>
          <a:p>
            <a:pPr>
              <a:buFont typeface="Wingdings" panose="05000000000000000000" pitchFamily="2" charset="2"/>
              <a:buChar char="ü"/>
            </a:pPr>
            <a:r>
              <a:rPr lang="en-US">
                <a:ea typeface="Source Serif Pro" panose="02040603050405020204" pitchFamily="18" charset="0"/>
              </a:rPr>
              <a:t>Gather disability disaggregated data </a:t>
            </a:r>
          </a:p>
          <a:p>
            <a:pPr>
              <a:buFont typeface="Wingdings" panose="05000000000000000000" pitchFamily="2" charset="2"/>
              <a:buChar char="ü"/>
            </a:pPr>
            <a:r>
              <a:rPr lang="en-US">
                <a:ea typeface="Source Serif Pro" panose="02040603050405020204" pitchFamily="18" charset="0"/>
              </a:rPr>
              <a:t> Inclusive needs-based early warnings</a:t>
            </a:r>
          </a:p>
          <a:p>
            <a:pPr>
              <a:buFont typeface="Wingdings" panose="05000000000000000000" pitchFamily="2" charset="2"/>
              <a:buChar char="ü"/>
            </a:pPr>
            <a:r>
              <a:rPr lang="en-US">
                <a:ea typeface="Source Serif Pro" panose="02040603050405020204" pitchFamily="18" charset="0"/>
              </a:rPr>
              <a:t> Pilot an inclusive early warning system</a:t>
            </a:r>
          </a:p>
          <a:p>
            <a:pPr>
              <a:buFont typeface="Wingdings" panose="05000000000000000000" pitchFamily="2" charset="2"/>
              <a:buChar char="ü"/>
            </a:pPr>
            <a:r>
              <a:rPr lang="en-US"/>
              <a:t>Inclusive risk assessment</a:t>
            </a:r>
          </a:p>
          <a:p>
            <a:pPr>
              <a:buFont typeface="Wingdings" panose="05000000000000000000" pitchFamily="2" charset="2"/>
              <a:buChar char="ü"/>
            </a:pPr>
            <a:r>
              <a:rPr lang="en-US"/>
              <a:t>Accessible monitoring and predicting systems</a:t>
            </a:r>
          </a:p>
          <a:p>
            <a:pPr>
              <a:buFont typeface="Wingdings" panose="05000000000000000000" pitchFamily="2" charset="2"/>
              <a:buChar char="ü"/>
            </a:pPr>
            <a:r>
              <a:rPr lang="en-US"/>
              <a:t>Ensure information communication systems</a:t>
            </a:r>
            <a:endParaRPr lang="en-US">
              <a:ea typeface="Source Serif Pro" panose="02040603050405020204" pitchFamily="18" charset="0"/>
            </a:endParaRPr>
          </a:p>
        </p:txBody>
      </p:sp>
    </p:spTree>
    <p:extLst>
      <p:ext uri="{BB962C8B-B14F-4D97-AF65-F5344CB8AC3E}">
        <p14:creationId xmlns:p14="http://schemas.microsoft.com/office/powerpoint/2010/main" val="3236906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92C4-7433-F2F7-1AB6-C50776CCBAB9}"/>
              </a:ext>
            </a:extLst>
          </p:cNvPr>
          <p:cNvSpPr>
            <a:spLocks noGrp="1"/>
          </p:cNvSpPr>
          <p:nvPr>
            <p:ph type="title"/>
          </p:nvPr>
        </p:nvSpPr>
        <p:spPr>
          <a:xfrm>
            <a:off x="696685" y="571953"/>
            <a:ext cx="10515600" cy="1325563"/>
          </a:xfrm>
        </p:spPr>
        <p:txBody>
          <a:bodyPr/>
          <a:lstStyle/>
          <a:p>
            <a:r>
              <a:rPr lang="en-US" sz="2800" b="1">
                <a:solidFill>
                  <a:srgbClr val="C00000"/>
                </a:solidFill>
                <a:latin typeface="Source Sans Pro" panose="020B0503030403020204" pitchFamily="34" charset="0"/>
                <a:ea typeface="Source Sans Pro" panose="020B0503030403020204" pitchFamily="34" charset="0"/>
              </a:rPr>
              <a:t>Read new study by CBM</a:t>
            </a:r>
          </a:p>
        </p:txBody>
      </p:sp>
      <p:sp>
        <p:nvSpPr>
          <p:cNvPr id="3" name="Content Placeholder 2">
            <a:extLst>
              <a:ext uri="{FF2B5EF4-FFF2-40B4-BE49-F238E27FC236}">
                <a16:creationId xmlns:a16="http://schemas.microsoft.com/office/drawing/2014/main" id="{12486DC5-A65D-321E-4977-5B95CDA6D11D}"/>
              </a:ext>
            </a:extLst>
          </p:cNvPr>
          <p:cNvSpPr>
            <a:spLocks noGrp="1"/>
          </p:cNvSpPr>
          <p:nvPr>
            <p:ph sz="half" idx="1"/>
          </p:nvPr>
        </p:nvSpPr>
        <p:spPr>
          <a:xfrm>
            <a:off x="696685" y="2023412"/>
            <a:ext cx="10076033" cy="3955762"/>
          </a:xfrm>
        </p:spPr>
        <p:txBody>
          <a:bodyPr>
            <a:normAutofit/>
          </a:bodyPr>
          <a:lstStyle/>
          <a:p>
            <a:pPr>
              <a:buFont typeface="Wingdings" panose="05000000000000000000" pitchFamily="2" charset="2"/>
              <a:buChar char="ü"/>
            </a:pPr>
            <a:r>
              <a:rPr lang="en-US">
                <a:effectLst/>
                <a:ea typeface="Times New Roman" panose="02020603050405020304" pitchFamily="18" charset="0"/>
                <a:cs typeface="Calibri" panose="020F0502020204030204" pitchFamily="34" charset="0"/>
              </a:rPr>
              <a:t>Early action saves lives: towards inclusive early warning systems in Cameroon and Niger</a:t>
            </a:r>
            <a:r>
              <a:rPr lang="en-US" b="1">
                <a:effectLst/>
                <a:ea typeface="Times New Roman" panose="02020603050405020304" pitchFamily="18" charset="0"/>
                <a:cs typeface="Calibri" panose="020F0502020204030204" pitchFamily="34" charset="0"/>
              </a:rPr>
              <a:t> </a:t>
            </a:r>
            <a:r>
              <a:rPr lang="en-US">
                <a:effectLst/>
                <a:ea typeface="Times New Roman" panose="02020603050405020304" pitchFamily="18" charset="0"/>
                <a:cs typeface="Calibri" panose="020F0502020204030204" pitchFamily="34" charset="0"/>
              </a:rPr>
              <a:t>in either </a:t>
            </a:r>
            <a:r>
              <a:rPr lang="en-US" u="sng">
                <a:solidFill>
                  <a:srgbClr val="0563C1"/>
                </a:solidFill>
                <a:effectLst/>
                <a:ea typeface="Times New Roman" panose="02020603050405020304" pitchFamily="18" charset="0"/>
                <a:cs typeface="Calibri" panose="020F0502020204030204" pitchFamily="34" charset="0"/>
                <a:hlinkClick r:id="rId3"/>
              </a:rPr>
              <a:t>French</a:t>
            </a:r>
            <a:r>
              <a:rPr lang="en-US">
                <a:effectLst/>
                <a:ea typeface="Times New Roman" panose="02020603050405020304" pitchFamily="18" charset="0"/>
                <a:cs typeface="Calibri" panose="020F0502020204030204" pitchFamily="34" charset="0"/>
              </a:rPr>
              <a:t> or </a:t>
            </a:r>
            <a:r>
              <a:rPr lang="en-US" u="sng">
                <a:solidFill>
                  <a:srgbClr val="0563C1"/>
                </a:solidFill>
                <a:effectLst/>
                <a:ea typeface="Times New Roman" panose="02020603050405020304" pitchFamily="18" charset="0"/>
                <a:cs typeface="Calibri" panose="020F0502020204030204" pitchFamily="34" charset="0"/>
                <a:hlinkClick r:id="rId4"/>
              </a:rPr>
              <a:t>English</a:t>
            </a:r>
            <a:r>
              <a:rPr lang="en-US">
                <a:effectLst/>
                <a:ea typeface="Times New Roman" panose="02020603050405020304" pitchFamily="18" charset="0"/>
                <a:cs typeface="Calibri" panose="020F0502020204030204" pitchFamily="34" charset="0"/>
              </a:rPr>
              <a:t>.</a:t>
            </a:r>
            <a:endParaRPr lang="en-US"/>
          </a:p>
        </p:txBody>
      </p:sp>
    </p:spTree>
    <p:extLst>
      <p:ext uri="{BB962C8B-B14F-4D97-AF65-F5344CB8AC3E}">
        <p14:creationId xmlns:p14="http://schemas.microsoft.com/office/powerpoint/2010/main" val="3528519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59</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a:xfrm>
            <a:off x="3418420" y="1581730"/>
            <a:ext cx="7876349" cy="674133"/>
          </a:xfrm>
        </p:spPr>
        <p:txBody>
          <a:bodyPr>
            <a:normAutofit/>
          </a:bodyPr>
          <a:lstStyle/>
          <a:p>
            <a:pPr algn="ctr"/>
            <a:r>
              <a:rPr lang="de-DE" sz="3200" b="0">
                <a:solidFill>
                  <a:schemeClr val="accent6"/>
                </a:solidFill>
                <a:latin typeface="Arial" panose="020B0604020202020204" pitchFamily="34" charset="0"/>
                <a:cs typeface="Arial" panose="020B0604020202020204" pitchFamily="34" charset="0"/>
              </a:rPr>
              <a:t>Maxwel Ajuoga:</a:t>
            </a: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sp>
        <p:nvSpPr>
          <p:cNvPr id="13" name="Textfeld 12">
            <a:extLst>
              <a:ext uri="{FF2B5EF4-FFF2-40B4-BE49-F238E27FC236}">
                <a16:creationId xmlns:a16="http://schemas.microsoft.com/office/drawing/2014/main" id="{A1446316-D840-3740-6721-FDD6E5C792E4}"/>
              </a:ext>
            </a:extLst>
          </p:cNvPr>
          <p:cNvSpPr txBox="1"/>
          <p:nvPr/>
        </p:nvSpPr>
        <p:spPr>
          <a:xfrm>
            <a:off x="3510784" y="2149419"/>
            <a:ext cx="7691619" cy="1937453"/>
          </a:xfrm>
          <a:prstGeom prst="rect">
            <a:avLst/>
          </a:prstGeom>
          <a:noFill/>
        </p:spPr>
        <p:txBody>
          <a:bodyPr wrap="square">
            <a:spAutoFit/>
          </a:bodyPr>
          <a:lstStyle/>
          <a:p>
            <a:pPr algn="ctr" eaLnBrk="1" hangingPunct="1">
              <a:lnSpc>
                <a:spcPct val="101000"/>
              </a:lnSpc>
              <a:spcBef>
                <a:spcPts val="1013"/>
              </a:spcBef>
              <a:buClrTx/>
              <a:buFontTx/>
              <a:buNone/>
            </a:pPr>
            <a:r>
              <a:rPr lang="en-US" altLang="en-US" sz="4000" b="1">
                <a:solidFill>
                  <a:schemeClr val="accent6"/>
                </a:solidFill>
              </a:rPr>
              <a:t>Access to Quality Education as a Pathway to meaningful Inclusive Employment</a:t>
            </a:r>
          </a:p>
        </p:txBody>
      </p:sp>
      <p:pic>
        <p:nvPicPr>
          <p:cNvPr id="14" name="Picture 2" descr="Portrait Photo of Maxwel Ajuoga">
            <a:extLst>
              <a:ext uri="{FF2B5EF4-FFF2-40B4-BE49-F238E27FC236}">
                <a16:creationId xmlns:a16="http://schemas.microsoft.com/office/drawing/2014/main" id="{3A9E0CEB-D542-297C-CE6F-8F5807BB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28781" y="1674391"/>
            <a:ext cx="2489639" cy="2482140"/>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3">
            <a:extLst>
              <a:ext uri="{FF2B5EF4-FFF2-40B4-BE49-F238E27FC236}">
                <a16:creationId xmlns:a16="http://schemas.microsoft.com/office/drawing/2014/main" id="{58F721D1-B211-7909-78EB-458DC5DFCDCC}"/>
              </a:ext>
            </a:extLst>
          </p:cNvPr>
          <p:cNvSpPr txBox="1">
            <a:spLocks/>
          </p:cNvSpPr>
          <p:nvPr/>
        </p:nvSpPr>
        <p:spPr>
          <a:xfrm>
            <a:off x="422521" y="5479600"/>
            <a:ext cx="4953044" cy="674133"/>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rgbClr val="480E4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SzPts val="1000"/>
              <a:buNone/>
              <a:tabLst>
                <a:tab pos="457200" algn="l"/>
              </a:tabLst>
            </a:pPr>
            <a:r>
              <a:rPr lang="de-DE" sz="2000" b="0" err="1">
                <a:solidFill>
                  <a:schemeClr val="accent6"/>
                </a:solidFill>
                <a:latin typeface="Calibri"/>
                <a:ea typeface="Calibri" panose="020F0502020204030204" pitchFamily="34" charset="0"/>
                <a:cs typeface="Calibri"/>
              </a:rPr>
              <a:t>Please</a:t>
            </a:r>
            <a:r>
              <a:rPr lang="de-DE" sz="2000" b="0">
                <a:solidFill>
                  <a:schemeClr val="accent6"/>
                </a:solidFill>
                <a:latin typeface="Calibri"/>
                <a:ea typeface="Calibri" panose="020F0502020204030204" pitchFamily="34" charset="0"/>
                <a:cs typeface="Calibri"/>
              </a:rPr>
              <a:t> find </a:t>
            </a:r>
            <a:r>
              <a:rPr lang="de-DE" sz="2000" b="0" err="1">
                <a:solidFill>
                  <a:schemeClr val="accent6"/>
                </a:solidFill>
                <a:latin typeface="Calibri"/>
                <a:ea typeface="Calibri" panose="020F0502020204030204" pitchFamily="34" charset="0"/>
                <a:cs typeface="Calibri"/>
              </a:rPr>
              <a:t>Maxwel‘s</a:t>
            </a:r>
            <a:r>
              <a:rPr lang="de-DE" sz="2000" b="0">
                <a:solidFill>
                  <a:schemeClr val="accent6"/>
                </a:solidFill>
                <a:latin typeface="Calibri"/>
                <a:ea typeface="Calibri" panose="020F0502020204030204" pitchFamily="34" charset="0"/>
                <a:cs typeface="Calibri"/>
              </a:rPr>
              <a:t> </a:t>
            </a:r>
            <a:r>
              <a:rPr lang="de-DE" sz="2000" b="0" err="1">
                <a:solidFill>
                  <a:schemeClr val="accent6"/>
                </a:solidFill>
                <a:latin typeface="Calibri"/>
                <a:ea typeface="Calibri" panose="020F0502020204030204" pitchFamily="34" charset="0"/>
                <a:cs typeface="Calibri"/>
              </a:rPr>
              <a:t>slides</a:t>
            </a:r>
            <a:r>
              <a:rPr lang="de-DE" sz="2000" b="0">
                <a:solidFill>
                  <a:schemeClr val="accent6"/>
                </a:solidFill>
                <a:latin typeface="Calibri"/>
                <a:ea typeface="Calibri" panose="020F0502020204030204" pitchFamily="34" charset="0"/>
                <a:cs typeface="Calibri"/>
              </a:rPr>
              <a:t> in </a:t>
            </a:r>
            <a:r>
              <a:rPr lang="de-DE" sz="2000" b="0" err="1">
                <a:solidFill>
                  <a:schemeClr val="accent6"/>
                </a:solidFill>
                <a:latin typeface="Calibri"/>
                <a:ea typeface="Calibri" panose="020F0502020204030204" pitchFamily="34" charset="0"/>
                <a:cs typeface="Calibri"/>
              </a:rPr>
              <a:t>the</a:t>
            </a:r>
            <a:r>
              <a:rPr lang="de-DE" sz="2000" b="0">
                <a:solidFill>
                  <a:schemeClr val="accent6"/>
                </a:solidFill>
                <a:latin typeface="Calibri"/>
                <a:ea typeface="Calibri" panose="020F0502020204030204" pitchFamily="34" charset="0"/>
                <a:cs typeface="Calibri"/>
              </a:rPr>
              <a:t> </a:t>
            </a:r>
            <a:r>
              <a:rPr lang="de-DE" sz="2000" b="0" err="1">
                <a:solidFill>
                  <a:schemeClr val="accent6"/>
                </a:solidFill>
                <a:latin typeface="Calibri"/>
                <a:ea typeface="Calibri" panose="020F0502020204030204" pitchFamily="34" charset="0"/>
                <a:cs typeface="Calibri"/>
              </a:rPr>
              <a:t>following</a:t>
            </a:r>
            <a:r>
              <a:rPr lang="de-DE" sz="2000" b="0">
                <a:solidFill>
                  <a:schemeClr val="accent6"/>
                </a:solidFill>
                <a:latin typeface="Calibri"/>
                <a:ea typeface="Calibri" panose="020F0502020204030204" pitchFamily="34" charset="0"/>
                <a:cs typeface="Calibri"/>
              </a:rPr>
              <a:t>:</a:t>
            </a:r>
            <a:endParaRPr lang="de-DE" sz="2000" b="0">
              <a:solidFill>
                <a:schemeClr val="accent6"/>
              </a:solidFill>
              <a:effectLst/>
              <a:latin typeface="Times New Roman"/>
              <a:ea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A20DA9A4-BF84-14B9-6515-02CB9BDBB7C5}"/>
              </a:ext>
              <a:ext uri="{C183D7F6-B498-43B3-948B-1728B52AA6E4}">
                <adec:decorative xmlns:adec="http://schemas.microsoft.com/office/drawing/2017/decorative" val="1"/>
              </a:ext>
            </a:extLst>
          </p:cNvPr>
          <p:cNvSpPr>
            <a:spLocks noChangeArrowheads="1"/>
          </p:cNvSpPr>
          <p:nvPr/>
        </p:nvSpPr>
        <p:spPr bwMode="auto">
          <a:xfrm>
            <a:off x="14143617" y="-235572"/>
            <a:ext cx="1404608" cy="19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27613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7B760-FB75-7E49-8A5E-4FBACFE6D6E1}"/>
              </a:ext>
            </a:extLst>
          </p:cNvPr>
          <p:cNvSpPr>
            <a:spLocks noGrp="1"/>
          </p:cNvSpPr>
          <p:nvPr>
            <p:ph type="title"/>
          </p:nvPr>
        </p:nvSpPr>
        <p:spPr/>
        <p:txBody>
          <a:bodyPr>
            <a:normAutofit/>
          </a:bodyPr>
          <a:lstStyle/>
          <a:p>
            <a:r>
              <a:rPr lang="de-DE" sz="4000">
                <a:solidFill>
                  <a:schemeClr val="accent6"/>
                </a:solidFill>
                <a:latin typeface="Arial"/>
                <a:cs typeface="Arial"/>
              </a:rPr>
              <a:t>Concept and Introduction of Session 1</a:t>
            </a:r>
            <a:endParaRPr lang="de-DE" sz="4000" b="0">
              <a:solidFill>
                <a:schemeClr val="accent6"/>
              </a:solidFill>
              <a:latin typeface="Arial"/>
              <a:cs typeface="Arial"/>
            </a:endParaRPr>
          </a:p>
        </p:txBody>
      </p:sp>
      <p:sp>
        <p:nvSpPr>
          <p:cNvPr id="4" name="Textplatzhalter 4">
            <a:extLst>
              <a:ext uri="{FF2B5EF4-FFF2-40B4-BE49-F238E27FC236}">
                <a16:creationId xmlns:a16="http://schemas.microsoft.com/office/drawing/2014/main" id="{6A6A1F17-84FA-78C4-B359-FE6ED6824520}"/>
              </a:ext>
            </a:extLst>
          </p:cNvPr>
          <p:cNvSpPr>
            <a:spLocks noGrp="1"/>
          </p:cNvSpPr>
          <p:nvPr>
            <p:ph type="body" sz="quarter" idx="13"/>
          </p:nvPr>
        </p:nvSpPr>
        <p:spPr>
          <a:xfrm>
            <a:off x="1194889" y="4208561"/>
            <a:ext cx="6446132" cy="1530350"/>
          </a:xfrm>
        </p:spPr>
        <p:txBody>
          <a:bodyPr vert="horz" lIns="91440" tIns="45720" rIns="91440" bIns="45720" rtlCol="0" anchor="t">
            <a:noAutofit/>
          </a:bodyPr>
          <a:lstStyle/>
          <a:p>
            <a:r>
              <a:rPr lang="en-US" sz="3200" b="1">
                <a:solidFill>
                  <a:schemeClr val="accent1"/>
                </a:solidFill>
              </a:rPr>
              <a:t>Moritz Ksoll, GIZ</a:t>
            </a:r>
            <a:endParaRPr lang="en-US" sz="3200">
              <a:solidFill>
                <a:schemeClr val="accent1"/>
              </a:solidFill>
            </a:endParaRPr>
          </a:p>
        </p:txBody>
      </p:sp>
    </p:spTree>
    <p:extLst>
      <p:ext uri="{BB962C8B-B14F-4D97-AF65-F5344CB8AC3E}">
        <p14:creationId xmlns:p14="http://schemas.microsoft.com/office/powerpoint/2010/main" val="2738483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272458-4C6E-E098-BC4A-CAEAE57B91BE}"/>
              </a:ext>
            </a:extLst>
          </p:cNvPr>
          <p:cNvSpPr>
            <a:spLocks noGrp="1"/>
          </p:cNvSpPr>
          <p:nvPr>
            <p:ph type="title" idx="4294967295"/>
          </p:nvPr>
        </p:nvSpPr>
        <p:spPr>
          <a:xfrm>
            <a:off x="1524000" y="1219200"/>
            <a:ext cx="9525000" cy="4038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Access to quality education as a pathway to meaningful inclusive employment</a:t>
            </a: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87756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36F6-C98B-3B3C-AD16-CB0D47ABE4F9}"/>
              </a:ext>
            </a:extLst>
          </p:cNvPr>
          <p:cNvSpPr>
            <a:spLocks noGrp="1"/>
          </p:cNvSpPr>
          <p:nvPr>
            <p:ph type="title"/>
          </p:nvPr>
        </p:nvSpPr>
        <p:spPr>
          <a:xfrm>
            <a:off x="838200" y="365125"/>
            <a:ext cx="10515600" cy="919389"/>
          </a:xfrm>
        </p:spPr>
        <p:txBody>
          <a:bodyPr>
            <a:normAutofit/>
          </a:bodyPr>
          <a:lstStyle/>
          <a:p>
            <a:pPr algn="ct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Who’s KBTA</a:t>
            </a:r>
            <a:endParaRPr lang="en-US" sz="4000" b="1">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D581D96-61EE-3D94-B20D-8334A22DF1D6}"/>
              </a:ext>
            </a:extLst>
          </p:cNvPr>
          <p:cNvSpPr>
            <a:spLocks noGrp="1"/>
          </p:cNvSpPr>
          <p:nvPr>
            <p:ph idx="1"/>
          </p:nvPr>
        </p:nvSpPr>
        <p:spPr>
          <a:xfrm>
            <a:off x="838200" y="1444625"/>
            <a:ext cx="10515600" cy="4858204"/>
          </a:xfrm>
        </p:spPr>
        <p:txBody>
          <a:bodyPr>
            <a:normAutofit fontScale="92500"/>
          </a:bodyPr>
          <a:lstStyle/>
          <a:p>
            <a:pPr marL="0" indent="0" algn="just">
              <a:buNone/>
            </a:pPr>
            <a:r>
              <a:rPr lang="en-US" sz="2600">
                <a:latin typeface="Calibri" panose="020F0502020204030204" pitchFamily="34" charset="0"/>
                <a:ea typeface="Calibri" panose="020F0502020204030204" pitchFamily="34" charset="0"/>
                <a:cs typeface="Calibri" panose="020F0502020204030204" pitchFamily="34" charset="0"/>
              </a:rPr>
              <a:t>Works in the innovation and technology space to promote access to quality inclusive education and employment opportunities for learners and the youth with visual impairments in Sub Saharan Africa. Our work is anchored 4 strategic pillars:</a:t>
            </a:r>
          </a:p>
          <a:p>
            <a:pPr marL="0" indent="0" algn="just">
              <a:buNone/>
            </a:pPr>
            <a:endParaRPr lang="en-US" sz="2600">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600" b="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Access to digital literacy skills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600" b="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600" b="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Promote access to STEM subjects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2600" b="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600" b="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Job skilling and employability skills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600" b="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600" b="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Research &amp; innovation on development of assistive technologies </a:t>
            </a:r>
            <a:endParaRPr kumimoji="0" lang="en-US" sz="2600" b="1"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2284473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DDF6-71ED-782F-CC9E-66C16EB6F103}"/>
              </a:ext>
            </a:extLst>
          </p:cNvPr>
          <p:cNvSpPr>
            <a:spLocks noGrp="1"/>
          </p:cNvSpPr>
          <p:nvPr>
            <p:ph type="title"/>
          </p:nvPr>
        </p:nvSpPr>
        <p:spPr/>
        <p:txBody>
          <a:bodyPr/>
          <a:lstStyle/>
          <a:p>
            <a:pPr algn="ctr"/>
            <a:r>
              <a:rPr lang="en-US" b="1">
                <a:latin typeface="Calibri" panose="020F0502020204030204" pitchFamily="34" charset="0"/>
                <a:ea typeface="Calibri" panose="020F0502020204030204" pitchFamily="34" charset="0"/>
                <a:cs typeface="Calibri" panose="020F0502020204030204" pitchFamily="34" charset="0"/>
              </a:rPr>
              <a:t>Evidence</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A2549C0-573E-A4E7-A702-C54643A36AF4}"/>
              </a:ext>
            </a:extLst>
          </p:cNvPr>
          <p:cNvSpPr>
            <a:spLocks noGrp="1"/>
          </p:cNvSpPr>
          <p:nvPr>
            <p:ph idx="1"/>
          </p:nvPr>
        </p:nvSpPr>
        <p:spPr/>
        <p:txBody>
          <a:bodyPr>
            <a:normAutofit fontScale="92500"/>
          </a:bodyPr>
          <a:lstStyle/>
          <a:p>
            <a:pPr algn="just"/>
            <a:r>
              <a:rPr lang="en-GB" b="0" i="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An estimated 1.3 billion </a:t>
            </a:r>
            <a:r>
              <a:rPr lang="en-GB" i="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people – or 16% of the global population – experience a significant disability today according to WHO report. Majority of this percentage comes from the global south.</a:t>
            </a:r>
          </a:p>
          <a:p>
            <a:pPr algn="just"/>
            <a:r>
              <a:rPr lang="en-GB" sz="2800">
                <a:solidFill>
                  <a:srgbClr val="333333"/>
                </a:solidFill>
                <a:highlight>
                  <a:srgbClr val="FFFFFF"/>
                </a:highlight>
                <a:latin typeface="Calibri" panose="020F0502020204030204" pitchFamily="34" charset="0"/>
                <a:ea typeface="Calibri" panose="020F0502020204030204" pitchFamily="34" charset="0"/>
                <a:cs typeface="Calibri" panose="020F0502020204030204" pitchFamily="34" charset="0"/>
              </a:rPr>
              <a:t>This presents a huge market for Edtech innovators and entrepreneurs</a:t>
            </a:r>
            <a:r>
              <a:rPr lang="en-GB">
                <a:solidFill>
                  <a:srgbClr val="333333"/>
                </a:solidFill>
                <a:highlight>
                  <a:srgbClr val="FFFFFF"/>
                </a:highlight>
                <a:latin typeface="Calibri" panose="020F0502020204030204" pitchFamily="34" charset="0"/>
                <a:ea typeface="Calibri" panose="020F0502020204030204" pitchFamily="34" charset="0"/>
                <a:cs typeface="Calibri" panose="020F0502020204030204" pitchFamily="34" charset="0"/>
              </a:rPr>
              <a:t> to develop contextualized ATs. There is need to rapidly shift from the charity models in AT provision to business models to create sustainable pathways.</a:t>
            </a:r>
            <a:endParaRPr lang="en-GB" sz="2800">
              <a:latin typeface="Calibri" panose="020F0502020204030204" pitchFamily="34" charset="0"/>
              <a:ea typeface="Calibri" panose="020F0502020204030204" pitchFamily="34" charset="0"/>
              <a:cs typeface="Calibri" panose="020F0502020204030204" pitchFamily="34" charset="0"/>
            </a:endParaRPr>
          </a:p>
          <a:p>
            <a:pPr algn="just"/>
            <a:endParaRPr lang="en-GB">
              <a:latin typeface="Calibri" panose="020F0502020204030204" pitchFamily="34" charset="0"/>
              <a:ea typeface="Calibri" panose="020F0502020204030204" pitchFamily="34" charset="0"/>
              <a:cs typeface="Calibri" panose="020F0502020204030204" pitchFamily="34" charset="0"/>
            </a:endParaRPr>
          </a:p>
          <a:p>
            <a:pPr algn="just"/>
            <a:r>
              <a:rPr lang="en-GB" sz="2800">
                <a:latin typeface="Calibri" panose="020F0502020204030204" pitchFamily="34" charset="0"/>
                <a:ea typeface="Calibri" panose="020F0502020204030204" pitchFamily="34" charset="0"/>
                <a:cs typeface="Calibri" panose="020F0502020204030204" pitchFamily="34" charset="0"/>
              </a:rPr>
              <a:t>Evidence </a:t>
            </a:r>
            <a:r>
              <a:rPr lang="en-GB">
                <a:latin typeface="Calibri" panose="020F0502020204030204" pitchFamily="34" charset="0"/>
                <a:ea typeface="Calibri" panose="020F0502020204030204" pitchFamily="34" charset="0"/>
                <a:cs typeface="Calibri" panose="020F0502020204030204" pitchFamily="34" charset="0"/>
              </a:rPr>
              <a:t>proves that e</a:t>
            </a:r>
            <a:r>
              <a:rPr lang="en-GB" sz="2800">
                <a:latin typeface="Calibri" panose="020F0502020204030204" pitchFamily="34" charset="0"/>
                <a:ea typeface="Calibri" panose="020F0502020204030204" pitchFamily="34" charset="0"/>
                <a:cs typeface="Calibri" panose="020F0502020204030204" pitchFamily="34" charset="0"/>
              </a:rPr>
              <a:t>ducation plays a critical role in cultivating the abilities of individuals within society. The right to education is fundamentally guaranteed to all individuals, sighted or visually impaired.</a:t>
            </a:r>
          </a:p>
          <a:p>
            <a:pPr algn="just"/>
            <a:endParaRPr lang="en-GB" sz="2800">
              <a:latin typeface="+mj-lt"/>
            </a:endParaRPr>
          </a:p>
          <a:p>
            <a:endParaRPr lang="en-US"/>
          </a:p>
        </p:txBody>
      </p:sp>
    </p:spTree>
    <p:extLst>
      <p:ext uri="{BB962C8B-B14F-4D97-AF65-F5344CB8AC3E}">
        <p14:creationId xmlns:p14="http://schemas.microsoft.com/office/powerpoint/2010/main" val="22635458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2550-A04A-0C86-AA9D-80C5471B0BBA}"/>
              </a:ext>
            </a:extLst>
          </p:cNvPr>
          <p:cNvSpPr>
            <a:spLocks noGrp="1"/>
          </p:cNvSpPr>
          <p:nvPr>
            <p:ph type="title"/>
          </p:nvPr>
        </p:nvSpPr>
        <p:spPr/>
        <p:txBody>
          <a:bodyPr>
            <a:normAutofit/>
          </a:bodyPr>
          <a:lstStyle/>
          <a:p>
            <a:pPr algn="ctr"/>
            <a:r>
              <a:rPr lang="en-GB" sz="4000" b="1">
                <a:latin typeface="Calibri" panose="020F0502020204030204" pitchFamily="34" charset="0"/>
                <a:ea typeface="Calibri" panose="020F0502020204030204" pitchFamily="34" charset="0"/>
                <a:cs typeface="Calibri" panose="020F0502020204030204" pitchFamily="34" charset="0"/>
              </a:rPr>
              <a:t>Assistive Tech as an Enabler by Unlocking the existing Barriers to Educational Access</a:t>
            </a:r>
            <a:endParaRPr lang="en-US" sz="400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9C4AC1D-5A03-BD20-E80A-F2EC801A8599}"/>
              </a:ext>
            </a:extLst>
          </p:cNvPr>
          <p:cNvSpPr>
            <a:spLocks noGrp="1"/>
          </p:cNvSpPr>
          <p:nvPr>
            <p:ph idx="1"/>
          </p:nvPr>
        </p:nvSpPr>
        <p:spPr>
          <a:xfrm>
            <a:off x="838200" y="1650546"/>
            <a:ext cx="10515600" cy="5055053"/>
          </a:xfrm>
        </p:spPr>
        <p:txBody>
          <a:bodyPr>
            <a:normAutofit lnSpcReduction="10000"/>
          </a:body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Limited access to affordable digital Braille assistive technologies in Sub-Saharan Africa that limits VI learners’ access to quality education. There is a huge potential for contextualized innovation and research on AT.</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Provision of Assistive Technologies user, repair and maintenance training to the CWDs and teachers is essential to ensuring sustainability.</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The desire to improve on educational outcomes of VI learners not only comes through access ATs, but also making curriculum and supplementary learning materials accessible.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Incorporating assistive technology training in the pedagogy for teachers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2600" b="0" i="0" u="none" strike="noStrike" kern="1200" cap="none" spc="0" normalizeH="0" baseline="0" noProof="0">
              <a:ln>
                <a:noFill/>
              </a:ln>
              <a:solidFill>
                <a:prstClr val="black"/>
              </a:solidFill>
              <a:effectLst/>
              <a:uLnTx/>
              <a:uFillTx/>
              <a:latin typeface="+mj-lt"/>
              <a:ea typeface="+mn-ea"/>
              <a:cs typeface="+mn-cs"/>
            </a:endParaRPr>
          </a:p>
          <a:p>
            <a:endParaRPr lang="en-US"/>
          </a:p>
        </p:txBody>
      </p:sp>
    </p:spTree>
    <p:extLst>
      <p:ext uri="{BB962C8B-B14F-4D97-AF65-F5344CB8AC3E}">
        <p14:creationId xmlns:p14="http://schemas.microsoft.com/office/powerpoint/2010/main" val="1425780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31544-01B4-AC3D-AC7E-6025142AB18F}"/>
              </a:ext>
            </a:extLst>
          </p:cNvPr>
          <p:cNvSpPr>
            <a:spLocks noGrp="1"/>
          </p:cNvSpPr>
          <p:nvPr>
            <p:ph type="title"/>
          </p:nvPr>
        </p:nvSpPr>
        <p:spPr/>
        <p:txBody>
          <a:bodyPr>
            <a:normAutofit/>
          </a:bodyPr>
          <a:lstStyle/>
          <a:p>
            <a:pPr algn="ctr"/>
            <a:r>
              <a:rPr lang="en-US" sz="4000" b="1">
                <a:latin typeface="Calibri" panose="020F0502020204030204" pitchFamily="34" charset="0"/>
                <a:ea typeface="Calibri" panose="020F0502020204030204" pitchFamily="34" charset="0"/>
                <a:cs typeface="Calibri" panose="020F0502020204030204" pitchFamily="34" charset="0"/>
              </a:rPr>
              <a:t>Transitions in Education and its Impact on Employment</a:t>
            </a:r>
          </a:p>
        </p:txBody>
      </p:sp>
      <p:sp>
        <p:nvSpPr>
          <p:cNvPr id="3" name="Content Placeholder 2">
            <a:extLst>
              <a:ext uri="{FF2B5EF4-FFF2-40B4-BE49-F238E27FC236}">
                <a16:creationId xmlns:a16="http://schemas.microsoft.com/office/drawing/2014/main" id="{EB27AC5D-F869-AB50-38D4-AC51300C2852}"/>
              </a:ext>
            </a:extLst>
          </p:cNvPr>
          <p:cNvSpPr>
            <a:spLocks noGrp="1"/>
          </p:cNvSpPr>
          <p:nvPr>
            <p:ph idx="1"/>
          </p:nvPr>
        </p:nvSpPr>
        <p:spPr/>
        <p:txBody>
          <a:bodyPr>
            <a:normAutofit fontScale="92500" lnSpcReduction="10000"/>
          </a:bodyPr>
          <a:lstStyle/>
          <a:p>
            <a:pPr marL="0" indent="0" algn="just">
              <a:buNone/>
            </a:pPr>
            <a:r>
              <a:rPr lang="en-US">
                <a:latin typeface="Calibri" panose="020F0502020204030204" pitchFamily="34" charset="0"/>
                <a:ea typeface="Calibri" panose="020F0502020204030204" pitchFamily="34" charset="0"/>
                <a:cs typeface="Calibri" panose="020F0502020204030204" pitchFamily="34" charset="0"/>
              </a:rPr>
              <a:t>Education by all means presents the foundation upon which employment is driven. </a:t>
            </a:r>
          </a:p>
          <a:p>
            <a:pPr algn="just"/>
            <a:r>
              <a:rPr lang="en-US">
                <a:latin typeface="Calibri" panose="020F0502020204030204" pitchFamily="34" charset="0"/>
                <a:ea typeface="Calibri" panose="020F0502020204030204" pitchFamily="34" charset="0"/>
                <a:cs typeface="Calibri" panose="020F0502020204030204" pitchFamily="34" charset="0"/>
              </a:rPr>
              <a:t>When CWDs are unable to access quality education, there learning outcomes are negatively impacted leading to low transitions from one level of education to the other. </a:t>
            </a:r>
          </a:p>
          <a:p>
            <a:pPr marL="0" indent="0" algn="just">
              <a:buNone/>
            </a:pPr>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Low transitions in learning implies that only few YWDs are exposed to the competitive labor market.</a:t>
            </a:r>
          </a:p>
          <a:p>
            <a:pPr algn="just"/>
            <a:endParaRPr lang="en-US">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Low quality education means that YWDs in the labor market lack competitive skills.</a:t>
            </a:r>
          </a:p>
        </p:txBody>
      </p:sp>
    </p:spTree>
    <p:extLst>
      <p:ext uri="{BB962C8B-B14F-4D97-AF65-F5344CB8AC3E}">
        <p14:creationId xmlns:p14="http://schemas.microsoft.com/office/powerpoint/2010/main" val="1965874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F02A-312B-F114-54F0-2A7EFCEEC581}"/>
              </a:ext>
            </a:extLst>
          </p:cNvPr>
          <p:cNvSpPr>
            <a:spLocks noGrp="1"/>
          </p:cNvSpPr>
          <p:nvPr>
            <p:ph type="title"/>
          </p:nvPr>
        </p:nvSpPr>
        <p:spPr>
          <a:xfrm>
            <a:off x="838200" y="129360"/>
            <a:ext cx="10515600" cy="834467"/>
          </a:xfrm>
        </p:spPr>
        <p:txBody>
          <a:bodyPr>
            <a:normAutofit/>
          </a:bodyPr>
          <a:lstStyle/>
          <a:p>
            <a:r>
              <a:rPr lang="en-US" sz="4000" b="1">
                <a:latin typeface="Calibri" panose="020F0502020204030204" pitchFamily="34" charset="0"/>
                <a:ea typeface="Calibri" panose="020F0502020204030204" pitchFamily="34" charset="0"/>
                <a:cs typeface="Calibri" panose="020F0502020204030204" pitchFamily="34" charset="0"/>
              </a:rPr>
              <a:t>Our role in promoting employment for PWDs</a:t>
            </a:r>
          </a:p>
        </p:txBody>
      </p:sp>
      <p:sp>
        <p:nvSpPr>
          <p:cNvPr id="3" name="Content Placeholder 2">
            <a:extLst>
              <a:ext uri="{FF2B5EF4-FFF2-40B4-BE49-F238E27FC236}">
                <a16:creationId xmlns:a16="http://schemas.microsoft.com/office/drawing/2014/main" id="{F663E694-598F-7450-4115-4ACE2AD415C7}"/>
              </a:ext>
            </a:extLst>
          </p:cNvPr>
          <p:cNvSpPr>
            <a:spLocks noGrp="1"/>
          </p:cNvSpPr>
          <p:nvPr>
            <p:ph idx="1"/>
          </p:nvPr>
        </p:nvSpPr>
        <p:spPr>
          <a:xfrm>
            <a:off x="838200" y="963826"/>
            <a:ext cx="10515600" cy="5764813"/>
          </a:xfrm>
        </p:spPr>
        <p:txBody>
          <a:bodyPr>
            <a:normAutofit/>
          </a:bodyPr>
          <a:lstStyle/>
          <a:p>
            <a:r>
              <a:rPr lang="en-US">
                <a:latin typeface="Calibri" panose="020F0502020204030204" pitchFamily="34" charset="0"/>
                <a:ea typeface="Calibri" panose="020F0502020204030204" pitchFamily="34" charset="0"/>
                <a:cs typeface="Calibri" panose="020F0502020204030204" pitchFamily="34" charset="0"/>
              </a:rPr>
              <a:t>Working with employers and persons with disabilities to co-create job specific readiness skills is essential in ensuring more PWDs are getting into the labor market.</a:t>
            </a:r>
          </a:p>
          <a:p>
            <a:pPr marL="0" indent="0">
              <a:buNone/>
            </a:pPr>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There is a need to shift from the traditional conventional advocacy practices to a more inclusive and employee/employer centered advocacy strategies to accelerate workplace disability inclusion.</a:t>
            </a:r>
          </a:p>
          <a:p>
            <a:pPr marL="0" indent="0">
              <a:buNone/>
            </a:pPr>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Formal or informal employment? Or both? </a:t>
            </a:r>
          </a:p>
          <a:p>
            <a:pPr marL="0" indent="0">
              <a:buNone/>
            </a:pPr>
            <a:r>
              <a:rPr lang="en-US">
                <a:latin typeface="Calibri" panose="020F0502020204030204" pitchFamily="34" charset="0"/>
                <a:ea typeface="Calibri" panose="020F0502020204030204" pitchFamily="34" charset="0"/>
                <a:cs typeface="Calibri" panose="020F0502020204030204" pitchFamily="34" charset="0"/>
              </a:rPr>
              <a:t>When employment for PWDs is discussed, there is been deliberate narrative to focus on informal employment. But we must endeavor to create an environment where PWDs can thrive in both formal and informal  employment like anyone else.</a:t>
            </a:r>
          </a:p>
          <a:p>
            <a:endParaRPr lang="en-US"/>
          </a:p>
        </p:txBody>
      </p:sp>
    </p:spTree>
    <p:extLst>
      <p:ext uri="{BB962C8B-B14F-4D97-AF65-F5344CB8AC3E}">
        <p14:creationId xmlns:p14="http://schemas.microsoft.com/office/powerpoint/2010/main" val="278690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0CE92-AA2F-47A7-E1E8-8FF4B83C3C68}"/>
              </a:ext>
            </a:extLst>
          </p:cNvPr>
          <p:cNvSpPr>
            <a:spLocks noGrp="1"/>
          </p:cNvSpPr>
          <p:nvPr>
            <p:ph type="title"/>
          </p:nvPr>
        </p:nvSpPr>
        <p:spPr/>
        <p:txBody>
          <a:bodyPr>
            <a:normAutofit/>
          </a:bodyPr>
          <a:lstStyle/>
          <a:p>
            <a:pPr algn="ctr"/>
            <a:r>
              <a:rPr lang="en-US" sz="4000" b="1">
                <a:latin typeface="Calibri" panose="020F0502020204030204" pitchFamily="34" charset="0"/>
                <a:ea typeface="Calibri" panose="020F0502020204030204" pitchFamily="34" charset="0"/>
                <a:cs typeface="Calibri" panose="020F0502020204030204" pitchFamily="34" charset="0"/>
              </a:rPr>
              <a:t>Key Question</a:t>
            </a:r>
          </a:p>
        </p:txBody>
      </p:sp>
      <p:sp>
        <p:nvSpPr>
          <p:cNvPr id="3" name="Content Placeholder 2">
            <a:extLst>
              <a:ext uri="{FF2B5EF4-FFF2-40B4-BE49-F238E27FC236}">
                <a16:creationId xmlns:a16="http://schemas.microsoft.com/office/drawing/2014/main" id="{E4AD89B3-0707-B04C-DD48-07D022DC9087}"/>
              </a:ext>
            </a:extLst>
          </p:cNvPr>
          <p:cNvSpPr>
            <a:spLocks noGrp="1"/>
          </p:cNvSpPr>
          <p:nvPr>
            <p:ph idx="1"/>
          </p:nvPr>
        </p:nvSpPr>
        <p:spPr/>
        <p:txBody>
          <a:bodyPr/>
          <a:lstStyle/>
          <a:p>
            <a:pPr marL="0" indent="0">
              <a:buNone/>
            </a:pPr>
            <a:endParaRPr lang="en-US"/>
          </a:p>
          <a:p>
            <a:pPr marL="0" indent="0">
              <a:buNone/>
            </a:pPr>
            <a:endParaRPr lang="en-US"/>
          </a:p>
          <a:p>
            <a:pPr marL="0" indent="0">
              <a:buNone/>
            </a:pPr>
            <a:r>
              <a:rPr lang="en-US">
                <a:latin typeface="Calibri" panose="020F0502020204030204" pitchFamily="34" charset="0"/>
                <a:ea typeface="Calibri" panose="020F0502020204030204" pitchFamily="34" charset="0"/>
                <a:cs typeface="Calibri" panose="020F0502020204030204" pitchFamily="34" charset="0"/>
              </a:rPr>
              <a:t>Can we leverage on education as a pathway to employment for all?</a:t>
            </a:r>
          </a:p>
          <a:p>
            <a:pPr marL="0" indent="0">
              <a:buNone/>
            </a:pPr>
            <a:endParaRPr lang="en-US"/>
          </a:p>
          <a:p>
            <a:pPr marL="0" indent="0">
              <a:buNone/>
            </a:pPr>
            <a:endParaRPr lang="en-US"/>
          </a:p>
          <a:p>
            <a:pPr marL="0" indent="0" algn="ctr">
              <a:buNone/>
            </a:pPr>
            <a:r>
              <a:rPr lang="en-US" sz="4000" b="1">
                <a:latin typeface="Calibri" panose="020F0502020204030204" pitchFamily="34" charset="0"/>
                <a:ea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25231197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67</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a:xfrm>
            <a:off x="3418420" y="1581730"/>
            <a:ext cx="7876349" cy="674133"/>
          </a:xfrm>
        </p:spPr>
        <p:txBody>
          <a:bodyPr>
            <a:normAutofit/>
          </a:bodyPr>
          <a:lstStyle/>
          <a:p>
            <a:pPr algn="ctr"/>
            <a:r>
              <a:rPr lang="de-DE" sz="3200" b="0">
                <a:solidFill>
                  <a:schemeClr val="accent6"/>
                </a:solidFill>
                <a:latin typeface="Arial" panose="020B0604020202020204" pitchFamily="34" charset="0"/>
                <a:cs typeface="Arial" panose="020B0604020202020204" pitchFamily="34" charset="0"/>
              </a:rPr>
              <a:t>Sumita Kunashakaran:</a:t>
            </a:r>
          </a:p>
        </p:txBody>
      </p:sp>
      <p:sp>
        <p:nvSpPr>
          <p:cNvPr id="13" name="Textfeld 12">
            <a:extLst>
              <a:ext uri="{FF2B5EF4-FFF2-40B4-BE49-F238E27FC236}">
                <a16:creationId xmlns:a16="http://schemas.microsoft.com/office/drawing/2014/main" id="{A1446316-D840-3740-6721-FDD6E5C792E4}"/>
              </a:ext>
            </a:extLst>
          </p:cNvPr>
          <p:cNvSpPr txBox="1"/>
          <p:nvPr/>
        </p:nvSpPr>
        <p:spPr>
          <a:xfrm>
            <a:off x="3510784" y="2149419"/>
            <a:ext cx="7691619" cy="1315745"/>
          </a:xfrm>
          <a:prstGeom prst="rect">
            <a:avLst/>
          </a:prstGeom>
          <a:noFill/>
        </p:spPr>
        <p:txBody>
          <a:bodyPr wrap="square">
            <a:spAutoFit/>
          </a:bodyPr>
          <a:lstStyle/>
          <a:p>
            <a:pPr algn="ctr" eaLnBrk="1" hangingPunct="1">
              <a:lnSpc>
                <a:spcPct val="101000"/>
              </a:lnSpc>
              <a:spcBef>
                <a:spcPts val="1013"/>
              </a:spcBef>
              <a:buClrTx/>
              <a:buFontTx/>
              <a:buNone/>
            </a:pPr>
            <a:r>
              <a:rPr lang="en-US" altLang="en-US" sz="4000" b="1">
                <a:solidFill>
                  <a:schemeClr val="accent6"/>
                </a:solidFill>
              </a:rPr>
              <a:t>Education 4All: A Class Act – Breaking Barriers, Building Futures</a:t>
            </a: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pic>
        <p:nvPicPr>
          <p:cNvPr id="14" name="Picture 2" descr="Portrait Photo of Sumita Kunashakaran">
            <a:extLst>
              <a:ext uri="{FF2B5EF4-FFF2-40B4-BE49-F238E27FC236}">
                <a16:creationId xmlns:a16="http://schemas.microsoft.com/office/drawing/2014/main" id="{3A9E0CEB-D542-297C-CE6F-8F5807BB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0543" y="1655598"/>
            <a:ext cx="2466114" cy="2519726"/>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3">
            <a:extLst>
              <a:ext uri="{FF2B5EF4-FFF2-40B4-BE49-F238E27FC236}">
                <a16:creationId xmlns:a16="http://schemas.microsoft.com/office/drawing/2014/main" id="{58F721D1-B211-7909-78EB-458DC5DFCDCC}"/>
              </a:ext>
            </a:extLst>
          </p:cNvPr>
          <p:cNvSpPr txBox="1">
            <a:spLocks/>
          </p:cNvSpPr>
          <p:nvPr/>
        </p:nvSpPr>
        <p:spPr>
          <a:xfrm>
            <a:off x="422521" y="5479600"/>
            <a:ext cx="4953044" cy="674133"/>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rgbClr val="480E4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SzPts val="1000"/>
              <a:buNone/>
              <a:tabLst>
                <a:tab pos="457200" algn="l"/>
              </a:tabLst>
            </a:pPr>
            <a:r>
              <a:rPr lang="de-DE" sz="2000" b="0" err="1">
                <a:solidFill>
                  <a:schemeClr val="accent6"/>
                </a:solidFill>
                <a:latin typeface="Calibri"/>
                <a:ea typeface="Calibri" panose="020F0502020204030204" pitchFamily="34" charset="0"/>
                <a:cs typeface="Calibri"/>
              </a:rPr>
              <a:t>Please</a:t>
            </a:r>
            <a:r>
              <a:rPr lang="de-DE" sz="2000" b="0">
                <a:solidFill>
                  <a:schemeClr val="accent6"/>
                </a:solidFill>
                <a:latin typeface="Calibri"/>
                <a:ea typeface="Calibri" panose="020F0502020204030204" pitchFamily="34" charset="0"/>
                <a:cs typeface="Calibri"/>
              </a:rPr>
              <a:t> find </a:t>
            </a:r>
            <a:r>
              <a:rPr lang="de-DE" sz="2000" b="0" err="1">
                <a:solidFill>
                  <a:schemeClr val="accent6"/>
                </a:solidFill>
                <a:latin typeface="Calibri"/>
                <a:ea typeface="Calibri" panose="020F0502020204030204" pitchFamily="34" charset="0"/>
                <a:cs typeface="Calibri"/>
              </a:rPr>
              <a:t>Sumita‘s</a:t>
            </a:r>
            <a:r>
              <a:rPr lang="de-DE" sz="2000" b="0">
                <a:solidFill>
                  <a:schemeClr val="accent6"/>
                </a:solidFill>
                <a:latin typeface="Calibri"/>
                <a:ea typeface="Calibri" panose="020F0502020204030204" pitchFamily="34" charset="0"/>
                <a:cs typeface="Calibri"/>
              </a:rPr>
              <a:t> </a:t>
            </a:r>
            <a:r>
              <a:rPr lang="de-DE" sz="2000" b="0" err="1">
                <a:solidFill>
                  <a:schemeClr val="accent6"/>
                </a:solidFill>
                <a:latin typeface="Calibri"/>
                <a:ea typeface="Calibri" panose="020F0502020204030204" pitchFamily="34" charset="0"/>
                <a:cs typeface="Calibri"/>
              </a:rPr>
              <a:t>slides</a:t>
            </a:r>
            <a:r>
              <a:rPr lang="de-DE" sz="2000" b="0">
                <a:solidFill>
                  <a:schemeClr val="accent6"/>
                </a:solidFill>
                <a:latin typeface="Calibri"/>
                <a:ea typeface="Calibri" panose="020F0502020204030204" pitchFamily="34" charset="0"/>
                <a:cs typeface="Calibri"/>
              </a:rPr>
              <a:t> in </a:t>
            </a:r>
            <a:r>
              <a:rPr lang="de-DE" sz="2000" b="0" err="1">
                <a:solidFill>
                  <a:schemeClr val="accent6"/>
                </a:solidFill>
                <a:latin typeface="Calibri"/>
                <a:ea typeface="Calibri" panose="020F0502020204030204" pitchFamily="34" charset="0"/>
                <a:cs typeface="Calibri"/>
              </a:rPr>
              <a:t>the</a:t>
            </a:r>
            <a:r>
              <a:rPr lang="de-DE" sz="2000" b="0">
                <a:solidFill>
                  <a:schemeClr val="accent6"/>
                </a:solidFill>
                <a:latin typeface="Calibri"/>
                <a:ea typeface="Calibri" panose="020F0502020204030204" pitchFamily="34" charset="0"/>
                <a:cs typeface="Calibri"/>
              </a:rPr>
              <a:t> </a:t>
            </a:r>
            <a:r>
              <a:rPr lang="de-DE" sz="2000" b="0" err="1">
                <a:solidFill>
                  <a:schemeClr val="accent6"/>
                </a:solidFill>
                <a:latin typeface="Calibri"/>
                <a:ea typeface="Calibri" panose="020F0502020204030204" pitchFamily="34" charset="0"/>
                <a:cs typeface="Calibri"/>
              </a:rPr>
              <a:t>following</a:t>
            </a:r>
            <a:r>
              <a:rPr lang="de-DE" sz="2000" b="0">
                <a:solidFill>
                  <a:schemeClr val="accent6"/>
                </a:solidFill>
                <a:latin typeface="Calibri"/>
                <a:ea typeface="Calibri" panose="020F0502020204030204" pitchFamily="34" charset="0"/>
                <a:cs typeface="Calibri"/>
              </a:rPr>
              <a:t>:</a:t>
            </a:r>
            <a:endParaRPr lang="de-DE" sz="2000" b="0">
              <a:solidFill>
                <a:schemeClr val="accent6"/>
              </a:solidFill>
              <a:effectLst/>
              <a:latin typeface="Times New Roman"/>
              <a:ea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A20DA9A4-BF84-14B9-6515-02CB9BDBB7C5}"/>
              </a:ext>
              <a:ext uri="{C183D7F6-B498-43B3-948B-1728B52AA6E4}">
                <adec:decorative xmlns:adec="http://schemas.microsoft.com/office/drawing/2017/decorative" val="1"/>
              </a:ext>
            </a:extLst>
          </p:cNvPr>
          <p:cNvSpPr>
            <a:spLocks noChangeArrowheads="1"/>
          </p:cNvSpPr>
          <p:nvPr/>
        </p:nvSpPr>
        <p:spPr bwMode="auto">
          <a:xfrm>
            <a:off x="14143617" y="-235572"/>
            <a:ext cx="1404608" cy="19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4883350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701233" y="1046125"/>
            <a:ext cx="6789228" cy="1837349"/>
          </a:xfrm>
        </p:spPr>
        <p:txBody>
          <a:bodyPr vert="horz" lIns="91440" tIns="45720" rIns="91440" bIns="45720" rtlCol="0" anchor="ctr">
            <a:noAutofit/>
          </a:bodyPr>
          <a:lstStyle/>
          <a:p>
            <a:r>
              <a:rPr lang="en-US" sz="4400" kern="1200">
                <a:solidFill>
                  <a:schemeClr val="tx2">
                    <a:lumMod val="50000"/>
                  </a:schemeClr>
                </a:solidFill>
                <a:latin typeface="+mn-lt"/>
              </a:rPr>
              <a:t>Education4All: </a:t>
            </a:r>
            <a:br>
              <a:rPr lang="en-US" sz="4400" kern="1200">
                <a:solidFill>
                  <a:schemeClr val="tx2">
                    <a:lumMod val="50000"/>
                  </a:schemeClr>
                </a:solidFill>
                <a:latin typeface="+mn-lt"/>
              </a:rPr>
            </a:br>
            <a:r>
              <a:rPr lang="en-US" sz="4400" kern="1200">
                <a:solidFill>
                  <a:schemeClr val="tx2">
                    <a:lumMod val="50000"/>
                  </a:schemeClr>
                </a:solidFill>
                <a:latin typeface="+mn-lt"/>
              </a:rPr>
              <a:t>A Class Act </a:t>
            </a:r>
            <a:br>
              <a:rPr lang="en-US" sz="4400">
                <a:solidFill>
                  <a:schemeClr val="tx2">
                    <a:lumMod val="50000"/>
                  </a:schemeClr>
                </a:solidFill>
                <a:latin typeface="+mn-lt"/>
              </a:rPr>
            </a:br>
            <a:r>
              <a:rPr lang="en-US" sz="2800" kern="1200">
                <a:solidFill>
                  <a:schemeClr val="tx2">
                    <a:lumMod val="50000"/>
                  </a:schemeClr>
                </a:solidFill>
                <a:latin typeface="+mn-lt"/>
              </a:rPr>
              <a:t>Breaking Barriers, Building Futures!</a:t>
            </a:r>
            <a:endParaRPr lang="en-US" sz="4400" kern="1200">
              <a:solidFill>
                <a:schemeClr val="tx2">
                  <a:lumMod val="50000"/>
                </a:schemeClr>
              </a:solidFill>
              <a:latin typeface="+mn-lt"/>
            </a:endParaRPr>
          </a:p>
        </p:txBody>
      </p:sp>
      <p:grpSp>
        <p:nvGrpSpPr>
          <p:cNvPr id="28" name="Group 27">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29" name="Freeform: Shape 28">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30" name="Freeform: Shape 29">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31" name="Freeform: Shape 30">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32" name="Freeform: Shape 31">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grpSp>
      <p:sp>
        <p:nvSpPr>
          <p:cNvPr id="3" name="Subtitle 2">
            <a:extLst>
              <a:ext uri="{FF2B5EF4-FFF2-40B4-BE49-F238E27FC236}">
                <a16:creationId xmlns:a16="http://schemas.microsoft.com/office/drawing/2014/main" id="{626260E8-21BF-1371-4767-5E86248A7A7B}"/>
              </a:ext>
            </a:extLst>
          </p:cNvPr>
          <p:cNvSpPr>
            <a:spLocks/>
          </p:cNvSpPr>
          <p:nvPr/>
        </p:nvSpPr>
        <p:spPr>
          <a:xfrm>
            <a:off x="3240986" y="3534143"/>
            <a:ext cx="5709721" cy="2430864"/>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CAD8D6">
                    <a:lumMod val="50000"/>
                  </a:srgbClr>
                </a:solidFill>
                <a:effectLst/>
                <a:uLnTx/>
                <a:uFillTx/>
                <a:latin typeface="Gill Sans Nova Light"/>
                <a:ea typeface="+mn-ea"/>
                <a:cs typeface="+mn-cs"/>
              </a:rPr>
              <a:t>Sumita Kunashakaran</a:t>
            </a:r>
            <a:br>
              <a:rPr kumimoji="0" lang="en-US" sz="2000" b="0" i="0" u="none" strike="noStrike" kern="1200" cap="none" spc="0" normalizeH="0" baseline="0" noProof="0">
                <a:ln>
                  <a:noFill/>
                </a:ln>
                <a:solidFill>
                  <a:srgbClr val="CAD8D6">
                    <a:lumMod val="50000"/>
                  </a:srgbClr>
                </a:solidFill>
                <a:effectLst/>
                <a:uLnTx/>
                <a:uFillTx/>
                <a:latin typeface="Gill Sans Nova Light"/>
                <a:ea typeface="+mn-ea"/>
                <a:cs typeface="+mn-cs"/>
              </a:rPr>
            </a:br>
            <a:r>
              <a:rPr kumimoji="0" lang="en-US" sz="2000" b="0" i="0" u="none" strike="noStrike" kern="1200" cap="none" spc="0" normalizeH="0" baseline="0" noProof="0">
                <a:ln>
                  <a:noFill/>
                </a:ln>
                <a:solidFill>
                  <a:srgbClr val="CAD8D6">
                    <a:lumMod val="50000"/>
                  </a:srgbClr>
                </a:solidFill>
                <a:effectLst/>
                <a:uLnTx/>
                <a:uFillTx/>
                <a:latin typeface="Gill Sans Nova Light"/>
                <a:ea typeface="+mn-ea"/>
                <a:cs typeface="+mn-cs"/>
              </a:rPr>
              <a:t>Chief Inclusion Officer</a:t>
            </a:r>
            <a:br>
              <a:rPr kumimoji="0" lang="en-US" sz="2000" b="0" i="0" u="none" strike="noStrike" kern="1200" cap="none" spc="0" normalizeH="0" baseline="0" noProof="0">
                <a:ln>
                  <a:noFill/>
                </a:ln>
                <a:solidFill>
                  <a:srgbClr val="CAD8D6">
                    <a:lumMod val="50000"/>
                  </a:srgbClr>
                </a:solidFill>
                <a:effectLst/>
                <a:uLnTx/>
                <a:uFillTx/>
                <a:latin typeface="Gill Sans Nova Light"/>
                <a:ea typeface="+mn-ea"/>
                <a:cs typeface="+mn-cs"/>
              </a:rPr>
            </a:br>
            <a:r>
              <a:rPr kumimoji="0" lang="en-US" sz="2000" b="0" i="0" u="none" strike="noStrike" kern="1200" cap="none" spc="0" normalizeH="0" baseline="0" noProof="0">
                <a:ln>
                  <a:noFill/>
                </a:ln>
                <a:solidFill>
                  <a:srgbClr val="CAD8D6">
                    <a:lumMod val="50000"/>
                  </a:srgbClr>
                </a:solidFill>
                <a:effectLst/>
                <a:uLnTx/>
                <a:uFillTx/>
                <a:latin typeface="Gill Sans Nova Light"/>
                <a:ea typeface="+mn-ea"/>
                <a:cs typeface="+mn-cs"/>
              </a:rPr>
              <a:t>Inclusive Creation AS</a:t>
            </a:r>
            <a:br>
              <a:rPr kumimoji="0" lang="en-US" sz="2000" b="0" i="0" u="none" strike="noStrike" kern="1200" cap="none" spc="0" normalizeH="0" baseline="0" noProof="0">
                <a:ln>
                  <a:noFill/>
                </a:ln>
                <a:solidFill>
                  <a:srgbClr val="CAD8D6"/>
                </a:solidFill>
                <a:effectLst/>
                <a:uLnTx/>
                <a:uFillTx/>
                <a:latin typeface="Gill Sans Nova Light"/>
                <a:ea typeface="+mn-ea"/>
                <a:cs typeface="+mn-cs"/>
              </a:rPr>
            </a:br>
            <a:r>
              <a:rPr kumimoji="0" lang="en-US" sz="2000" b="0" i="0" u="none" strike="noStrike" kern="1200" cap="none" spc="0" normalizeH="0" baseline="0" noProof="0">
                <a:ln>
                  <a:noFill/>
                </a:ln>
                <a:solidFill>
                  <a:srgbClr val="CAD8D6"/>
                </a:solidFill>
                <a:effectLst/>
                <a:uLnTx/>
                <a:uFillTx/>
                <a:latin typeface="Gill Sans Nova Light"/>
                <a:ea typeface="+mn-ea"/>
                <a:cs typeface="+mn-cs"/>
                <a:hlinkClick r:id="rId2"/>
              </a:rPr>
              <a:t>sumita@inclusivecreation.com</a:t>
            </a:r>
            <a:endParaRPr kumimoji="0" lang="en-US" sz="2000" b="0" i="0" u="none" strike="noStrike" kern="1200" cap="none" spc="0" normalizeH="0" baseline="0" noProof="0">
              <a:ln>
                <a:noFill/>
              </a:ln>
              <a:solidFill>
                <a:srgbClr val="CAD8D6"/>
              </a:solidFill>
              <a:effectLst/>
              <a:uLnTx/>
              <a:uFillTx/>
              <a:latin typeface="Gill Sans Nova Light"/>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CAD8D6"/>
              </a:solidFill>
              <a:effectLst/>
              <a:uLnTx/>
              <a:uFillTx/>
              <a:latin typeface="Gill Sans Nova Light"/>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CAD8D6"/>
              </a:solidFill>
              <a:effectLst/>
              <a:uLnTx/>
              <a:uFillTx/>
              <a:latin typeface="Gill Sans Nova Light"/>
              <a:ea typeface="+mn-ea"/>
              <a:cs typeface="+mn-cs"/>
            </a:endParaRPr>
          </a:p>
        </p:txBody>
      </p:sp>
      <p:grpSp>
        <p:nvGrpSpPr>
          <p:cNvPr id="34" name="Group 33">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35" name="Freeform: Shape 34">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36" name="Freeform: Shape 35">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37" name="Freeform: Shape 36">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38" name="Freeform: Shape 37">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grpSp>
      <p:pic>
        <p:nvPicPr>
          <p:cNvPr id="2050" name="Picture 2" descr="Inclusive Creation - building an inclusive world.">
            <a:extLst>
              <a:ext uri="{FF2B5EF4-FFF2-40B4-BE49-F238E27FC236}">
                <a16:creationId xmlns:a16="http://schemas.microsoft.com/office/drawing/2014/main" id="{F79752A5-6C17-2CA4-71D8-478D5FA69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437" y="261275"/>
            <a:ext cx="674325" cy="3809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red and purple text&#10;&#10;Description automatically generated">
            <a:extLst>
              <a:ext uri="{FF2B5EF4-FFF2-40B4-BE49-F238E27FC236}">
                <a16:creationId xmlns:a16="http://schemas.microsoft.com/office/drawing/2014/main" id="{386F014D-DEC3-37A8-CAAA-374A62D48F06}"/>
              </a:ext>
            </a:extLst>
          </p:cNvPr>
          <p:cNvPicPr>
            <a:picLocks noChangeAspect="1"/>
          </p:cNvPicPr>
          <p:nvPr/>
        </p:nvPicPr>
        <p:blipFill>
          <a:blip r:embed="rId4"/>
          <a:stretch>
            <a:fillRect/>
          </a:stretch>
        </p:blipFill>
        <p:spPr>
          <a:xfrm>
            <a:off x="10400685" y="226034"/>
            <a:ext cx="1612087" cy="451384"/>
          </a:xfrm>
          <a:prstGeom prst="rect">
            <a:avLst/>
          </a:prstGeom>
        </p:spPr>
      </p:pic>
    </p:spTree>
    <p:extLst>
      <p:ext uri="{BB962C8B-B14F-4D97-AF65-F5344CB8AC3E}">
        <p14:creationId xmlns:p14="http://schemas.microsoft.com/office/powerpoint/2010/main" val="3177180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12" name="Rectangle 11">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804672" y="1243013"/>
            <a:ext cx="3855720" cy="4371974"/>
          </a:xfrm>
        </p:spPr>
        <p:txBody>
          <a:bodyPr vert="horz" lIns="91440" tIns="45720" rIns="91440" bIns="45720" rtlCol="0" anchor="ctr">
            <a:normAutofit/>
          </a:bodyPr>
          <a:lstStyle/>
          <a:p>
            <a:r>
              <a:rPr lang="en-US" sz="3700" kern="1200">
                <a:solidFill>
                  <a:schemeClr val="tx2">
                    <a:lumMod val="50000"/>
                  </a:schemeClr>
                </a:solidFill>
                <a:latin typeface="+mn-lt"/>
              </a:rPr>
              <a:t>Common Barriers to Inclusive Education</a:t>
            </a:r>
          </a:p>
        </p:txBody>
      </p:sp>
      <p:grpSp>
        <p:nvGrpSpPr>
          <p:cNvPr id="14" name="Group 13">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5" name="Freeform: Shape 14">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16" name="Freeform: Shape 15">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17" name="Freeform: Shape 16">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grpSp>
      <p:sp>
        <p:nvSpPr>
          <p:cNvPr id="3" name="Subtitle 2">
            <a:extLst>
              <a:ext uri="{FF2B5EF4-FFF2-40B4-BE49-F238E27FC236}">
                <a16:creationId xmlns:a16="http://schemas.microsoft.com/office/drawing/2014/main" id="{626260E8-21BF-1371-4767-5E86248A7A7B}"/>
              </a:ext>
            </a:extLst>
          </p:cNvPr>
          <p:cNvSpPr>
            <a:spLocks/>
          </p:cNvSpPr>
          <p:nvPr/>
        </p:nvSpPr>
        <p:spPr>
          <a:xfrm>
            <a:off x="6632812" y="1032987"/>
            <a:ext cx="4919108" cy="4792027"/>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685800" marR="0" lvl="0" indent="-2286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CAD8D6">
                    <a:lumMod val="50000"/>
                  </a:srgbClr>
                </a:solidFill>
                <a:effectLst/>
                <a:uLnTx/>
                <a:uFillTx/>
                <a:latin typeface="Gill Sans Nova Light"/>
                <a:ea typeface="+mn-ea"/>
                <a:cs typeface="+mn-cs"/>
              </a:rPr>
              <a:t>Lack of Training for Educators </a:t>
            </a:r>
          </a:p>
          <a:p>
            <a:pPr marL="685800" marR="0" lvl="0" indent="-2286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CAD8D6">
                    <a:lumMod val="50000"/>
                  </a:srgbClr>
                </a:solidFill>
                <a:effectLst/>
                <a:uLnTx/>
                <a:uFillTx/>
                <a:latin typeface="Gill Sans Nova Light"/>
                <a:ea typeface="+mn-ea"/>
                <a:cs typeface="+mn-cs"/>
              </a:rPr>
              <a:t>Inadequate Resources</a:t>
            </a:r>
          </a:p>
          <a:p>
            <a:pPr marL="685800" marR="0" lvl="0" indent="-2286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CAD8D6">
                    <a:lumMod val="50000"/>
                  </a:srgbClr>
                </a:solidFill>
                <a:effectLst/>
                <a:uLnTx/>
                <a:uFillTx/>
                <a:latin typeface="Gill Sans Nova Light"/>
                <a:ea typeface="+mn-ea"/>
                <a:cs typeface="+mn-cs"/>
              </a:rPr>
              <a:t>Physical Barriers</a:t>
            </a:r>
          </a:p>
          <a:p>
            <a:pPr marL="685800" marR="0" lvl="0" indent="-2286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CAD8D6">
                    <a:lumMod val="50000"/>
                  </a:srgbClr>
                </a:solidFill>
                <a:effectLst/>
                <a:uLnTx/>
                <a:uFillTx/>
                <a:latin typeface="Gill Sans Nova Light"/>
                <a:ea typeface="+mn-ea"/>
                <a:cs typeface="+mn-cs"/>
              </a:rPr>
              <a:t>Attitudinal Barriers</a:t>
            </a:r>
          </a:p>
          <a:p>
            <a:pPr marL="685800" marR="0" lvl="0" indent="-2286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CAD8D6">
                    <a:lumMod val="50000"/>
                  </a:srgbClr>
                </a:solidFill>
                <a:effectLst/>
                <a:uLnTx/>
                <a:uFillTx/>
                <a:latin typeface="Gill Sans Nova Light"/>
                <a:ea typeface="+mn-ea"/>
                <a:cs typeface="+mn-cs"/>
              </a:rPr>
              <a:t>Rigid Curriculum</a:t>
            </a:r>
          </a:p>
          <a:p>
            <a:pPr marL="685800" marR="0" lvl="0" indent="-2286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CAD8D6">
                    <a:lumMod val="50000"/>
                  </a:srgbClr>
                </a:solidFill>
                <a:effectLst/>
                <a:uLnTx/>
                <a:uFillTx/>
                <a:latin typeface="Gill Sans Nova Light"/>
                <a:ea typeface="+mn-ea"/>
                <a:cs typeface="+mn-cs"/>
              </a:rPr>
              <a:t>Insufficient Policy Support</a:t>
            </a:r>
          </a:p>
          <a:p>
            <a:pPr marL="685800" marR="0" lvl="0" indent="-2286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CAD8D6">
                    <a:lumMod val="50000"/>
                  </a:srgbClr>
                </a:solidFill>
                <a:effectLst/>
                <a:uLnTx/>
                <a:uFillTx/>
                <a:latin typeface="Gill Sans Nova Light"/>
                <a:ea typeface="+mn-ea"/>
                <a:cs typeface="+mn-cs"/>
              </a:rPr>
              <a:t>Social Barriers</a:t>
            </a:r>
          </a:p>
          <a:p>
            <a:pPr marL="685800" marR="0" lvl="0" indent="-2286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CAD8D6">
                    <a:lumMod val="50000"/>
                  </a:srgbClr>
                </a:solidFill>
                <a:effectLst/>
                <a:uLnTx/>
                <a:uFillTx/>
                <a:latin typeface="Gill Sans Nova Light"/>
                <a:ea typeface="+mn-ea"/>
                <a:cs typeface="+mn-cs"/>
              </a:rPr>
              <a:t>Language &amp; Cultural Barriers</a:t>
            </a:r>
          </a:p>
          <a:p>
            <a:pPr marL="685800" marR="0" lvl="0" indent="-2286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rgbClr val="CAD8D6">
                    <a:lumMod val="50000"/>
                  </a:srgbClr>
                </a:solidFill>
                <a:effectLst/>
                <a:uLnTx/>
                <a:uFillTx/>
                <a:latin typeface="Gill Sans Nova Light"/>
                <a:ea typeface="+mn-ea"/>
                <a:cs typeface="+mn-cs"/>
              </a:rPr>
              <a:t>Financial Constraints</a:t>
            </a:r>
          </a:p>
        </p:txBody>
      </p:sp>
      <p:pic>
        <p:nvPicPr>
          <p:cNvPr id="4" name="Picture 2" descr="Inclusive Creation - building an inclusive world.">
            <a:extLst>
              <a:ext uri="{FF2B5EF4-FFF2-40B4-BE49-F238E27FC236}">
                <a16:creationId xmlns:a16="http://schemas.microsoft.com/office/drawing/2014/main" id="{CB83DD21-047A-6FF4-7C9B-9AD4466B1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437" y="261275"/>
            <a:ext cx="674325" cy="3809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red and purple text&#10;&#10;Description automatically generated">
            <a:extLst>
              <a:ext uri="{FF2B5EF4-FFF2-40B4-BE49-F238E27FC236}">
                <a16:creationId xmlns:a16="http://schemas.microsoft.com/office/drawing/2014/main" id="{386F014D-DEC3-37A8-CAAA-374A62D48F06}"/>
              </a:ext>
            </a:extLst>
          </p:cNvPr>
          <p:cNvPicPr>
            <a:picLocks noChangeAspect="1"/>
          </p:cNvPicPr>
          <p:nvPr/>
        </p:nvPicPr>
        <p:blipFill>
          <a:blip r:embed="rId3"/>
          <a:stretch>
            <a:fillRect/>
          </a:stretch>
        </p:blipFill>
        <p:spPr>
          <a:xfrm>
            <a:off x="10400685" y="226034"/>
            <a:ext cx="1612087" cy="451384"/>
          </a:xfrm>
          <a:prstGeom prst="rect">
            <a:avLst/>
          </a:prstGeom>
        </p:spPr>
      </p:pic>
    </p:spTree>
    <p:extLst>
      <p:ext uri="{BB962C8B-B14F-4D97-AF65-F5344CB8AC3E}">
        <p14:creationId xmlns:p14="http://schemas.microsoft.com/office/powerpoint/2010/main" val="248791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7</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p:txBody>
          <a:bodyPr/>
          <a:lstStyle/>
          <a:p>
            <a:r>
              <a:rPr lang="de-DE">
                <a:solidFill>
                  <a:schemeClr val="accent6"/>
                </a:solidFill>
                <a:latin typeface="Arial" panose="020B0604020202020204" pitchFamily="34" charset="0"/>
                <a:cs typeface="Arial" panose="020B0604020202020204" pitchFamily="34" charset="0"/>
              </a:rPr>
              <a:t>Basic Concept</a:t>
            </a:r>
          </a:p>
        </p:txBody>
      </p:sp>
      <p:sp>
        <p:nvSpPr>
          <p:cNvPr id="4" name="Inhaltsplatzhalter 3">
            <a:extLst>
              <a:ext uri="{FF2B5EF4-FFF2-40B4-BE49-F238E27FC236}">
                <a16:creationId xmlns:a16="http://schemas.microsoft.com/office/drawing/2014/main" id="{837406E2-4742-B3D9-1C96-AE12C5B22742}"/>
              </a:ext>
            </a:extLst>
          </p:cNvPr>
          <p:cNvSpPr>
            <a:spLocks noGrp="1"/>
          </p:cNvSpPr>
          <p:nvPr>
            <p:ph sz="quarter" idx="13"/>
          </p:nvPr>
        </p:nvSpPr>
        <p:spPr>
          <a:xfrm>
            <a:off x="959983" y="2060280"/>
            <a:ext cx="8973325" cy="4020457"/>
          </a:xfrm>
        </p:spPr>
        <p:txBody>
          <a:bodyPr vert="horz" lIns="91440" tIns="45720" rIns="91440" bIns="45720" rtlCol="0" anchor="t">
            <a:normAutofit/>
          </a:bodyPr>
          <a:lstStyle/>
          <a:p>
            <a:pPr>
              <a:buClr>
                <a:srgbClr val="C90000"/>
              </a:buClr>
            </a:pPr>
            <a:r>
              <a:rPr lang="en-US" sz="3000" b="0">
                <a:solidFill>
                  <a:schemeClr val="accent4"/>
                </a:solidFill>
                <a:cs typeface="Calibri"/>
              </a:rPr>
              <a:t>We will have two Sessions</a:t>
            </a:r>
          </a:p>
          <a:p>
            <a:pPr>
              <a:buClr>
                <a:srgbClr val="C90000"/>
              </a:buClr>
            </a:pPr>
            <a:r>
              <a:rPr lang="en-US" sz="3000" b="0">
                <a:solidFill>
                  <a:schemeClr val="accent4"/>
                </a:solidFill>
                <a:cs typeface="Calibri"/>
              </a:rPr>
              <a:t>Each sessions consists of three Rooms with Speakers on Crisis, Education and Employment</a:t>
            </a:r>
          </a:p>
          <a:p>
            <a:pPr>
              <a:buClr>
                <a:srgbClr val="C90000"/>
              </a:buClr>
            </a:pPr>
            <a:r>
              <a:rPr lang="en-US" sz="3000" b="0">
                <a:solidFill>
                  <a:schemeClr val="accent4"/>
                </a:solidFill>
                <a:cs typeface="Calibri"/>
              </a:rPr>
              <a:t>There will be an Input by the Speaker (approx. 10 minutes), followed by a Q&amp;A-Session (approx. 20 minutes)</a:t>
            </a:r>
          </a:p>
          <a:p>
            <a:pPr>
              <a:buClr>
                <a:srgbClr val="C90000"/>
              </a:buClr>
            </a:pPr>
            <a:r>
              <a:rPr lang="en-US" sz="3000" b="0">
                <a:solidFill>
                  <a:schemeClr val="accent4"/>
                </a:solidFill>
                <a:cs typeface="Calibri"/>
              </a:rPr>
              <a:t>After the first Session you will be redirected to the main Room</a:t>
            </a:r>
          </a:p>
          <a:p>
            <a:pPr marL="0" indent="0">
              <a:buClr>
                <a:srgbClr val="C90000"/>
              </a:buClr>
              <a:buNone/>
            </a:pPr>
            <a:endParaRPr lang="en-US" sz="3200" b="0">
              <a:solidFill>
                <a:schemeClr val="accent4"/>
              </a:solidFill>
              <a:cs typeface="Calibri"/>
            </a:endParaRP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spTree>
    <p:extLst>
      <p:ext uri="{BB962C8B-B14F-4D97-AF65-F5344CB8AC3E}">
        <p14:creationId xmlns:p14="http://schemas.microsoft.com/office/powerpoint/2010/main" val="4092684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31" name="Rectangle 30">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Gill Sans Nova Light"/>
              <a:ea typeface="+mn-ea"/>
              <a:cs typeface="+mn-cs"/>
            </a:endParaRPr>
          </a:p>
        </p:txBody>
      </p:sp>
      <p:grpSp>
        <p:nvGrpSpPr>
          <p:cNvPr id="33" name="Group 32">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4" name="Freeform: Shape 33">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35" name="Freeform: Shape 34">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36" name="Freeform: Shape 35">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37" name="Freeform: Shape 36">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38" name="Freeform: Shape 37">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grpSp>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615696" y="1861432"/>
            <a:ext cx="3669161" cy="2760098"/>
          </a:xfrm>
        </p:spPr>
        <p:txBody>
          <a:bodyPr vert="horz" lIns="91440" tIns="45720" rIns="91440" bIns="45720" rtlCol="0" anchor="ctr">
            <a:normAutofit/>
          </a:bodyPr>
          <a:lstStyle/>
          <a:p>
            <a:r>
              <a:rPr lang="en-US" sz="3700" kern="1200">
                <a:solidFill>
                  <a:schemeClr val="tx2">
                    <a:lumMod val="50000"/>
                  </a:schemeClr>
                </a:solidFill>
                <a:latin typeface="+mn-lt"/>
              </a:rPr>
              <a:t>Inclusive Educational Policies</a:t>
            </a:r>
          </a:p>
        </p:txBody>
      </p:sp>
      <p:sp>
        <p:nvSpPr>
          <p:cNvPr id="3" name="Subtitle 2">
            <a:extLst>
              <a:ext uri="{FF2B5EF4-FFF2-40B4-BE49-F238E27FC236}">
                <a16:creationId xmlns:a16="http://schemas.microsoft.com/office/drawing/2014/main" id="{626260E8-21BF-1371-4767-5E86248A7A7B}"/>
              </a:ext>
            </a:extLst>
          </p:cNvPr>
          <p:cNvSpPr>
            <a:spLocks/>
          </p:cNvSpPr>
          <p:nvPr/>
        </p:nvSpPr>
        <p:spPr>
          <a:xfrm>
            <a:off x="6090574" y="813683"/>
            <a:ext cx="5485730" cy="5230634"/>
          </a:xfrm>
          <a:prstGeom prst="rect">
            <a:avLst/>
          </a:prstGeom>
          <a:noFill/>
          <a:ln>
            <a:noFill/>
          </a:ln>
        </p:spPr>
        <p:txBody>
          <a:bodyPr vert="horz" lIns="91440" tIns="45720" rIns="91440" bIns="45720" rtlCol="0" anchor="t">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400" b="1" i="0" u="none" strike="noStrike" kern="1200" cap="none" spc="0" normalizeH="0" baseline="0" noProof="0" err="1">
                <a:ln>
                  <a:noFill/>
                </a:ln>
                <a:solidFill>
                  <a:srgbClr val="CAD8D6">
                    <a:lumMod val="50000"/>
                  </a:srgbClr>
                </a:solidFill>
                <a:effectLst/>
                <a:uLnTx/>
                <a:uFillTx/>
                <a:latin typeface="Gill Sans Nova Light"/>
                <a:ea typeface="+mn-ea"/>
                <a:cs typeface="+mn-cs"/>
              </a:rPr>
              <a:t>Individualised</a:t>
            </a:r>
            <a:r>
              <a:rPr kumimoji="0" lang="en-US" altLang="en-US" sz="2400" b="1" i="0" u="none" strike="noStrike" kern="1200" cap="none" spc="0" normalizeH="0" baseline="0" noProof="0">
                <a:ln>
                  <a:noFill/>
                </a:ln>
                <a:solidFill>
                  <a:srgbClr val="CAD8D6">
                    <a:lumMod val="50000"/>
                  </a:srgbClr>
                </a:solidFill>
                <a:effectLst/>
                <a:uLnTx/>
                <a:uFillTx/>
                <a:latin typeface="Gill Sans Nova Light"/>
                <a:ea typeface="+mn-ea"/>
                <a:cs typeface="+mn-cs"/>
              </a:rPr>
              <a:t> Education Plans (IEPs): </a:t>
            </a:r>
            <a:r>
              <a:rPr kumimoji="0" lang="en-US" altLang="en-US" sz="2000" b="0" i="0" u="none" strike="noStrike" kern="1200" cap="none" spc="0" normalizeH="0" baseline="0" noProof="0">
                <a:ln>
                  <a:noFill/>
                </a:ln>
                <a:solidFill>
                  <a:srgbClr val="CAD8D6">
                    <a:lumMod val="50000"/>
                  </a:srgbClr>
                </a:solidFill>
                <a:effectLst/>
                <a:uLnTx/>
                <a:uFillTx/>
                <a:latin typeface="Gill Sans Nova Light"/>
                <a:ea typeface="+mn-ea"/>
                <a:cs typeface="+mn-cs"/>
              </a:rPr>
              <a:t>Tailoring education plans to meet the specific needs of each student.</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20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400" b="1" i="0" u="none" strike="noStrike" kern="1200" cap="none" spc="0" normalizeH="0" baseline="0" noProof="0">
                <a:ln>
                  <a:noFill/>
                </a:ln>
                <a:solidFill>
                  <a:srgbClr val="CAD8D6">
                    <a:lumMod val="50000"/>
                  </a:srgbClr>
                </a:solidFill>
                <a:effectLst/>
                <a:uLnTx/>
                <a:uFillTx/>
                <a:latin typeface="Gill Sans Nova Light"/>
                <a:ea typeface="+mn-ea"/>
                <a:cs typeface="+mn-cs"/>
              </a:rPr>
              <a:t>Universal Design for Learning (UDL): </a:t>
            </a:r>
            <a:r>
              <a:rPr kumimoji="0" lang="en-US" altLang="en-US" sz="2000" b="0" i="0" u="none" strike="noStrike" kern="1200" cap="none" spc="0" normalizeH="0" baseline="0" noProof="0">
                <a:ln>
                  <a:noFill/>
                </a:ln>
                <a:solidFill>
                  <a:srgbClr val="CAD8D6">
                    <a:lumMod val="50000"/>
                  </a:srgbClr>
                </a:solidFill>
                <a:effectLst/>
                <a:uLnTx/>
                <a:uFillTx/>
                <a:latin typeface="Gill Sans Nova Light"/>
                <a:ea typeface="+mn-ea"/>
                <a:cs typeface="+mn-cs"/>
              </a:rPr>
              <a:t>Designing curriculums that accommodate all learners from the outset.</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20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400" b="1" i="0" u="none" strike="noStrike" kern="1200" cap="none" spc="0" normalizeH="0" baseline="0" noProof="0">
                <a:ln>
                  <a:noFill/>
                </a:ln>
                <a:solidFill>
                  <a:srgbClr val="CAD8D6">
                    <a:lumMod val="50000"/>
                  </a:srgbClr>
                </a:solidFill>
                <a:effectLst/>
                <a:uLnTx/>
                <a:uFillTx/>
                <a:latin typeface="Gill Sans Nova Light"/>
                <a:ea typeface="+mn-ea"/>
                <a:cs typeface="+mn-cs"/>
              </a:rPr>
              <a:t>Flexible Assessment Methods: </a:t>
            </a:r>
            <a:r>
              <a:rPr kumimoji="0" lang="en-US" altLang="en-US" sz="2000" b="0" i="0" u="none" strike="noStrike" kern="1200" cap="none" spc="0" normalizeH="0" baseline="0" noProof="0">
                <a:ln>
                  <a:noFill/>
                </a:ln>
                <a:solidFill>
                  <a:srgbClr val="CAD8D6">
                    <a:lumMod val="50000"/>
                  </a:srgbClr>
                </a:solidFill>
                <a:effectLst/>
                <a:uLnTx/>
                <a:uFillTx/>
                <a:latin typeface="Gill Sans Nova Light"/>
                <a:ea typeface="+mn-ea"/>
                <a:cs typeface="+mn-cs"/>
              </a:rPr>
              <a:t>Using diverse assessment strategies to accurately measure student progress and abilities.</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20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400" b="1" i="0" u="none" strike="noStrike" kern="1200" cap="none" spc="0" normalizeH="0" baseline="0" noProof="0">
                <a:ln>
                  <a:noFill/>
                </a:ln>
                <a:solidFill>
                  <a:srgbClr val="CAD8D6">
                    <a:lumMod val="50000"/>
                  </a:srgbClr>
                </a:solidFill>
                <a:effectLst/>
                <a:uLnTx/>
                <a:uFillTx/>
                <a:latin typeface="Gill Sans Nova Light"/>
                <a:ea typeface="+mn-ea"/>
                <a:cs typeface="+mn-cs"/>
              </a:rPr>
              <a:t>Inclusive Teaching Strategies: </a:t>
            </a:r>
            <a:r>
              <a:rPr kumimoji="0" lang="en-US" altLang="en-US" sz="2000" b="0" i="0" u="none" strike="noStrike" kern="1200" cap="none" spc="0" normalizeH="0" baseline="0" noProof="0">
                <a:ln>
                  <a:noFill/>
                </a:ln>
                <a:solidFill>
                  <a:srgbClr val="CAD8D6">
                    <a:lumMod val="50000"/>
                  </a:srgbClr>
                </a:solidFill>
                <a:effectLst/>
                <a:uLnTx/>
                <a:uFillTx/>
                <a:latin typeface="Gill Sans Nova Light"/>
                <a:ea typeface="+mn-ea"/>
                <a:cs typeface="+mn-cs"/>
              </a:rPr>
              <a:t>Implementing differentiated instruction and cooperative learning to engage all students. </a:t>
            </a:r>
            <a:endParaRPr kumimoji="0" lang="en-US" altLang="en-US" sz="2400" b="0" i="0" u="none" strike="noStrike" kern="1200" cap="none" spc="0" normalizeH="0" baseline="0" noProof="0">
              <a:ln>
                <a:noFill/>
              </a:ln>
              <a:solidFill>
                <a:srgbClr val="CAD8D6">
                  <a:lumMod val="50000"/>
                </a:srgbClr>
              </a:solidFill>
              <a:effectLst/>
              <a:uLnTx/>
              <a:uFillTx/>
              <a:latin typeface="Gill Sans Nova Light"/>
              <a:ea typeface="+mn-ea"/>
              <a:cs typeface="+mn-cs"/>
            </a:endParaRPr>
          </a:p>
        </p:txBody>
      </p:sp>
      <p:pic>
        <p:nvPicPr>
          <p:cNvPr id="7" name="Picture 2" descr="Inclusive Creation - building an inclusive world.">
            <a:extLst>
              <a:ext uri="{FF2B5EF4-FFF2-40B4-BE49-F238E27FC236}">
                <a16:creationId xmlns:a16="http://schemas.microsoft.com/office/drawing/2014/main" id="{63C7C611-920B-0728-7BE6-707775284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437" y="261275"/>
            <a:ext cx="674325" cy="3809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red and purple text&#10;&#10;Description automatically generated">
            <a:extLst>
              <a:ext uri="{FF2B5EF4-FFF2-40B4-BE49-F238E27FC236}">
                <a16:creationId xmlns:a16="http://schemas.microsoft.com/office/drawing/2014/main" id="{386F014D-DEC3-37A8-CAAA-374A62D48F06}"/>
              </a:ext>
            </a:extLst>
          </p:cNvPr>
          <p:cNvPicPr>
            <a:picLocks noChangeAspect="1"/>
          </p:cNvPicPr>
          <p:nvPr/>
        </p:nvPicPr>
        <p:blipFill>
          <a:blip r:embed="rId3"/>
          <a:stretch>
            <a:fillRect/>
          </a:stretch>
        </p:blipFill>
        <p:spPr>
          <a:xfrm>
            <a:off x="10400685" y="226034"/>
            <a:ext cx="1612087" cy="451384"/>
          </a:xfrm>
          <a:prstGeom prst="rect">
            <a:avLst/>
          </a:prstGeom>
        </p:spPr>
      </p:pic>
    </p:spTree>
    <p:extLst>
      <p:ext uri="{BB962C8B-B14F-4D97-AF65-F5344CB8AC3E}">
        <p14:creationId xmlns:p14="http://schemas.microsoft.com/office/powerpoint/2010/main" val="2010119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79228" y="191978"/>
            <a:ext cx="5754696" cy="1837349"/>
          </a:xfrm>
        </p:spPr>
        <p:txBody>
          <a:bodyPr vert="horz" lIns="91440" tIns="45720" rIns="91440" bIns="45720" rtlCol="0" anchor="ctr">
            <a:normAutofit/>
          </a:bodyPr>
          <a:lstStyle/>
          <a:p>
            <a:r>
              <a:rPr lang="en-US" sz="3700" kern="1200">
                <a:solidFill>
                  <a:schemeClr val="tx2">
                    <a:lumMod val="50000"/>
                  </a:schemeClr>
                </a:solidFill>
                <a:latin typeface="+mn-lt"/>
                <a:ea typeface="+mj-ea"/>
                <a:cs typeface="+mj-cs"/>
              </a:rPr>
              <a:t>Successful Policies</a:t>
            </a:r>
          </a:p>
        </p:txBody>
      </p:sp>
      <p:grpSp>
        <p:nvGrpSpPr>
          <p:cNvPr id="12" name="Group 11">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14" name="Freeform: Shape 13">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15" name="Freeform: Shape 14">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16" name="Freeform: Shape 15">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grpSp>
      <p:sp>
        <p:nvSpPr>
          <p:cNvPr id="3" name="Subtitle 2">
            <a:extLst>
              <a:ext uri="{FF2B5EF4-FFF2-40B4-BE49-F238E27FC236}">
                <a16:creationId xmlns:a16="http://schemas.microsoft.com/office/drawing/2014/main" id="{626260E8-21BF-1371-4767-5E86248A7A7B}"/>
              </a:ext>
            </a:extLst>
          </p:cNvPr>
          <p:cNvSpPr>
            <a:spLocks/>
          </p:cNvSpPr>
          <p:nvPr/>
        </p:nvSpPr>
        <p:spPr>
          <a:xfrm>
            <a:off x="1285733" y="1510008"/>
            <a:ext cx="3865531" cy="4497599"/>
          </a:xfrm>
          <a:prstGeom prst="rect">
            <a:avLst/>
          </a:prstGeom>
        </p:spPr>
        <p:txBody>
          <a:bodyPr vert="horz" lIns="91440" tIns="45720" rIns="91440" bIns="45720" rtlCol="0" anchor="t">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800" b="1" i="0" u="none" strike="noStrike" kern="1200" cap="none" spc="0" normalizeH="0" baseline="0" noProof="0">
                <a:ln>
                  <a:noFill/>
                </a:ln>
                <a:solidFill>
                  <a:srgbClr val="CAD8D6">
                    <a:lumMod val="50000"/>
                  </a:srgbClr>
                </a:solidFill>
                <a:effectLst/>
                <a:uLnTx/>
                <a:uFillTx/>
                <a:latin typeface="Gill Sans Nova Light"/>
                <a:ea typeface="+mn-ea"/>
                <a:cs typeface="+mn-cs"/>
              </a:rPr>
              <a:t>Finland: </a:t>
            </a:r>
            <a:r>
              <a:rPr kumimoji="0" lang="en-US" altLang="en-US" sz="1800" b="0" i="0" u="none" strike="noStrike" kern="1200" cap="none" spc="0" normalizeH="0" baseline="0" noProof="0">
                <a:ln>
                  <a:noFill/>
                </a:ln>
                <a:solidFill>
                  <a:srgbClr val="CAD8D6">
                    <a:lumMod val="50000"/>
                  </a:srgbClr>
                </a:solidFill>
                <a:effectLst/>
                <a:uLnTx/>
                <a:uFillTx/>
                <a:latin typeface="Gill Sans Nova Light"/>
                <a:ea typeface="+mn-ea"/>
                <a:cs typeface="+mn-cs"/>
              </a:rPr>
              <a:t>Known for its robust support system, Finland </a:t>
            </a:r>
            <a:r>
              <a:rPr kumimoji="0" lang="en-US" altLang="en-US" sz="1800" b="0" i="0" u="none" strike="noStrike" kern="1200" cap="none" spc="0" normalizeH="0" baseline="0" noProof="0" err="1">
                <a:ln>
                  <a:noFill/>
                </a:ln>
                <a:solidFill>
                  <a:srgbClr val="CAD8D6">
                    <a:lumMod val="50000"/>
                  </a:srgbClr>
                </a:solidFill>
                <a:effectLst/>
                <a:uLnTx/>
                <a:uFillTx/>
                <a:latin typeface="Gill Sans Nova Light"/>
                <a:ea typeface="+mn-ea"/>
                <a:cs typeface="+mn-cs"/>
              </a:rPr>
              <a:t>emphasises</a:t>
            </a:r>
            <a:r>
              <a:rPr kumimoji="0" lang="en-US" altLang="en-US" sz="1800" b="0" i="0" u="none" strike="noStrike" kern="1200" cap="none" spc="0" normalizeH="0" baseline="0" noProof="0">
                <a:ln>
                  <a:noFill/>
                </a:ln>
                <a:solidFill>
                  <a:srgbClr val="CAD8D6">
                    <a:lumMod val="50000"/>
                  </a:srgbClr>
                </a:solidFill>
                <a:effectLst/>
                <a:uLnTx/>
                <a:uFillTx/>
                <a:latin typeface="Gill Sans Nova Light"/>
                <a:ea typeface="+mn-ea"/>
                <a:cs typeface="+mn-cs"/>
              </a:rPr>
              <a:t> teacher training, small class sizes, and early intervention.</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800" b="1"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800" b="1" i="0" u="none" strike="noStrike" kern="1200" cap="none" spc="0" normalizeH="0" baseline="0" noProof="0">
                <a:ln>
                  <a:noFill/>
                </a:ln>
                <a:solidFill>
                  <a:srgbClr val="CAD8D6">
                    <a:lumMod val="50000"/>
                  </a:srgbClr>
                </a:solidFill>
                <a:effectLst/>
                <a:uLnTx/>
                <a:uFillTx/>
                <a:latin typeface="Gill Sans Nova Light"/>
                <a:ea typeface="+mn-ea"/>
                <a:cs typeface="+mn-cs"/>
              </a:rPr>
              <a:t>Italy: </a:t>
            </a:r>
            <a:r>
              <a:rPr kumimoji="0" lang="en-US" altLang="en-US" sz="1800" b="0" i="0" u="none" strike="noStrike" kern="1200" cap="none" spc="0" normalizeH="0" baseline="0" noProof="0">
                <a:ln>
                  <a:noFill/>
                </a:ln>
                <a:solidFill>
                  <a:srgbClr val="CAD8D6">
                    <a:lumMod val="50000"/>
                  </a:srgbClr>
                </a:solidFill>
                <a:effectLst/>
                <a:uLnTx/>
                <a:uFillTx/>
                <a:latin typeface="Gill Sans Nova Light"/>
                <a:ea typeface="+mn-ea"/>
                <a:cs typeface="+mn-cs"/>
              </a:rPr>
              <a:t>Italy's "Inclusion Law" integrates students with disabilities into mainstream classrooms with the support of </a:t>
            </a:r>
            <a:r>
              <a:rPr kumimoji="0" lang="en-US" altLang="en-US" sz="1800" b="0" i="0" u="none" strike="noStrike" kern="1200" cap="none" spc="0" normalizeH="0" baseline="0" noProof="0" err="1">
                <a:ln>
                  <a:noFill/>
                </a:ln>
                <a:solidFill>
                  <a:srgbClr val="CAD8D6">
                    <a:lumMod val="50000"/>
                  </a:srgbClr>
                </a:solidFill>
                <a:effectLst/>
                <a:uLnTx/>
                <a:uFillTx/>
                <a:latin typeface="Gill Sans Nova Light"/>
                <a:ea typeface="+mn-ea"/>
                <a:cs typeface="+mn-cs"/>
              </a:rPr>
              <a:t>specialised</a:t>
            </a:r>
            <a:r>
              <a:rPr kumimoji="0" lang="en-US" altLang="en-US" sz="1800" b="0" i="0" u="none" strike="noStrike" kern="1200" cap="none" spc="0" normalizeH="0" baseline="0" noProof="0">
                <a:ln>
                  <a:noFill/>
                </a:ln>
                <a:solidFill>
                  <a:srgbClr val="CAD8D6">
                    <a:lumMod val="50000"/>
                  </a:srgbClr>
                </a:solidFill>
                <a:effectLst/>
                <a:uLnTx/>
                <a:uFillTx/>
                <a:latin typeface="Gill Sans Nova Light"/>
                <a:ea typeface="+mn-ea"/>
                <a:cs typeface="+mn-cs"/>
              </a:rPr>
              <a:t> educators.</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800" b="1" i="0" u="none" strike="noStrike" kern="1200" cap="none" spc="0" normalizeH="0" baseline="0" noProof="0">
                <a:ln>
                  <a:noFill/>
                </a:ln>
                <a:solidFill>
                  <a:srgbClr val="CAD8D6">
                    <a:lumMod val="50000"/>
                  </a:srgbClr>
                </a:solidFill>
                <a:effectLst/>
                <a:uLnTx/>
                <a:uFillTx/>
                <a:latin typeface="Gill Sans Nova Light"/>
                <a:ea typeface="+mn-ea"/>
                <a:cs typeface="+mn-cs"/>
              </a:rPr>
              <a:t>Canada: </a:t>
            </a:r>
            <a:r>
              <a:rPr kumimoji="0" lang="en-US" altLang="en-US" sz="1800" b="0" i="0" u="none" strike="noStrike" kern="1200" cap="none" spc="0" normalizeH="0" baseline="0" noProof="0">
                <a:ln>
                  <a:noFill/>
                </a:ln>
                <a:solidFill>
                  <a:srgbClr val="CAD8D6">
                    <a:lumMod val="50000"/>
                  </a:srgbClr>
                </a:solidFill>
                <a:effectLst/>
                <a:uLnTx/>
                <a:uFillTx/>
                <a:latin typeface="Gill Sans Nova Light"/>
                <a:ea typeface="+mn-ea"/>
                <a:cs typeface="+mn-cs"/>
              </a:rPr>
              <a:t>Inclusive education is a provincial responsibility, with strong policies in Ontario and British Columbia supporting diverse learning needs.</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800" b="1" i="0" u="none" strike="noStrike" kern="1200" cap="none" spc="0" normalizeH="0" baseline="0" noProof="0">
                <a:ln>
                  <a:noFill/>
                </a:ln>
                <a:solidFill>
                  <a:srgbClr val="CAD8D6">
                    <a:lumMod val="50000"/>
                  </a:srgbClr>
                </a:solidFill>
                <a:effectLst/>
                <a:uLnTx/>
                <a:uFillTx/>
                <a:latin typeface="Gill Sans Nova Light"/>
                <a:ea typeface="+mn-ea"/>
                <a:cs typeface="+mn-cs"/>
              </a:rPr>
              <a:t>Australia: </a:t>
            </a:r>
            <a:r>
              <a:rPr kumimoji="0" lang="en-US" altLang="en-US" sz="1800" b="0" i="0" u="none" strike="noStrike" kern="1200" cap="none" spc="0" normalizeH="0" baseline="0" noProof="0">
                <a:ln>
                  <a:noFill/>
                </a:ln>
                <a:solidFill>
                  <a:srgbClr val="CAD8D6">
                    <a:lumMod val="50000"/>
                  </a:srgbClr>
                </a:solidFill>
                <a:effectLst/>
                <a:uLnTx/>
                <a:uFillTx/>
                <a:latin typeface="Gill Sans Nova Light"/>
                <a:ea typeface="+mn-ea"/>
                <a:cs typeface="+mn-cs"/>
              </a:rPr>
              <a:t>The Disability Standards for Education 2005 ensure that students with disabilities can access and participate in education on the same basis as other students. </a:t>
            </a:r>
          </a:p>
        </p:txBody>
      </p:sp>
      <p:grpSp>
        <p:nvGrpSpPr>
          <p:cNvPr id="18" name="Group 17">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9" name="Freeform: Shape 18">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 name="Freeform: Shape 19">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1" name="Freeform: Shape 20">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2" name="Freeform: Shape 21">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grpSp>
      <p:sp>
        <p:nvSpPr>
          <p:cNvPr id="6" name="Title 1">
            <a:extLst>
              <a:ext uri="{FF2B5EF4-FFF2-40B4-BE49-F238E27FC236}">
                <a16:creationId xmlns:a16="http://schemas.microsoft.com/office/drawing/2014/main" id="{F3AC43AD-05BD-3EF6-6844-91FFF5D9AD57}"/>
              </a:ext>
            </a:extLst>
          </p:cNvPr>
          <p:cNvSpPr txBox="1">
            <a:spLocks/>
          </p:cNvSpPr>
          <p:nvPr/>
        </p:nvSpPr>
        <p:spPr>
          <a:xfrm>
            <a:off x="5151570" y="191336"/>
            <a:ext cx="5754696" cy="18373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600" kern="1200">
                <a:solidFill>
                  <a:schemeClr val="accent3"/>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00" b="0" i="0" u="none" strike="noStrike" kern="1200" cap="none" spc="0" normalizeH="0" baseline="0" noProof="0">
                <a:ln>
                  <a:noFill/>
                </a:ln>
                <a:solidFill>
                  <a:srgbClr val="CAD8D6">
                    <a:lumMod val="50000"/>
                  </a:srgbClr>
                </a:solidFill>
                <a:effectLst/>
                <a:uLnTx/>
                <a:uFillTx/>
                <a:latin typeface="Gill Sans Nova Light"/>
                <a:ea typeface="+mj-ea"/>
                <a:cs typeface="+mj-cs"/>
              </a:rPr>
              <a:t>Notable Legislations</a:t>
            </a:r>
          </a:p>
        </p:txBody>
      </p:sp>
      <p:sp>
        <p:nvSpPr>
          <p:cNvPr id="7" name="Subtitle 2">
            <a:extLst>
              <a:ext uri="{FF2B5EF4-FFF2-40B4-BE49-F238E27FC236}">
                <a16:creationId xmlns:a16="http://schemas.microsoft.com/office/drawing/2014/main" id="{F7C730B3-08BC-5AAB-17D4-9A21A9C906B8}"/>
              </a:ext>
            </a:extLst>
          </p:cNvPr>
          <p:cNvSpPr>
            <a:spLocks/>
          </p:cNvSpPr>
          <p:nvPr/>
        </p:nvSpPr>
        <p:spPr>
          <a:xfrm>
            <a:off x="6095847" y="1510009"/>
            <a:ext cx="4323542" cy="4497598"/>
          </a:xfrm>
          <a:prstGeom prst="rect">
            <a:avLst/>
          </a:prstGeom>
        </p:spPr>
        <p:txBody>
          <a:bodyPr vert="horz" lIns="91440" tIns="45720" rIns="91440" bIns="45720" rtlCol="0" anchor="t">
            <a:no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700" b="1" i="0" u="none" strike="noStrike" kern="1200" cap="none" spc="0" normalizeH="0" baseline="0" noProof="0">
                <a:ln>
                  <a:noFill/>
                </a:ln>
                <a:solidFill>
                  <a:srgbClr val="CAD8D6">
                    <a:lumMod val="50000"/>
                  </a:srgbClr>
                </a:solidFill>
                <a:effectLst/>
                <a:uLnTx/>
                <a:uFillTx/>
                <a:latin typeface="Gill Sans Nova Light"/>
                <a:ea typeface="+mn-ea"/>
                <a:cs typeface="+mn-cs"/>
              </a:rPr>
              <a:t>India: </a:t>
            </a:r>
            <a:r>
              <a:rPr kumimoji="0" lang="en-US" altLang="en-US" sz="1700" b="0" i="0" u="none" strike="noStrike" kern="1200" cap="none" spc="0" normalizeH="0" baseline="0" noProof="0">
                <a:ln>
                  <a:noFill/>
                </a:ln>
                <a:solidFill>
                  <a:srgbClr val="CAD8D6">
                    <a:lumMod val="50000"/>
                  </a:srgbClr>
                </a:solidFill>
                <a:effectLst/>
                <a:uLnTx/>
                <a:uFillTx/>
                <a:latin typeface="Gill Sans Nova Light"/>
                <a:ea typeface="+mn-ea"/>
                <a:cs typeface="+mn-cs"/>
              </a:rPr>
              <a:t>Right to Education Act (RTE)</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7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700" b="1" i="0" u="none" strike="noStrike" kern="1200" cap="none" spc="0" normalizeH="0" baseline="0" noProof="0">
                <a:ln>
                  <a:noFill/>
                </a:ln>
                <a:solidFill>
                  <a:srgbClr val="CAD8D6">
                    <a:lumMod val="50000"/>
                  </a:srgbClr>
                </a:solidFill>
                <a:effectLst/>
                <a:uLnTx/>
                <a:uFillTx/>
                <a:latin typeface="Gill Sans Nova Light"/>
                <a:ea typeface="+mn-ea"/>
                <a:cs typeface="+mn-cs"/>
              </a:rPr>
              <a:t>South Africa: </a:t>
            </a:r>
            <a:r>
              <a:rPr kumimoji="0" lang="en-US" altLang="en-US" sz="1700" b="0" i="0" u="none" strike="noStrike" kern="1200" cap="none" spc="0" normalizeH="0" baseline="0" noProof="0">
                <a:ln>
                  <a:noFill/>
                </a:ln>
                <a:solidFill>
                  <a:srgbClr val="CAD8D6">
                    <a:lumMod val="50000"/>
                  </a:srgbClr>
                </a:solidFill>
                <a:effectLst/>
                <a:uLnTx/>
                <a:uFillTx/>
                <a:latin typeface="Gill Sans Nova Light"/>
                <a:ea typeface="+mn-ea"/>
                <a:cs typeface="+mn-cs"/>
              </a:rPr>
              <a:t>The White Paper 6 on Inclusive Education</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7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700" b="1" i="0" u="none" strike="noStrike" kern="1200" cap="none" spc="0" normalizeH="0" baseline="0" noProof="0">
                <a:ln>
                  <a:noFill/>
                </a:ln>
                <a:solidFill>
                  <a:srgbClr val="CAD8D6">
                    <a:lumMod val="50000"/>
                  </a:srgbClr>
                </a:solidFill>
                <a:effectLst/>
                <a:uLnTx/>
                <a:uFillTx/>
                <a:latin typeface="Gill Sans Nova Light"/>
                <a:ea typeface="+mn-ea"/>
                <a:cs typeface="+mn-cs"/>
              </a:rPr>
              <a:t>Brazil: </a:t>
            </a:r>
            <a:r>
              <a:rPr kumimoji="0" lang="en-US" altLang="en-US" sz="1700" b="0" i="0" u="none" strike="noStrike" kern="1200" cap="none" spc="0" normalizeH="0" baseline="0" noProof="0">
                <a:ln>
                  <a:noFill/>
                </a:ln>
                <a:solidFill>
                  <a:srgbClr val="CAD8D6">
                    <a:lumMod val="50000"/>
                  </a:srgbClr>
                </a:solidFill>
                <a:effectLst/>
                <a:uLnTx/>
                <a:uFillTx/>
                <a:latin typeface="Gill Sans Nova Light"/>
                <a:ea typeface="+mn-ea"/>
                <a:cs typeface="+mn-cs"/>
              </a:rPr>
              <a:t>The National Policy on Special Education in the Perspective of Inclusive Education</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7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700" b="1" i="0" u="none" strike="noStrike" kern="1200" cap="none" spc="0" normalizeH="0" baseline="0" noProof="0">
                <a:ln>
                  <a:noFill/>
                </a:ln>
                <a:solidFill>
                  <a:srgbClr val="CAD8D6">
                    <a:lumMod val="50000"/>
                  </a:srgbClr>
                </a:solidFill>
                <a:effectLst/>
                <a:uLnTx/>
                <a:uFillTx/>
                <a:latin typeface="Gill Sans Nova Light"/>
                <a:ea typeface="+mn-ea"/>
                <a:cs typeface="+mn-cs"/>
              </a:rPr>
              <a:t>United States: </a:t>
            </a:r>
            <a:r>
              <a:rPr kumimoji="0" lang="en-US" altLang="en-US" sz="1700" b="0" i="0" u="none" strike="noStrike" kern="1200" cap="none" spc="0" normalizeH="0" baseline="0" noProof="0">
                <a:ln>
                  <a:noFill/>
                </a:ln>
                <a:solidFill>
                  <a:srgbClr val="CAD8D6">
                    <a:lumMod val="50000"/>
                  </a:srgbClr>
                </a:solidFill>
                <a:effectLst/>
                <a:uLnTx/>
                <a:uFillTx/>
                <a:latin typeface="Gill Sans Nova Light"/>
                <a:ea typeface="+mn-ea"/>
                <a:cs typeface="+mn-cs"/>
              </a:rPr>
              <a:t>Individuals with Disabilities Education Act (IDEA).</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7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700" b="1" i="0" u="none" strike="noStrike" kern="1200" cap="none" spc="0" normalizeH="0" baseline="0" noProof="0">
                <a:ln>
                  <a:noFill/>
                </a:ln>
                <a:solidFill>
                  <a:srgbClr val="CAD8D6">
                    <a:lumMod val="50000"/>
                  </a:srgbClr>
                </a:solidFill>
                <a:effectLst/>
                <a:uLnTx/>
                <a:uFillTx/>
                <a:latin typeface="Gill Sans Nova Light"/>
                <a:ea typeface="+mn-ea"/>
                <a:cs typeface="+mn-cs"/>
              </a:rPr>
              <a:t>Sweden: </a:t>
            </a:r>
            <a:r>
              <a:rPr kumimoji="0" lang="en-US" altLang="en-US" sz="1700" b="0" i="0" u="none" strike="noStrike" kern="1200" cap="none" spc="0" normalizeH="0" baseline="0" noProof="0">
                <a:ln>
                  <a:noFill/>
                </a:ln>
                <a:solidFill>
                  <a:srgbClr val="CAD8D6">
                    <a:lumMod val="50000"/>
                  </a:srgbClr>
                </a:solidFill>
                <a:effectLst/>
                <a:uLnTx/>
                <a:uFillTx/>
                <a:latin typeface="Gill Sans Nova Light"/>
                <a:ea typeface="+mn-ea"/>
                <a:cs typeface="+mn-cs"/>
              </a:rPr>
              <a:t>Education Act which includes provisions for students with special needs.</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700" b="0" i="0" u="none" strike="noStrike" kern="1200" cap="none" spc="0" normalizeH="0" baseline="0" noProof="0">
              <a:ln>
                <a:noFill/>
              </a:ln>
              <a:solidFill>
                <a:srgbClr val="CAD8D6">
                  <a:lumMod val="50000"/>
                </a:srgbClr>
              </a:solidFill>
              <a:effectLst/>
              <a:uLnTx/>
              <a:uFillTx/>
              <a:latin typeface="Gill Sans Nova Ligh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700" b="1" i="0" u="none" strike="noStrike" kern="1200" cap="none" spc="0" normalizeH="0" baseline="0" noProof="0">
                <a:ln>
                  <a:noFill/>
                </a:ln>
                <a:solidFill>
                  <a:srgbClr val="CAD8D6">
                    <a:lumMod val="50000"/>
                  </a:srgbClr>
                </a:solidFill>
                <a:effectLst/>
                <a:uLnTx/>
                <a:uFillTx/>
                <a:latin typeface="Gill Sans Nova Light"/>
                <a:ea typeface="+mn-ea"/>
                <a:cs typeface="+mn-cs"/>
              </a:rPr>
              <a:t>Japan: </a:t>
            </a:r>
            <a:r>
              <a:rPr kumimoji="0" lang="en-US" altLang="en-US" sz="1700" b="0" i="0" u="none" strike="noStrike" kern="1200" cap="none" spc="0" normalizeH="0" baseline="0" noProof="0">
                <a:ln>
                  <a:noFill/>
                </a:ln>
                <a:solidFill>
                  <a:srgbClr val="CAD8D6">
                    <a:lumMod val="50000"/>
                  </a:srgbClr>
                </a:solidFill>
                <a:effectLst/>
                <a:uLnTx/>
                <a:uFillTx/>
                <a:latin typeface="Gill Sans Nova Light"/>
                <a:ea typeface="+mn-ea"/>
                <a:cs typeface="+mn-cs"/>
              </a:rPr>
              <a:t>Fundamental Law of Education promotes inclusive education and equal opportunities. </a:t>
            </a:r>
          </a:p>
        </p:txBody>
      </p:sp>
      <p:pic>
        <p:nvPicPr>
          <p:cNvPr id="9" name="Picture 2" descr="Inclusive Creation - building an inclusive world.">
            <a:extLst>
              <a:ext uri="{FF2B5EF4-FFF2-40B4-BE49-F238E27FC236}">
                <a16:creationId xmlns:a16="http://schemas.microsoft.com/office/drawing/2014/main" id="{86764578-8173-CD1C-B209-C0B738CA9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437" y="261275"/>
            <a:ext cx="674325" cy="3809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red and purple text&#10;&#10;Description automatically generated">
            <a:extLst>
              <a:ext uri="{FF2B5EF4-FFF2-40B4-BE49-F238E27FC236}">
                <a16:creationId xmlns:a16="http://schemas.microsoft.com/office/drawing/2014/main" id="{386F014D-DEC3-37A8-CAAA-374A62D48F06}"/>
              </a:ext>
            </a:extLst>
          </p:cNvPr>
          <p:cNvPicPr>
            <a:picLocks noChangeAspect="1"/>
          </p:cNvPicPr>
          <p:nvPr/>
        </p:nvPicPr>
        <p:blipFill>
          <a:blip r:embed="rId3"/>
          <a:stretch>
            <a:fillRect/>
          </a:stretch>
        </p:blipFill>
        <p:spPr>
          <a:xfrm>
            <a:off x="10400685" y="226034"/>
            <a:ext cx="1612087" cy="451384"/>
          </a:xfrm>
          <a:prstGeom prst="rect">
            <a:avLst/>
          </a:prstGeom>
        </p:spPr>
      </p:pic>
    </p:spTree>
    <p:extLst>
      <p:ext uri="{BB962C8B-B14F-4D97-AF65-F5344CB8AC3E}">
        <p14:creationId xmlns:p14="http://schemas.microsoft.com/office/powerpoint/2010/main" val="21408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14" name="Rectangle 1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4" name="Title 1">
            <a:extLst>
              <a:ext uri="{FF2B5EF4-FFF2-40B4-BE49-F238E27FC236}">
                <a16:creationId xmlns:a16="http://schemas.microsoft.com/office/drawing/2014/main" id="{41DA85C1-7609-F25A-2A43-7C9BA2FC4220}"/>
              </a:ext>
            </a:extLst>
          </p:cNvPr>
          <p:cNvSpPr txBox="1">
            <a:spLocks noGrp="1"/>
          </p:cNvSpPr>
          <p:nvPr>
            <p:ph type="title" idx="4294967295"/>
          </p:nvPr>
        </p:nvSpPr>
        <p:spPr>
          <a:xfrm>
            <a:off x="7470252" y="1876336"/>
            <a:ext cx="3669161" cy="27600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600" kern="1200">
                <a:solidFill>
                  <a:schemeClr val="accent3"/>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00" b="0" i="0" u="none" strike="noStrike" kern="1200" cap="none" spc="0" normalizeH="0" baseline="0" noProof="0">
                <a:ln>
                  <a:noFill/>
                </a:ln>
                <a:solidFill>
                  <a:schemeClr val="tx2">
                    <a:lumMod val="50000"/>
                  </a:schemeClr>
                </a:solidFill>
                <a:effectLst/>
                <a:uLnTx/>
                <a:uFillTx/>
                <a:latin typeface="+mn-lt"/>
                <a:ea typeface="+mj-ea"/>
                <a:cs typeface="+mj-cs"/>
              </a:rPr>
              <a:t>Let’s Network!</a:t>
            </a:r>
          </a:p>
        </p:txBody>
      </p:sp>
      <p:sp>
        <p:nvSpPr>
          <p:cNvPr id="3" name="Subtitle 2">
            <a:extLst>
              <a:ext uri="{FF2B5EF4-FFF2-40B4-BE49-F238E27FC236}">
                <a16:creationId xmlns:a16="http://schemas.microsoft.com/office/drawing/2014/main" id="{626260E8-21BF-1371-4767-5E86248A7A7B}"/>
              </a:ext>
            </a:extLst>
          </p:cNvPr>
          <p:cNvSpPr>
            <a:spLocks/>
          </p:cNvSpPr>
          <p:nvPr/>
        </p:nvSpPr>
        <p:spPr>
          <a:xfrm>
            <a:off x="826238" y="846386"/>
            <a:ext cx="5437402" cy="5165228"/>
          </a:xfrm>
          <a:prstGeom prst="rect">
            <a:avLst/>
          </a:prstGeom>
        </p:spPr>
        <p:txBody>
          <a:bodyPr vert="horz" lIns="91440" tIns="45720" rIns="91440" bIns="45720" rtlCol="0" anchor="t">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CAD8D6">
                    <a:lumMod val="50000"/>
                  </a:srgbClr>
                </a:solidFill>
                <a:effectLst/>
                <a:highlight>
                  <a:srgbClr val="FFFFFF"/>
                </a:highlight>
                <a:uLnTx/>
                <a:uFillTx/>
                <a:latin typeface="Gill Sans Nova Light"/>
                <a:ea typeface="Aptos" panose="020B0004020202020204" pitchFamily="34" charset="0"/>
                <a:cs typeface="+mn-cs"/>
              </a:rPr>
              <a:t>Group 1: Identifying Barriers and Solutions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Times New Roman" panose="02020603050405020304" pitchFamily="18" charset="0"/>
                <a:cs typeface="+mn-cs"/>
              </a:rPr>
              <a:t>What are some common barriers to education you’ve observed?</a:t>
            </a:r>
            <a:endPar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Aptos" panose="020B000402020202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Times New Roman" panose="02020603050405020304" pitchFamily="18" charset="0"/>
                <a:cs typeface="+mn-cs"/>
              </a:rPr>
              <a:t>What innovative solutions have you seen to overcome these barriers?</a:t>
            </a:r>
            <a:endPar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Times New Roman" panose="02020603050405020304" pitchFamily="18" charset="0"/>
                <a:cs typeface="+mn-cs"/>
              </a:rPr>
              <a:t> </a:t>
            </a:r>
            <a:endPar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CAD8D6">
                    <a:lumMod val="50000"/>
                  </a:srgbClr>
                </a:solidFill>
                <a:effectLst/>
                <a:highlight>
                  <a:srgbClr val="FFFFFF"/>
                </a:highlight>
                <a:uLnTx/>
                <a:uFillTx/>
                <a:latin typeface="Gill Sans Nova Light"/>
                <a:ea typeface="Aptos" panose="020B0004020202020204" pitchFamily="34" charset="0"/>
                <a:cs typeface="+mn-cs"/>
              </a:rPr>
              <a:t>Group 2: Tailored Resources and Culturally Sensitive Curriculums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Times New Roman" panose="02020603050405020304" pitchFamily="18" charset="0"/>
                <a:cs typeface="+mn-cs"/>
              </a:rPr>
              <a:t>How does your curriculum incorporate cultural sensitivity and diversity?</a:t>
            </a:r>
            <a:endPar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Aptos" panose="020B000402020202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Times New Roman" panose="02020603050405020304" pitchFamily="18" charset="0"/>
                <a:cs typeface="+mn-cs"/>
              </a:rPr>
              <a:t>What are the benefits and challenges of implementing a diverse curriculum?</a:t>
            </a:r>
            <a:endPar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Aptos" panose="020B0004020202020204" pitchFamily="34" charset="0"/>
              <a:cs typeface="+mn-cs"/>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Times New Roman" panose="02020603050405020304" pitchFamily="18" charset="0"/>
                <a:cs typeface="+mn-cs"/>
              </a:rPr>
              <a:t> </a:t>
            </a:r>
            <a:endPar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CAD8D6">
                    <a:lumMod val="50000"/>
                  </a:srgbClr>
                </a:solidFill>
                <a:effectLst/>
                <a:highlight>
                  <a:srgbClr val="FFFFFF"/>
                </a:highlight>
                <a:uLnTx/>
                <a:uFillTx/>
                <a:latin typeface="Gill Sans Nova Light"/>
                <a:ea typeface="Aptos" panose="020B0004020202020204" pitchFamily="34" charset="0"/>
                <a:cs typeface="+mn-cs"/>
              </a:rPr>
              <a:t>Group 3: Community and Parental Involvement</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Times New Roman" panose="02020603050405020304" pitchFamily="18" charset="0"/>
                <a:cs typeface="+mn-cs"/>
              </a:rPr>
              <a:t>How do you engage parents and the community in the educational process?</a:t>
            </a:r>
            <a:endPar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Aptos" panose="020B000402020202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Times New Roman" panose="02020603050405020304" pitchFamily="18" charset="0"/>
                <a:cs typeface="+mn-cs"/>
              </a:rPr>
              <a:t>How can we improve community and parental involvement in education?</a:t>
            </a:r>
            <a:endParaRPr kumimoji="0" lang="en-US" sz="2600" b="0" i="0" u="none" strike="noStrike" kern="1200" cap="none" spc="0" normalizeH="0" baseline="0" noProof="0">
              <a:ln>
                <a:noFill/>
              </a:ln>
              <a:solidFill>
                <a:srgbClr val="CAD8D6">
                  <a:lumMod val="50000"/>
                </a:srgbClr>
              </a:solidFill>
              <a:effectLst/>
              <a:highlight>
                <a:srgbClr val="FFFFFF"/>
              </a:highlight>
              <a:uLnTx/>
              <a:uFillTx/>
              <a:latin typeface="Gill Sans Nova Light"/>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AD8D6">
                    <a:lumMod val="50000"/>
                  </a:srgbClr>
                </a:solidFill>
                <a:effectLst/>
                <a:highlight>
                  <a:srgbClr val="FFFFFF"/>
                </a:highlight>
                <a:uLnTx/>
                <a:uFillTx/>
                <a:latin typeface="Aptos" panose="020B0004020202020204" pitchFamily="34" charset="0"/>
                <a:ea typeface="Times New Roman" panose="02020603050405020304" pitchFamily="18" charset="0"/>
                <a:cs typeface="+mn-cs"/>
              </a:rPr>
              <a:t> </a:t>
            </a:r>
            <a:endParaRPr kumimoji="0" lang="en-US" sz="1800" b="0" i="0" u="none" strike="noStrike" kern="1200" cap="none" spc="0" normalizeH="0" baseline="0" noProof="0">
              <a:ln>
                <a:noFill/>
              </a:ln>
              <a:solidFill>
                <a:srgbClr val="CAD8D6">
                  <a:lumMod val="50000"/>
                </a:srgbClr>
              </a:solidFill>
              <a:effectLst/>
              <a:highlight>
                <a:srgbClr val="FFFFFF"/>
              </a:highlight>
              <a:uLnTx/>
              <a:uFillTx/>
              <a:latin typeface="Calibri" panose="020F0502020204030204" pitchFamily="34" charset="0"/>
              <a:ea typeface="Aptos" panose="020B0004020202020204" pitchFamily="34" charset="0"/>
              <a:cs typeface="+mn-cs"/>
            </a:endParaRPr>
          </a:p>
        </p:txBody>
      </p:sp>
      <p:grpSp>
        <p:nvGrpSpPr>
          <p:cNvPr id="16" name="Group 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7" name="Freeform: Shape 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18" name="Freeform: Shape 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19" name="Freeform: Shape 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 name="Freeform: Shape 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grpSp>
      <p:pic>
        <p:nvPicPr>
          <p:cNvPr id="8" name="Picture 2" descr="Inclusive Creation - building an inclusive world.">
            <a:extLst>
              <a:ext uri="{FF2B5EF4-FFF2-40B4-BE49-F238E27FC236}">
                <a16:creationId xmlns:a16="http://schemas.microsoft.com/office/drawing/2014/main" id="{F407329C-674C-C7DD-2D92-ACBBAECA9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437" y="261275"/>
            <a:ext cx="674325" cy="3809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red and purple text&#10;&#10;Description automatically generated">
            <a:extLst>
              <a:ext uri="{FF2B5EF4-FFF2-40B4-BE49-F238E27FC236}">
                <a16:creationId xmlns:a16="http://schemas.microsoft.com/office/drawing/2014/main" id="{386F014D-DEC3-37A8-CAAA-374A62D48F06}"/>
              </a:ext>
            </a:extLst>
          </p:cNvPr>
          <p:cNvPicPr>
            <a:picLocks noChangeAspect="1"/>
          </p:cNvPicPr>
          <p:nvPr/>
        </p:nvPicPr>
        <p:blipFill>
          <a:blip r:embed="rId3"/>
          <a:stretch>
            <a:fillRect/>
          </a:stretch>
        </p:blipFill>
        <p:spPr>
          <a:xfrm>
            <a:off x="10400685" y="226034"/>
            <a:ext cx="1612087" cy="451384"/>
          </a:xfrm>
          <a:prstGeom prst="rect">
            <a:avLst/>
          </a:prstGeom>
        </p:spPr>
      </p:pic>
    </p:spTree>
    <p:extLst>
      <p:ext uri="{BB962C8B-B14F-4D97-AF65-F5344CB8AC3E}">
        <p14:creationId xmlns:p14="http://schemas.microsoft.com/office/powerpoint/2010/main" val="3563647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57" name="Rectangle 205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3" name="Subtitle 2">
            <a:extLst>
              <a:ext uri="{FF2B5EF4-FFF2-40B4-BE49-F238E27FC236}">
                <a16:creationId xmlns:a16="http://schemas.microsoft.com/office/drawing/2014/main" id="{626260E8-21BF-1371-4767-5E86248A7A7B}"/>
              </a:ext>
            </a:extLst>
          </p:cNvPr>
          <p:cNvSpPr>
            <a:spLocks noGrp="1"/>
          </p:cNvSpPr>
          <p:nvPr>
            <p:ph type="title" idx="4294967295"/>
          </p:nvPr>
        </p:nvSpPr>
        <p:spPr>
          <a:xfrm>
            <a:off x="844526" y="1619454"/>
            <a:ext cx="4977578" cy="36392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a:ln>
                  <a:noFill/>
                </a:ln>
                <a:solidFill>
                  <a:schemeClr val="tx2">
                    <a:lumMod val="50000"/>
                  </a:schemeClr>
                </a:solidFill>
                <a:effectLst/>
                <a:uLnTx/>
                <a:uFillTx/>
                <a:latin typeface="+mn-lt"/>
                <a:ea typeface="+mn-ea"/>
                <a:cs typeface="+mn-cs"/>
              </a:rPr>
              <a:t>Sumita Kunashakaran</a:t>
            </a:r>
            <a:br>
              <a:rPr kumimoji="0" lang="en-US" sz="2800" b="0" i="0" u="none" strike="noStrike" kern="1200" cap="none" spc="0" normalizeH="0" baseline="0" noProof="0">
                <a:ln>
                  <a:noFill/>
                </a:ln>
                <a:solidFill>
                  <a:schemeClr val="tx2">
                    <a:lumMod val="50000"/>
                  </a:schemeClr>
                </a:solidFill>
                <a:effectLst/>
                <a:uLnTx/>
                <a:uFillTx/>
                <a:latin typeface="+mn-lt"/>
                <a:ea typeface="+mn-ea"/>
                <a:cs typeface="+mn-cs"/>
              </a:rPr>
            </a:br>
            <a:r>
              <a:rPr kumimoji="0" lang="en-US" sz="2800" b="0" i="0" u="none" strike="noStrike" kern="1200" cap="none" spc="0" normalizeH="0" baseline="0" noProof="0">
                <a:ln>
                  <a:noFill/>
                </a:ln>
                <a:solidFill>
                  <a:schemeClr val="tx2">
                    <a:lumMod val="50000"/>
                  </a:schemeClr>
                </a:solidFill>
                <a:effectLst/>
                <a:uLnTx/>
                <a:uFillTx/>
                <a:latin typeface="+mn-lt"/>
                <a:ea typeface="+mn-ea"/>
                <a:cs typeface="+mn-cs"/>
              </a:rPr>
              <a:t>Chief Inclusion Officer</a:t>
            </a:r>
            <a:br>
              <a:rPr kumimoji="0" lang="en-US" sz="2800" b="0" i="0" u="none" strike="noStrike" kern="1200" cap="none" spc="0" normalizeH="0" baseline="0" noProof="0">
                <a:ln>
                  <a:noFill/>
                </a:ln>
                <a:solidFill>
                  <a:schemeClr val="tx2">
                    <a:lumMod val="50000"/>
                  </a:schemeClr>
                </a:solidFill>
                <a:effectLst/>
                <a:uLnTx/>
                <a:uFillTx/>
                <a:latin typeface="+mn-lt"/>
                <a:ea typeface="+mn-ea"/>
                <a:cs typeface="+mn-cs"/>
              </a:rPr>
            </a:br>
            <a:r>
              <a:rPr kumimoji="0" lang="en-US" sz="2800" b="0" i="0" u="none" strike="noStrike" kern="1200" cap="none" spc="0" normalizeH="0" baseline="0" noProof="0">
                <a:ln>
                  <a:noFill/>
                </a:ln>
                <a:solidFill>
                  <a:schemeClr val="tx2">
                    <a:lumMod val="50000"/>
                  </a:schemeClr>
                </a:solidFill>
                <a:effectLst/>
                <a:uLnTx/>
                <a:uFillTx/>
                <a:latin typeface="+mn-lt"/>
                <a:ea typeface="+mn-ea"/>
                <a:cs typeface="+mn-cs"/>
              </a:rPr>
              <a:t>Inclusive Creation AS</a:t>
            </a:r>
            <a:br>
              <a:rPr kumimoji="0" lang="en-US" sz="2800" b="0" i="0" u="none" strike="noStrike" kern="1200" cap="none" spc="0" normalizeH="0" baseline="0" noProof="0">
                <a:ln>
                  <a:noFill/>
                </a:ln>
                <a:solidFill>
                  <a:schemeClr val="tx2">
                    <a:lumMod val="50000"/>
                  </a:schemeClr>
                </a:solidFill>
                <a:effectLst/>
                <a:uLnTx/>
                <a:uFillTx/>
                <a:latin typeface="+mn-lt"/>
                <a:ea typeface="+mn-ea"/>
                <a:cs typeface="+mn-cs"/>
              </a:rPr>
            </a:br>
            <a:r>
              <a:rPr kumimoji="0" lang="en-US" sz="1800" b="0" i="0" u="none" strike="noStrike" kern="1200" cap="none" spc="0" normalizeH="0" baseline="0" noProof="0">
                <a:ln>
                  <a:noFill/>
                </a:ln>
                <a:solidFill>
                  <a:schemeClr val="tx2"/>
                </a:solidFill>
                <a:effectLst/>
                <a:uLnTx/>
                <a:uFillTx/>
                <a:latin typeface="+mn-lt"/>
                <a:ea typeface="+mn-ea"/>
                <a:cs typeface="+mn-cs"/>
                <a:hlinkClick r:id="rId2"/>
              </a:rPr>
              <a:t>sumita@inclusivecreation.com</a:t>
            </a:r>
            <a:endParaRPr kumimoji="0" lang="en-US" sz="1800" b="0" i="0" u="none" strike="noStrike" kern="1200" cap="none" spc="0" normalizeH="0" baseline="0" noProof="0">
              <a:ln>
                <a:noFill/>
              </a:ln>
              <a:solidFill>
                <a:schemeClr val="tx2"/>
              </a:solidFill>
              <a:effectLst/>
              <a:uLnTx/>
              <a:uFillTx/>
              <a:latin typeface="+mn-lt"/>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chemeClr val="tx2"/>
              </a:solidFill>
              <a:effectLst/>
              <a:uLnTx/>
              <a:uFillTx/>
              <a:latin typeface="+mn-lt"/>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chemeClr val="tx2"/>
              </a:solidFill>
              <a:effectLst/>
              <a:uLnTx/>
              <a:uFillTx/>
              <a:latin typeface="+mn-lt"/>
              <a:ea typeface="+mn-ea"/>
              <a:cs typeface="+mn-cs"/>
            </a:endParaRPr>
          </a:p>
        </p:txBody>
      </p:sp>
      <p:grpSp>
        <p:nvGrpSpPr>
          <p:cNvPr id="2059" name="Group 205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60" name="Freeform: Shape 205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61" name="Freeform: Shape 206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62" name="Freeform: Shape 206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63" name="Freeform: Shape 206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grpSp>
      <p:pic>
        <p:nvPicPr>
          <p:cNvPr id="2050" name="Picture 2" descr="Inclusive Creation - building an inclusive world.">
            <a:extLst>
              <a:ext uri="{FF2B5EF4-FFF2-40B4-BE49-F238E27FC236}">
                <a16:creationId xmlns:a16="http://schemas.microsoft.com/office/drawing/2014/main" id="{F79752A5-6C17-2CA4-71D8-478D5FA690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0821" y="2404880"/>
            <a:ext cx="3661831" cy="2068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red and purple text&#10;&#10;Description automatically generated">
            <a:extLst>
              <a:ext uri="{FF2B5EF4-FFF2-40B4-BE49-F238E27FC236}">
                <a16:creationId xmlns:a16="http://schemas.microsoft.com/office/drawing/2014/main" id="{386F014D-DEC3-37A8-CAAA-374A62D48F06}"/>
              </a:ext>
            </a:extLst>
          </p:cNvPr>
          <p:cNvPicPr>
            <a:picLocks noChangeAspect="1"/>
          </p:cNvPicPr>
          <p:nvPr/>
        </p:nvPicPr>
        <p:blipFill>
          <a:blip r:embed="rId4"/>
          <a:stretch>
            <a:fillRect/>
          </a:stretch>
        </p:blipFill>
        <p:spPr>
          <a:xfrm>
            <a:off x="10400685" y="226034"/>
            <a:ext cx="1612087" cy="451384"/>
          </a:xfrm>
          <a:prstGeom prst="rect">
            <a:avLst/>
          </a:prstGeom>
        </p:spPr>
      </p:pic>
    </p:spTree>
    <p:extLst>
      <p:ext uri="{BB962C8B-B14F-4D97-AF65-F5344CB8AC3E}">
        <p14:creationId xmlns:p14="http://schemas.microsoft.com/office/powerpoint/2010/main" val="5981808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57" name="Rectangle 2056">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180947" y="696056"/>
            <a:ext cx="9829800" cy="773334"/>
          </a:xfrm>
        </p:spPr>
        <p:txBody>
          <a:bodyPr vert="horz" lIns="91440" tIns="45720" rIns="91440" bIns="45720" rtlCol="0" anchor="b">
            <a:normAutofit/>
          </a:bodyPr>
          <a:lstStyle/>
          <a:p>
            <a:r>
              <a:rPr lang="en-US" sz="2800" kern="1200">
                <a:solidFill>
                  <a:schemeClr val="tx2">
                    <a:lumMod val="50000"/>
                  </a:schemeClr>
                </a:solidFill>
                <a:latin typeface="+mj-lt"/>
                <a:ea typeface="+mj-ea"/>
                <a:cs typeface="+mj-cs"/>
              </a:rPr>
              <a:t>www.sumitakunashakaran.com</a:t>
            </a:r>
          </a:p>
        </p:txBody>
      </p:sp>
      <p:grpSp>
        <p:nvGrpSpPr>
          <p:cNvPr id="2059" name="Group 2058">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2060" name="Freeform: Shape 2059">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61" name="Freeform: Shape 2060">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62" name="Freeform: Shape 2061">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63" name="Freeform: Shape 2062">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grpSp>
      <p:grpSp>
        <p:nvGrpSpPr>
          <p:cNvPr id="2065" name="Group 2064">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066" name="Freeform: Shape 2065">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67" name="Freeform: Shape 2066">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68" name="Freeform: Shape 2067">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2069" name="Freeform: Shape 2068">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Light"/>
                <a:ea typeface="+mn-ea"/>
                <a:cs typeface="+mn-cs"/>
              </a:endParaRPr>
            </a:p>
          </p:txBody>
        </p:sp>
      </p:grpSp>
      <p:pic>
        <p:nvPicPr>
          <p:cNvPr id="5" name="Picture 4" descr="A black background with red and purple text&#10;&#10;Description automatically generated">
            <a:extLst>
              <a:ext uri="{FF2B5EF4-FFF2-40B4-BE49-F238E27FC236}">
                <a16:creationId xmlns:a16="http://schemas.microsoft.com/office/drawing/2014/main" id="{386F014D-DEC3-37A8-CAAA-374A62D48F06}"/>
              </a:ext>
            </a:extLst>
          </p:cNvPr>
          <p:cNvPicPr>
            <a:picLocks noChangeAspect="1"/>
          </p:cNvPicPr>
          <p:nvPr/>
        </p:nvPicPr>
        <p:blipFill>
          <a:blip r:embed="rId2"/>
          <a:stretch>
            <a:fillRect/>
          </a:stretch>
        </p:blipFill>
        <p:spPr>
          <a:xfrm>
            <a:off x="10400685" y="226034"/>
            <a:ext cx="1612087" cy="451384"/>
          </a:xfrm>
          <a:prstGeom prst="rect">
            <a:avLst/>
          </a:prstGeom>
        </p:spPr>
      </p:pic>
      <p:pic>
        <p:nvPicPr>
          <p:cNvPr id="8" name="Picture 7" descr="A Picture of &quot;The Sins &amp; Wins of Inclusive Leadership&quot;">
            <a:extLst>
              <a:ext uri="{FF2B5EF4-FFF2-40B4-BE49-F238E27FC236}">
                <a16:creationId xmlns:a16="http://schemas.microsoft.com/office/drawing/2014/main" id="{CF905801-D3ED-0534-F318-AE5EB4789D17}"/>
              </a:ext>
            </a:extLst>
          </p:cNvPr>
          <p:cNvPicPr>
            <a:picLocks noChangeAspect="1"/>
          </p:cNvPicPr>
          <p:nvPr/>
        </p:nvPicPr>
        <p:blipFill>
          <a:blip r:embed="rId3"/>
          <a:stretch>
            <a:fillRect/>
          </a:stretch>
        </p:blipFill>
        <p:spPr>
          <a:xfrm>
            <a:off x="1606475" y="1734916"/>
            <a:ext cx="4152623" cy="4528724"/>
          </a:xfrm>
          <a:prstGeom prst="rect">
            <a:avLst/>
          </a:prstGeom>
        </p:spPr>
      </p:pic>
      <p:pic>
        <p:nvPicPr>
          <p:cNvPr id="10" name="Picture 9" descr="A Picture of &quot;The Sins &amp; Wins of Inclusive Design&quot;">
            <a:extLst>
              <a:ext uri="{FF2B5EF4-FFF2-40B4-BE49-F238E27FC236}">
                <a16:creationId xmlns:a16="http://schemas.microsoft.com/office/drawing/2014/main" id="{0D92095A-975C-7F41-3079-2FD34006CFE8}"/>
              </a:ext>
            </a:extLst>
          </p:cNvPr>
          <p:cNvPicPr>
            <a:picLocks noChangeAspect="1"/>
          </p:cNvPicPr>
          <p:nvPr/>
        </p:nvPicPr>
        <p:blipFill>
          <a:blip r:embed="rId4"/>
          <a:stretch>
            <a:fillRect/>
          </a:stretch>
        </p:blipFill>
        <p:spPr>
          <a:xfrm>
            <a:off x="6037966" y="1734916"/>
            <a:ext cx="4014605" cy="4338426"/>
          </a:xfrm>
          <a:prstGeom prst="rect">
            <a:avLst/>
          </a:prstGeom>
        </p:spPr>
      </p:pic>
    </p:spTree>
    <p:extLst>
      <p:ext uri="{BB962C8B-B14F-4D97-AF65-F5344CB8AC3E}">
        <p14:creationId xmlns:p14="http://schemas.microsoft.com/office/powerpoint/2010/main" val="30822890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57BF025-B592-4163-827F-732006F7E2BF}"/>
              </a:ext>
            </a:extLst>
          </p:cNvPr>
          <p:cNvSpPr>
            <a:spLocks noGrp="1"/>
          </p:cNvSpPr>
          <p:nvPr>
            <p:ph type="title"/>
          </p:nvPr>
        </p:nvSpPr>
        <p:spPr>
          <a:xfrm>
            <a:off x="1194889" y="2789391"/>
            <a:ext cx="7767682" cy="1105029"/>
          </a:xfrm>
        </p:spPr>
        <p:txBody>
          <a:bodyPr>
            <a:noAutofit/>
          </a:bodyPr>
          <a:lstStyle/>
          <a:p>
            <a:r>
              <a:rPr lang="de-DE" sz="4000">
                <a:solidFill>
                  <a:schemeClr val="accent6"/>
                </a:solidFill>
                <a:latin typeface="Arial" panose="020B0604020202020204" pitchFamily="34" charset="0"/>
                <a:cs typeface="Arial" panose="020B0604020202020204" pitchFamily="34" charset="0"/>
              </a:rPr>
              <a:t>Outlook</a:t>
            </a:r>
            <a:br>
              <a:rPr lang="de-DE" sz="4000">
                <a:solidFill>
                  <a:schemeClr val="accent6"/>
                </a:solidFill>
              </a:rPr>
            </a:br>
            <a:br>
              <a:rPr lang="de-DE" sz="4000">
                <a:solidFill>
                  <a:schemeClr val="accent6"/>
                </a:solidFill>
              </a:rPr>
            </a:br>
            <a:endParaRPr lang="de-DE" sz="4000" b="0">
              <a:solidFill>
                <a:schemeClr val="accent6"/>
              </a:solidFill>
            </a:endParaRPr>
          </a:p>
        </p:txBody>
      </p:sp>
      <p:sp>
        <p:nvSpPr>
          <p:cNvPr id="5" name="Textplatzhalter 4">
            <a:extLst>
              <a:ext uri="{FF2B5EF4-FFF2-40B4-BE49-F238E27FC236}">
                <a16:creationId xmlns:a16="http://schemas.microsoft.com/office/drawing/2014/main" id="{320B113F-EB43-9CC4-AED7-051A7412B851}"/>
              </a:ext>
            </a:extLst>
          </p:cNvPr>
          <p:cNvSpPr>
            <a:spLocks noGrp="1"/>
          </p:cNvSpPr>
          <p:nvPr>
            <p:ph type="body" sz="quarter" idx="13"/>
          </p:nvPr>
        </p:nvSpPr>
        <p:spPr/>
        <p:txBody>
          <a:bodyPr/>
          <a:lstStyle/>
          <a:p>
            <a:r>
              <a:rPr lang="de-DE" sz="3200" b="1" err="1">
                <a:solidFill>
                  <a:schemeClr val="accent1"/>
                </a:solidFill>
              </a:rPr>
              <a:t>How</a:t>
            </a:r>
            <a:r>
              <a:rPr lang="de-DE" sz="3200" b="1">
                <a:solidFill>
                  <a:schemeClr val="accent1"/>
                </a:solidFill>
              </a:rPr>
              <a:t> </a:t>
            </a:r>
            <a:r>
              <a:rPr lang="de-DE" sz="3200" b="1" err="1">
                <a:solidFill>
                  <a:schemeClr val="accent1"/>
                </a:solidFill>
              </a:rPr>
              <a:t>can</a:t>
            </a:r>
            <a:r>
              <a:rPr lang="de-DE" sz="3200" b="1">
                <a:solidFill>
                  <a:schemeClr val="accent1"/>
                </a:solidFill>
              </a:rPr>
              <a:t> </a:t>
            </a:r>
            <a:r>
              <a:rPr lang="de-DE" sz="3200" b="1" err="1">
                <a:solidFill>
                  <a:schemeClr val="accent1"/>
                </a:solidFill>
              </a:rPr>
              <a:t>you</a:t>
            </a:r>
            <a:r>
              <a:rPr lang="de-DE" sz="3200" b="1">
                <a:solidFill>
                  <a:schemeClr val="accent1"/>
                </a:solidFill>
              </a:rPr>
              <a:t> </a:t>
            </a:r>
            <a:r>
              <a:rPr lang="de-DE" sz="3200" b="1" err="1">
                <a:solidFill>
                  <a:schemeClr val="accent1"/>
                </a:solidFill>
              </a:rPr>
              <a:t>get</a:t>
            </a:r>
            <a:r>
              <a:rPr lang="de-DE" sz="3200" b="1">
                <a:solidFill>
                  <a:schemeClr val="accent1"/>
                </a:solidFill>
              </a:rPr>
              <a:t> </a:t>
            </a:r>
            <a:r>
              <a:rPr lang="de-DE" sz="3200" b="1" err="1">
                <a:solidFill>
                  <a:schemeClr val="accent1"/>
                </a:solidFill>
              </a:rPr>
              <a:t>involved</a:t>
            </a:r>
            <a:r>
              <a:rPr lang="de-DE" sz="3200" b="1">
                <a:solidFill>
                  <a:schemeClr val="accent1"/>
                </a:solidFill>
              </a:rPr>
              <a:t>?</a:t>
            </a:r>
          </a:p>
          <a:p>
            <a:r>
              <a:rPr lang="de-DE" sz="3200">
                <a:solidFill>
                  <a:schemeClr val="accent1"/>
                </a:solidFill>
              </a:rPr>
              <a:t>Rebecca Daniel, GIZ</a:t>
            </a:r>
          </a:p>
          <a:p>
            <a:endParaRPr lang="de-DE" sz="2000">
              <a:solidFill>
                <a:schemeClr val="tx1"/>
              </a:solidFill>
            </a:endParaRPr>
          </a:p>
        </p:txBody>
      </p:sp>
    </p:spTree>
    <p:extLst>
      <p:ext uri="{BB962C8B-B14F-4D97-AF65-F5344CB8AC3E}">
        <p14:creationId xmlns:p14="http://schemas.microsoft.com/office/powerpoint/2010/main" val="489627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566849B-D4A1-84DE-2377-2F359DAE2034}"/>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76</a:t>
            </a:fld>
            <a:endParaRPr lang="de-DE"/>
          </a:p>
        </p:txBody>
      </p:sp>
      <p:sp>
        <p:nvSpPr>
          <p:cNvPr id="5" name="Titel 4">
            <a:extLst>
              <a:ext uri="{FF2B5EF4-FFF2-40B4-BE49-F238E27FC236}">
                <a16:creationId xmlns:a16="http://schemas.microsoft.com/office/drawing/2014/main" id="{9D0994D1-0E26-1433-EEED-97B1CE008A39}"/>
              </a:ext>
            </a:extLst>
          </p:cNvPr>
          <p:cNvSpPr>
            <a:spLocks noGrp="1"/>
          </p:cNvSpPr>
          <p:nvPr>
            <p:ph type="title"/>
          </p:nvPr>
        </p:nvSpPr>
        <p:spPr/>
        <p:txBody>
          <a:bodyPr anchor="ctr" anchorCtr="0">
            <a:normAutofit/>
          </a:bodyPr>
          <a:lstStyle/>
          <a:p>
            <a:r>
              <a:rPr lang="de-DE" err="1">
                <a:solidFill>
                  <a:schemeClr val="accent6"/>
                </a:solidFill>
                <a:latin typeface="Arial" panose="020B0604020202020204" pitchFamily="34" charset="0"/>
                <a:cs typeface="Arial" panose="020B0604020202020204" pitchFamily="34" charset="0"/>
                <a:sym typeface="Wingdings" panose="05000000000000000000" pitchFamily="2" charset="2"/>
              </a:rPr>
              <a:t>Your</a:t>
            </a:r>
            <a:r>
              <a:rPr lang="de-DE">
                <a:solidFill>
                  <a:schemeClr val="accent6"/>
                </a:solidFill>
                <a:latin typeface="Arial" panose="020B0604020202020204" pitchFamily="34" charset="0"/>
                <a:cs typeface="Arial" panose="020B0604020202020204" pitchFamily="34" charset="0"/>
                <a:sym typeface="Wingdings" panose="05000000000000000000" pitchFamily="2" charset="2"/>
              </a:rPr>
              <a:t> </a:t>
            </a:r>
            <a:r>
              <a:rPr lang="de-DE" err="1">
                <a:solidFill>
                  <a:schemeClr val="accent6"/>
                </a:solidFill>
                <a:latin typeface="Arial" panose="020B0604020202020204" pitchFamily="34" charset="0"/>
                <a:cs typeface="Arial" panose="020B0604020202020204" pitchFamily="34" charset="0"/>
                <a:sym typeface="Wingdings" panose="05000000000000000000" pitchFamily="2" charset="2"/>
              </a:rPr>
              <a:t>input</a:t>
            </a:r>
            <a:r>
              <a:rPr lang="de-DE">
                <a:solidFill>
                  <a:schemeClr val="accent6"/>
                </a:solidFill>
                <a:latin typeface="Arial" panose="020B0604020202020204" pitchFamily="34" charset="0"/>
                <a:cs typeface="Arial" panose="020B0604020202020204" pitchFamily="34" charset="0"/>
                <a:sym typeface="Wingdings" panose="05000000000000000000" pitchFamily="2" charset="2"/>
              </a:rPr>
              <a:t> </a:t>
            </a:r>
            <a:r>
              <a:rPr lang="de-DE" err="1">
                <a:solidFill>
                  <a:schemeClr val="accent6"/>
                </a:solidFill>
                <a:latin typeface="Arial" panose="020B0604020202020204" pitchFamily="34" charset="0"/>
                <a:cs typeface="Arial" panose="020B0604020202020204" pitchFamily="34" charset="0"/>
                <a:sym typeface="Wingdings" panose="05000000000000000000" pitchFamily="2" charset="2"/>
              </a:rPr>
              <a:t>is</a:t>
            </a:r>
            <a:r>
              <a:rPr lang="de-DE">
                <a:solidFill>
                  <a:schemeClr val="accent6"/>
                </a:solidFill>
                <a:latin typeface="Arial" panose="020B0604020202020204" pitchFamily="34" charset="0"/>
                <a:cs typeface="Arial" panose="020B0604020202020204" pitchFamily="34" charset="0"/>
                <a:sym typeface="Wingdings" panose="05000000000000000000" pitchFamily="2" charset="2"/>
              </a:rPr>
              <a:t> </a:t>
            </a:r>
            <a:r>
              <a:rPr lang="de-DE" err="1">
                <a:solidFill>
                  <a:schemeClr val="accent6"/>
                </a:solidFill>
                <a:latin typeface="Arial" panose="020B0604020202020204" pitchFamily="34" charset="0"/>
                <a:cs typeface="Arial" panose="020B0604020202020204" pitchFamily="34" charset="0"/>
                <a:sym typeface="Wingdings" panose="05000000000000000000" pitchFamily="2" charset="2"/>
              </a:rPr>
              <a:t>needed</a:t>
            </a:r>
            <a:r>
              <a:rPr lang="de-DE">
                <a:solidFill>
                  <a:schemeClr val="accent6"/>
                </a:solidFill>
                <a:latin typeface="Arial" panose="020B0604020202020204" pitchFamily="34" charset="0"/>
                <a:cs typeface="Arial" panose="020B0604020202020204" pitchFamily="34" charset="0"/>
                <a:sym typeface="Wingdings" panose="05000000000000000000" pitchFamily="2" charset="2"/>
              </a:rPr>
              <a:t>!</a:t>
            </a:r>
            <a:endParaRPr lang="de-DE">
              <a:solidFill>
                <a:schemeClr val="accent6"/>
              </a:solidFill>
              <a:latin typeface="Arial" panose="020B0604020202020204" pitchFamily="34" charset="0"/>
              <a:cs typeface="Arial" panose="020B0604020202020204" pitchFamily="34" charset="0"/>
            </a:endParaRPr>
          </a:p>
        </p:txBody>
      </p:sp>
      <p:sp>
        <p:nvSpPr>
          <p:cNvPr id="4" name="Inhaltsplatzhalter 3">
            <a:extLst>
              <a:ext uri="{FF2B5EF4-FFF2-40B4-BE49-F238E27FC236}">
                <a16:creationId xmlns:a16="http://schemas.microsoft.com/office/drawing/2014/main" id="{06A540DC-11B3-BADC-14F0-BF4AA2EDCB34}"/>
              </a:ext>
            </a:extLst>
          </p:cNvPr>
          <p:cNvSpPr>
            <a:spLocks noGrp="1"/>
          </p:cNvSpPr>
          <p:nvPr>
            <p:ph sz="quarter" idx="13"/>
          </p:nvPr>
        </p:nvSpPr>
        <p:spPr>
          <a:xfrm>
            <a:off x="959983" y="2365096"/>
            <a:ext cx="8615363" cy="2990764"/>
          </a:xfrm>
        </p:spPr>
        <p:txBody>
          <a:bodyPr>
            <a:noAutofit/>
          </a:bodyPr>
          <a:lstStyle/>
          <a:p>
            <a:pPr marL="0" indent="0" algn="ctr">
              <a:buNone/>
            </a:pPr>
            <a:r>
              <a:rPr lang="en-US" sz="3200" b="0">
                <a:solidFill>
                  <a:schemeClr val="accent6"/>
                </a:solidFill>
              </a:rPr>
              <a:t>Let us know what you think!</a:t>
            </a:r>
          </a:p>
          <a:p>
            <a:pPr marL="0" indent="0" algn="ctr">
              <a:buNone/>
            </a:pPr>
            <a:r>
              <a:rPr lang="en-US" sz="3200" b="0">
                <a:solidFill>
                  <a:schemeClr val="accent6"/>
                </a:solidFill>
              </a:rPr>
              <a:t>Contribute to the </a:t>
            </a:r>
            <a:r>
              <a:rPr lang="en-US" sz="3200">
                <a:solidFill>
                  <a:schemeClr val="accent6"/>
                </a:solidFill>
              </a:rPr>
              <a:t>newsletter </a:t>
            </a:r>
            <a:r>
              <a:rPr lang="en-US" sz="3200" b="0">
                <a:solidFill>
                  <a:schemeClr val="accent6"/>
                </a:solidFill>
              </a:rPr>
              <a:t>&amp; the </a:t>
            </a:r>
            <a:r>
              <a:rPr lang="en-US" sz="3200">
                <a:solidFill>
                  <a:schemeClr val="accent6"/>
                </a:solidFill>
              </a:rPr>
              <a:t>events</a:t>
            </a:r>
            <a:r>
              <a:rPr lang="en-US" sz="3200" b="0">
                <a:solidFill>
                  <a:schemeClr val="accent6"/>
                </a:solidFill>
              </a:rPr>
              <a:t>!</a:t>
            </a:r>
          </a:p>
          <a:p>
            <a:pPr marL="0" indent="0" algn="ctr">
              <a:buNone/>
            </a:pPr>
            <a:r>
              <a:rPr lang="en-US" sz="3200">
                <a:solidFill>
                  <a:schemeClr val="accent6"/>
                </a:solidFill>
              </a:rPr>
              <a:t>Spread the news</a:t>
            </a:r>
            <a:r>
              <a:rPr lang="en-US" sz="3200" b="0">
                <a:solidFill>
                  <a:schemeClr val="accent6"/>
                </a:solidFill>
              </a:rPr>
              <a:t>!</a:t>
            </a:r>
          </a:p>
          <a:p>
            <a:pPr marL="0" indent="0" algn="ctr">
              <a:buNone/>
            </a:pPr>
            <a:r>
              <a:rPr lang="en-US" sz="3200">
                <a:solidFill>
                  <a:schemeClr val="accent6"/>
                </a:solidFill>
              </a:rPr>
              <a:t>Register</a:t>
            </a:r>
            <a:r>
              <a:rPr lang="en-US" sz="3200" b="0">
                <a:solidFill>
                  <a:schemeClr val="accent6"/>
                </a:solidFill>
              </a:rPr>
              <a:t> for the Living Inclusion Network on our </a:t>
            </a:r>
            <a:r>
              <a:rPr lang="de-DE" sz="3200" b="1" u="sng" err="1">
                <a:solidFill>
                  <a:schemeClr val="accent6"/>
                </a:solidFill>
                <a:hlinkClick r:id="rId3">
                  <a:extLst>
                    <a:ext uri="{A12FA001-AC4F-418D-AE19-62706E023703}">
                      <ahyp:hlinkClr xmlns:ahyp="http://schemas.microsoft.com/office/drawing/2018/hyperlinkcolor" val="tx"/>
                    </a:ext>
                  </a:extLst>
                </a:hlinkClick>
              </a:rPr>
              <a:t>website</a:t>
            </a:r>
            <a:r>
              <a:rPr lang="en-US" sz="3200" b="0">
                <a:solidFill>
                  <a:schemeClr val="accent6"/>
                </a:solidFill>
              </a:rPr>
              <a:t>!</a:t>
            </a:r>
            <a:br>
              <a:rPr kumimoji="0" lang="en-US" sz="2800" b="0" i="0" u="none" strike="noStrike" kern="1200" cap="none" spc="0" normalizeH="0" baseline="0" noProof="0">
                <a:ln>
                  <a:noFill/>
                </a:ln>
                <a:solidFill>
                  <a:srgbClr val="480E41"/>
                </a:solidFill>
                <a:effectLst/>
                <a:uLnTx/>
                <a:uFillTx/>
                <a:latin typeface="Calibri" panose="020F0502020204030204"/>
                <a:ea typeface="+mj-ea"/>
                <a:cs typeface="+mj-cs"/>
              </a:rPr>
            </a:br>
            <a:endParaRPr lang="en-US" sz="3200" b="0">
              <a:solidFill>
                <a:schemeClr val="accent6"/>
              </a:solidFill>
            </a:endParaRPr>
          </a:p>
        </p:txBody>
      </p:sp>
      <p:sp>
        <p:nvSpPr>
          <p:cNvPr id="7" name="Rechteck 6" descr="three women chatting with heads slightly put together">
            <a:extLst>
              <a:ext uri="{FF2B5EF4-FFF2-40B4-BE49-F238E27FC236}">
                <a16:creationId xmlns:a16="http://schemas.microsoft.com/office/drawing/2014/main" id="{41D17B9F-BDCE-914D-4352-12B8C596D1E1}"/>
              </a:ext>
            </a:extLst>
          </p:cNvPr>
          <p:cNvSpPr/>
          <p:nvPr/>
        </p:nvSpPr>
        <p:spPr>
          <a:xfrm>
            <a:off x="11706860" y="4578096"/>
            <a:ext cx="298704" cy="987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ußzeilenplatzhalter 1">
            <a:extLst>
              <a:ext uri="{FF2B5EF4-FFF2-40B4-BE49-F238E27FC236}">
                <a16:creationId xmlns:a16="http://schemas.microsoft.com/office/drawing/2014/main" id="{F2AC47C7-3EA3-D533-FD80-387538777724}"/>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spTree>
    <p:extLst>
      <p:ext uri="{BB962C8B-B14F-4D97-AF65-F5344CB8AC3E}">
        <p14:creationId xmlns:p14="http://schemas.microsoft.com/office/powerpoint/2010/main" val="14962330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F745B8A-E77E-A281-7E3C-49CE3CFD8C81}"/>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77</a:t>
            </a:fld>
            <a:endParaRPr lang="de-DE"/>
          </a:p>
        </p:txBody>
      </p:sp>
      <p:sp>
        <p:nvSpPr>
          <p:cNvPr id="5" name="Titel 4">
            <a:extLst>
              <a:ext uri="{FF2B5EF4-FFF2-40B4-BE49-F238E27FC236}">
                <a16:creationId xmlns:a16="http://schemas.microsoft.com/office/drawing/2014/main" id="{2072DBFE-3D05-E0CD-B36F-783728A81703}"/>
              </a:ext>
            </a:extLst>
          </p:cNvPr>
          <p:cNvSpPr>
            <a:spLocks noGrp="1"/>
          </p:cNvSpPr>
          <p:nvPr>
            <p:ph type="title"/>
          </p:nvPr>
        </p:nvSpPr>
        <p:spPr/>
        <p:txBody>
          <a:bodyPr/>
          <a:lstStyle/>
          <a:p>
            <a:r>
              <a:rPr lang="en-GB">
                <a:solidFill>
                  <a:schemeClr val="accent6"/>
                </a:solidFill>
                <a:latin typeface="Arial" panose="020B0604020202020204" pitchFamily="34" charset="0"/>
                <a:cs typeface="Arial" panose="020B0604020202020204" pitchFamily="34" charset="0"/>
              </a:rPr>
              <a:t>Upcoming network activities</a:t>
            </a:r>
          </a:p>
        </p:txBody>
      </p:sp>
      <p:sp>
        <p:nvSpPr>
          <p:cNvPr id="6" name="Textfeld 5">
            <a:extLst>
              <a:ext uri="{FF2B5EF4-FFF2-40B4-BE49-F238E27FC236}">
                <a16:creationId xmlns:a16="http://schemas.microsoft.com/office/drawing/2014/main" id="{7CD740C6-ADF9-20E7-92E1-0EDC262D049F}"/>
              </a:ext>
            </a:extLst>
          </p:cNvPr>
          <p:cNvSpPr txBox="1"/>
          <p:nvPr/>
        </p:nvSpPr>
        <p:spPr>
          <a:xfrm>
            <a:off x="792480" y="1916972"/>
            <a:ext cx="4653638" cy="2893100"/>
          </a:xfrm>
          <a:prstGeom prst="rect">
            <a:avLst/>
          </a:prstGeom>
          <a:noFill/>
        </p:spPr>
        <p:txBody>
          <a:bodyPr wrap="square" lIns="91440" tIns="45720" rIns="91440" bIns="45720" rtlCol="0" anchor="t">
            <a:spAutoFit/>
          </a:bodyPr>
          <a:lstStyle/>
          <a:p>
            <a:pPr>
              <a:spcAft>
                <a:spcPts val="1200"/>
              </a:spcAft>
            </a:pPr>
            <a:r>
              <a:rPr lang="en-GB" sz="3200" b="1">
                <a:solidFill>
                  <a:srgbClr val="C80000"/>
                </a:solidFill>
              </a:rPr>
              <a:t>Members only</a:t>
            </a:r>
            <a:endParaRPr lang="en-GB" sz="3200">
              <a:solidFill>
                <a:srgbClr val="C80000"/>
              </a:solidFill>
            </a:endParaRPr>
          </a:p>
          <a:p>
            <a:r>
              <a:rPr lang="en-GB" sz="2800" b="1">
                <a:solidFill>
                  <a:schemeClr val="accent6"/>
                </a:solidFill>
              </a:rPr>
              <a:t>Inclusion Café </a:t>
            </a:r>
            <a:br>
              <a:rPr lang="en-GB" sz="2800"/>
            </a:br>
            <a:r>
              <a:rPr lang="en-GB" sz="2800">
                <a:solidFill>
                  <a:schemeClr val="accent6"/>
                </a:solidFill>
              </a:rPr>
              <a:t>(autumn 2024)</a:t>
            </a:r>
            <a:endParaRPr lang="en-GB" sz="2800">
              <a:solidFill>
                <a:schemeClr val="accent6"/>
              </a:solidFill>
              <a:cs typeface="Calibri"/>
            </a:endParaRPr>
          </a:p>
          <a:p>
            <a:endParaRPr lang="en-GB" sz="2800">
              <a:solidFill>
                <a:schemeClr val="accent6"/>
              </a:solidFill>
            </a:endParaRPr>
          </a:p>
          <a:p>
            <a:r>
              <a:rPr lang="en-GB" sz="2800" b="1">
                <a:solidFill>
                  <a:schemeClr val="accent6"/>
                </a:solidFill>
              </a:rPr>
              <a:t>Newsletter </a:t>
            </a:r>
            <a:br>
              <a:rPr lang="en-GB" sz="2800" b="1"/>
            </a:br>
            <a:r>
              <a:rPr lang="en-GB" sz="2800">
                <a:solidFill>
                  <a:schemeClr val="accent6"/>
                </a:solidFill>
              </a:rPr>
              <a:t>(next week)</a:t>
            </a:r>
            <a:endParaRPr lang="en-GB" sz="2800">
              <a:solidFill>
                <a:schemeClr val="accent6"/>
              </a:solidFill>
              <a:cs typeface="Calibri"/>
            </a:endParaRPr>
          </a:p>
        </p:txBody>
      </p:sp>
      <p:sp>
        <p:nvSpPr>
          <p:cNvPr id="7" name="Textfeld 6">
            <a:extLst>
              <a:ext uri="{FF2B5EF4-FFF2-40B4-BE49-F238E27FC236}">
                <a16:creationId xmlns:a16="http://schemas.microsoft.com/office/drawing/2014/main" id="{9156242F-9F97-565A-130F-B6E9A564A86C}"/>
              </a:ext>
            </a:extLst>
          </p:cNvPr>
          <p:cNvSpPr txBox="1"/>
          <p:nvPr/>
        </p:nvSpPr>
        <p:spPr>
          <a:xfrm>
            <a:off x="6019937" y="1916972"/>
            <a:ext cx="5581016" cy="1169551"/>
          </a:xfrm>
          <a:prstGeom prst="rect">
            <a:avLst/>
          </a:prstGeom>
          <a:noFill/>
        </p:spPr>
        <p:txBody>
          <a:bodyPr wrap="square" lIns="91440" tIns="45720" rIns="91440" bIns="45720" rtlCol="0" anchor="t">
            <a:spAutoFit/>
          </a:bodyPr>
          <a:lstStyle/>
          <a:p>
            <a:pPr>
              <a:spcAft>
                <a:spcPts val="1200"/>
              </a:spcAft>
            </a:pPr>
            <a:r>
              <a:rPr lang="en-GB" sz="3200" b="1">
                <a:solidFill>
                  <a:srgbClr val="C80000"/>
                </a:solidFill>
              </a:rPr>
              <a:t>Public</a:t>
            </a:r>
          </a:p>
          <a:p>
            <a:r>
              <a:rPr lang="en-GB" sz="2800" b="1">
                <a:solidFill>
                  <a:schemeClr val="accent6"/>
                </a:solidFill>
              </a:rPr>
              <a:t>Activity on 3rd Dec</a:t>
            </a:r>
          </a:p>
        </p:txBody>
      </p:sp>
      <p:sp>
        <p:nvSpPr>
          <p:cNvPr id="9" name="Fußzeilenplatzhalter 1">
            <a:extLst>
              <a:ext uri="{FF2B5EF4-FFF2-40B4-BE49-F238E27FC236}">
                <a16:creationId xmlns:a16="http://schemas.microsoft.com/office/drawing/2014/main" id="{955AB361-4B08-4C6A-ED4A-13F1CDD7F095}"/>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spTree>
    <p:extLst>
      <p:ext uri="{BB962C8B-B14F-4D97-AF65-F5344CB8AC3E}">
        <p14:creationId xmlns:p14="http://schemas.microsoft.com/office/powerpoint/2010/main" val="27635732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F745B8A-E77E-A281-7E3C-49CE3CFD8C81}"/>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78</a:t>
            </a:fld>
            <a:endParaRPr lang="de-DE"/>
          </a:p>
        </p:txBody>
      </p:sp>
      <p:sp>
        <p:nvSpPr>
          <p:cNvPr id="5" name="Titel 4">
            <a:extLst>
              <a:ext uri="{FF2B5EF4-FFF2-40B4-BE49-F238E27FC236}">
                <a16:creationId xmlns:a16="http://schemas.microsoft.com/office/drawing/2014/main" id="{2072DBFE-3D05-E0CD-B36F-783728A81703}"/>
              </a:ext>
            </a:extLst>
          </p:cNvPr>
          <p:cNvSpPr>
            <a:spLocks noGrp="1"/>
          </p:cNvSpPr>
          <p:nvPr>
            <p:ph type="title"/>
          </p:nvPr>
        </p:nvSpPr>
        <p:spPr/>
        <p:txBody>
          <a:bodyPr>
            <a:normAutofit/>
          </a:bodyPr>
          <a:lstStyle/>
          <a:p>
            <a:r>
              <a:rPr lang="en-GB" sz="3200">
                <a:solidFill>
                  <a:schemeClr val="accent6"/>
                </a:solidFill>
                <a:latin typeface="Arial" panose="020B0604020202020204" pitchFamily="34" charset="0"/>
                <a:cs typeface="Arial" panose="020B0604020202020204" pitchFamily="34" charset="0"/>
              </a:rPr>
              <a:t>Event Evaluation</a:t>
            </a:r>
          </a:p>
        </p:txBody>
      </p:sp>
      <p:sp>
        <p:nvSpPr>
          <p:cNvPr id="9" name="Fußzeilenplatzhalter 1">
            <a:extLst>
              <a:ext uri="{FF2B5EF4-FFF2-40B4-BE49-F238E27FC236}">
                <a16:creationId xmlns:a16="http://schemas.microsoft.com/office/drawing/2014/main" id="{955AB361-4B08-4C6A-ED4A-13F1CDD7F095}"/>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sp>
        <p:nvSpPr>
          <p:cNvPr id="7" name="Textfeld 6">
            <a:extLst>
              <a:ext uri="{FF2B5EF4-FFF2-40B4-BE49-F238E27FC236}">
                <a16:creationId xmlns:a16="http://schemas.microsoft.com/office/drawing/2014/main" id="{9F93BC0C-5D71-EF9C-11D2-1F839FDA263D}"/>
              </a:ext>
            </a:extLst>
          </p:cNvPr>
          <p:cNvSpPr txBox="1"/>
          <p:nvPr/>
        </p:nvSpPr>
        <p:spPr>
          <a:xfrm>
            <a:off x="2824335" y="2223310"/>
            <a:ext cx="6542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400" b="1" err="1">
                <a:cs typeface="Calibri"/>
              </a:rPr>
              <a:t>Please</a:t>
            </a:r>
            <a:r>
              <a:rPr lang="de-DE" sz="2400" b="1">
                <a:cs typeface="Calibri"/>
              </a:rPr>
              <a:t> </a:t>
            </a:r>
            <a:r>
              <a:rPr lang="de-DE" sz="2400" b="1" err="1">
                <a:cs typeface="Calibri"/>
              </a:rPr>
              <a:t>click</a:t>
            </a:r>
            <a:r>
              <a:rPr lang="de-DE" sz="2400" b="1">
                <a:cs typeface="Calibri"/>
              </a:rPr>
              <a:t> </a:t>
            </a:r>
            <a:r>
              <a:rPr lang="de-DE" sz="2400" b="1">
                <a:cs typeface="Calibri"/>
                <a:hlinkClick r:id="rId3"/>
              </a:rPr>
              <a:t>here</a:t>
            </a:r>
            <a:r>
              <a:rPr lang="de-DE" sz="2400" b="1">
                <a:cs typeface="Calibri"/>
              </a:rPr>
              <a:t> </a:t>
            </a:r>
            <a:r>
              <a:rPr lang="de-DE" sz="2400" b="1" err="1">
                <a:cs typeface="Calibri"/>
              </a:rPr>
              <a:t>for</a:t>
            </a:r>
            <a:r>
              <a:rPr lang="de-DE" sz="2400" b="1">
                <a:cs typeface="Calibri"/>
              </a:rPr>
              <a:t> </a:t>
            </a:r>
            <a:r>
              <a:rPr lang="de-DE" sz="2400" b="1" err="1">
                <a:cs typeface="Calibri"/>
              </a:rPr>
              <a:t>the</a:t>
            </a:r>
            <a:r>
              <a:rPr lang="de-DE" sz="2400" b="1">
                <a:cs typeface="Calibri"/>
              </a:rPr>
              <a:t> final </a:t>
            </a:r>
            <a:r>
              <a:rPr lang="de-DE" sz="2400" b="1" err="1">
                <a:cs typeface="Calibri"/>
              </a:rPr>
              <a:t>event</a:t>
            </a:r>
            <a:r>
              <a:rPr lang="de-DE" sz="2400" b="1">
                <a:cs typeface="Calibri"/>
              </a:rPr>
              <a:t> </a:t>
            </a:r>
            <a:r>
              <a:rPr lang="de-DE" sz="2400" b="1" err="1">
                <a:cs typeface="Calibri"/>
              </a:rPr>
              <a:t>evaluation</a:t>
            </a:r>
            <a:endParaRPr lang="de-DE" sz="2400" b="1"/>
          </a:p>
        </p:txBody>
      </p:sp>
      <p:pic>
        <p:nvPicPr>
          <p:cNvPr id="2" name="Grafik 1" descr="Slido Logo">
            <a:extLst>
              <a:ext uri="{FF2B5EF4-FFF2-40B4-BE49-F238E27FC236}">
                <a16:creationId xmlns:a16="http://schemas.microsoft.com/office/drawing/2014/main" id="{A8F8DC41-BD2C-8B84-E60D-C7EDE7C20D7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3606" y="3743371"/>
            <a:ext cx="2588564" cy="865336"/>
          </a:xfrm>
          <a:prstGeom prst="rect">
            <a:avLst/>
          </a:prstGeom>
          <a:noFill/>
          <a:ln>
            <a:noFill/>
          </a:ln>
        </p:spPr>
      </p:pic>
      <p:pic>
        <p:nvPicPr>
          <p:cNvPr id="4" name="Grafik 3" descr="QR Code for the Slido Evaluation&#10;">
            <a:extLst>
              <a:ext uri="{FF2B5EF4-FFF2-40B4-BE49-F238E27FC236}">
                <a16:creationId xmlns:a16="http://schemas.microsoft.com/office/drawing/2014/main" id="{7228911C-B9F4-EF12-8B9C-363A3E0728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8420" y="3210638"/>
            <a:ext cx="2247900" cy="2247900"/>
          </a:xfrm>
          <a:prstGeom prst="rect">
            <a:avLst/>
          </a:prstGeom>
        </p:spPr>
      </p:pic>
    </p:spTree>
    <p:extLst>
      <p:ext uri="{BB962C8B-B14F-4D97-AF65-F5344CB8AC3E}">
        <p14:creationId xmlns:p14="http://schemas.microsoft.com/office/powerpoint/2010/main" val="10879767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F745B8A-E77E-A281-7E3C-49CE3CFD8C81}"/>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79</a:t>
            </a:fld>
            <a:endParaRPr lang="de-DE"/>
          </a:p>
        </p:txBody>
      </p:sp>
      <p:sp>
        <p:nvSpPr>
          <p:cNvPr id="5" name="Titel 4">
            <a:extLst>
              <a:ext uri="{FF2B5EF4-FFF2-40B4-BE49-F238E27FC236}">
                <a16:creationId xmlns:a16="http://schemas.microsoft.com/office/drawing/2014/main" id="{2072DBFE-3D05-E0CD-B36F-783728A81703}"/>
              </a:ext>
            </a:extLst>
          </p:cNvPr>
          <p:cNvSpPr>
            <a:spLocks noGrp="1"/>
          </p:cNvSpPr>
          <p:nvPr>
            <p:ph type="title"/>
          </p:nvPr>
        </p:nvSpPr>
        <p:spPr>
          <a:xfrm>
            <a:off x="556683" y="544180"/>
            <a:ext cx="10515600" cy="674133"/>
          </a:xfrm>
        </p:spPr>
        <p:txBody>
          <a:bodyPr>
            <a:normAutofit/>
          </a:bodyPr>
          <a:lstStyle/>
          <a:p>
            <a:r>
              <a:rPr lang="en-GB" sz="3200">
                <a:solidFill>
                  <a:schemeClr val="accent6"/>
                </a:solidFill>
                <a:latin typeface="Arial" panose="020B0604020202020204" pitchFamily="34" charset="0"/>
                <a:cs typeface="Arial" panose="020B0604020202020204" pitchFamily="34" charset="0"/>
              </a:rPr>
              <a:t>What our Speakers would like to share</a:t>
            </a:r>
          </a:p>
        </p:txBody>
      </p:sp>
      <p:sp>
        <p:nvSpPr>
          <p:cNvPr id="9" name="Fußzeilenplatzhalter 1">
            <a:extLst>
              <a:ext uri="{FF2B5EF4-FFF2-40B4-BE49-F238E27FC236}">
                <a16:creationId xmlns:a16="http://schemas.microsoft.com/office/drawing/2014/main" id="{955AB361-4B08-4C6A-ED4A-13F1CDD7F095}"/>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pic>
        <p:nvPicPr>
          <p:cNvPr id="2" name="Picture 1" descr="Logo of Disability Debrief">
            <a:extLst>
              <a:ext uri="{FF2B5EF4-FFF2-40B4-BE49-F238E27FC236}">
                <a16:creationId xmlns:a16="http://schemas.microsoft.com/office/drawing/2014/main" id="{C0B4DCFB-C9A6-0429-74FA-EA0790F7ECF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56683" y="2452138"/>
            <a:ext cx="2083050" cy="197471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815B0834-6E2A-85D0-FD21-2311D45145FD}"/>
              </a:ext>
            </a:extLst>
          </p:cNvPr>
          <p:cNvSpPr txBox="1"/>
          <p:nvPr/>
        </p:nvSpPr>
        <p:spPr>
          <a:xfrm>
            <a:off x="3411794" y="1722284"/>
            <a:ext cx="5692877" cy="3416320"/>
          </a:xfrm>
          <a:prstGeom prst="rect">
            <a:avLst/>
          </a:prstGeom>
          <a:noFill/>
        </p:spPr>
        <p:txBody>
          <a:bodyPr wrap="square" lIns="91440" tIns="45720" rIns="91440" bIns="45720" rtlCol="0" anchor="t">
            <a:spAutoFit/>
          </a:bodyPr>
          <a:lstStyle/>
          <a:p>
            <a:pPr algn="l"/>
            <a:r>
              <a:rPr lang="en-US" sz="2400" b="0" i="0">
                <a:solidFill>
                  <a:schemeClr val="accent6"/>
                </a:solidFill>
                <a:effectLst/>
                <a:latin typeface="Calibri"/>
                <a:cs typeface="Calibri"/>
              </a:rPr>
              <a:t>Disability Debrief is an engaging guide, for the disability community and disability curious. It sees world news through a </a:t>
            </a:r>
            <a:r>
              <a:rPr lang="en-US" sz="2400" b="0" i="0" u="sng">
                <a:solidFill>
                  <a:schemeClr val="accent6"/>
                </a:solidFill>
                <a:effectLst/>
                <a:latin typeface="Calibri"/>
                <a:cs typeface="Calibri"/>
                <a:hlinkClick r:id="rId5">
                  <a:extLst>
                    <a:ext uri="{A12FA001-AC4F-418D-AE19-62706E023703}">
                      <ahyp:hlinkClr xmlns:ahyp="http://schemas.microsoft.com/office/drawing/2018/hyperlinkcolor" val="tx"/>
                    </a:ext>
                  </a:extLst>
                </a:hlinkClick>
              </a:rPr>
              <a:t>disability lens</a:t>
            </a:r>
            <a:r>
              <a:rPr lang="en-US" sz="2400" b="0" i="0">
                <a:solidFill>
                  <a:schemeClr val="accent6"/>
                </a:solidFill>
                <a:effectLst/>
                <a:latin typeface="Calibri"/>
                <a:cs typeface="Calibri"/>
              </a:rPr>
              <a:t>.</a:t>
            </a:r>
          </a:p>
          <a:p>
            <a:pPr algn="l"/>
            <a:endParaRPr lang="en-US" sz="2400" b="0" i="0">
              <a:solidFill>
                <a:schemeClr val="accent6"/>
              </a:solidFill>
              <a:effectLst/>
              <a:latin typeface="Calibri"/>
              <a:cs typeface="Calibri"/>
            </a:endParaRPr>
          </a:p>
          <a:p>
            <a:pPr algn="l"/>
            <a:r>
              <a:rPr lang="en-US" sz="2400" b="0" i="0">
                <a:solidFill>
                  <a:schemeClr val="accent6"/>
                </a:solidFill>
                <a:effectLst/>
                <a:latin typeface="Calibri"/>
                <a:cs typeface="Calibri"/>
              </a:rPr>
              <a:t>A weekly newsletter combines lived experience, analysis, art and original reporting. And an online </a:t>
            </a:r>
            <a:r>
              <a:rPr lang="en-US" sz="2400" b="0" i="0" u="sng">
                <a:solidFill>
                  <a:schemeClr val="accent6"/>
                </a:solidFill>
                <a:effectLst/>
                <a:latin typeface="Calibri"/>
                <a:cs typeface="Calibri"/>
                <a:hlinkClick r:id="rId6">
                  <a:extLst>
                    <a:ext uri="{A12FA001-AC4F-418D-AE19-62706E023703}">
                      <ahyp:hlinkClr xmlns:ahyp="http://schemas.microsoft.com/office/drawing/2018/hyperlinkcolor" val="tx"/>
                    </a:ext>
                  </a:extLst>
                </a:hlinkClick>
              </a:rPr>
              <a:t>library</a:t>
            </a:r>
            <a:r>
              <a:rPr lang="en-US" sz="2400" b="0" i="0">
                <a:solidFill>
                  <a:schemeClr val="accent6"/>
                </a:solidFill>
                <a:effectLst/>
                <a:latin typeface="Calibri"/>
                <a:cs typeface="Calibri"/>
              </a:rPr>
              <a:t> curates resources from 145+ countries and regions</a:t>
            </a:r>
            <a:r>
              <a:rPr lang="en-US" sz="2400" b="0" i="0">
                <a:solidFill>
                  <a:srgbClr val="333333"/>
                </a:solidFill>
                <a:effectLst/>
                <a:latin typeface="Calibri"/>
                <a:cs typeface="Calibri"/>
              </a:rPr>
              <a:t>.</a:t>
            </a:r>
          </a:p>
        </p:txBody>
      </p:sp>
      <p:sp>
        <p:nvSpPr>
          <p:cNvPr id="6" name="Textfeld 5">
            <a:extLst>
              <a:ext uri="{FF2B5EF4-FFF2-40B4-BE49-F238E27FC236}">
                <a16:creationId xmlns:a16="http://schemas.microsoft.com/office/drawing/2014/main" id="{354CC8DF-BBA8-94A3-357B-54D3208E4979}"/>
              </a:ext>
            </a:extLst>
          </p:cNvPr>
          <p:cNvSpPr txBox="1"/>
          <p:nvPr/>
        </p:nvSpPr>
        <p:spPr>
          <a:xfrm>
            <a:off x="3412991" y="5642575"/>
            <a:ext cx="42574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b="1" err="1">
                <a:cs typeface="Calibri"/>
              </a:rPr>
              <a:t>Sign</a:t>
            </a:r>
            <a:r>
              <a:rPr lang="de-DE" sz="2400" b="1">
                <a:cs typeface="Calibri"/>
              </a:rPr>
              <a:t> </a:t>
            </a:r>
            <a:r>
              <a:rPr lang="de-DE" sz="2400" b="1" err="1">
                <a:cs typeface="Calibri"/>
              </a:rPr>
              <a:t>up</a:t>
            </a:r>
            <a:r>
              <a:rPr lang="de-DE" sz="2400" b="1">
                <a:cs typeface="Calibri"/>
              </a:rPr>
              <a:t> </a:t>
            </a:r>
            <a:r>
              <a:rPr lang="de-DE" sz="2400" b="1" err="1">
                <a:cs typeface="Calibri"/>
              </a:rPr>
              <a:t>for</a:t>
            </a:r>
            <a:r>
              <a:rPr lang="de-DE" sz="2400" b="1">
                <a:cs typeface="Calibri"/>
              </a:rPr>
              <a:t> </a:t>
            </a:r>
            <a:r>
              <a:rPr lang="de-DE" sz="2400" b="1" err="1">
                <a:cs typeface="Calibri"/>
              </a:rPr>
              <a:t>the</a:t>
            </a:r>
            <a:r>
              <a:rPr lang="de-DE" sz="2400" b="1">
                <a:cs typeface="Calibri"/>
              </a:rPr>
              <a:t> Newsletter </a:t>
            </a:r>
            <a:r>
              <a:rPr lang="de-DE" sz="2400" b="1">
                <a:cs typeface="Calibri"/>
                <a:hlinkClick r:id="rId7"/>
              </a:rPr>
              <a:t>here</a:t>
            </a:r>
            <a:endParaRPr lang="de-DE" sz="2400" b="1">
              <a:cs typeface="Calibri"/>
            </a:endParaRPr>
          </a:p>
        </p:txBody>
      </p:sp>
    </p:spTree>
    <p:extLst>
      <p:ext uri="{BB962C8B-B14F-4D97-AF65-F5344CB8AC3E}">
        <p14:creationId xmlns:p14="http://schemas.microsoft.com/office/powerpoint/2010/main" val="3142848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69BE6-16F9-EDA8-71A5-E9B7A70C7C9D}"/>
              </a:ext>
            </a:extLst>
          </p:cNvPr>
          <p:cNvSpPr>
            <a:spLocks noGrp="1"/>
          </p:cNvSpPr>
          <p:nvPr>
            <p:ph type="title"/>
          </p:nvPr>
        </p:nvSpPr>
        <p:spPr>
          <a:xfrm>
            <a:off x="1203883" y="2321359"/>
            <a:ext cx="10515600" cy="1105029"/>
          </a:xfrm>
        </p:spPr>
        <p:txBody>
          <a:bodyPr>
            <a:normAutofit fontScale="90000"/>
          </a:bodyPr>
          <a:lstStyle/>
          <a:p>
            <a:r>
              <a:rPr lang="de-DE">
                <a:solidFill>
                  <a:schemeClr val="accent6"/>
                </a:solidFill>
                <a:latin typeface="Arial" panose="020B0604020202020204" pitchFamily="34" charset="0"/>
                <a:cs typeface="Arial" panose="020B0604020202020204" pitchFamily="34" charset="0"/>
              </a:rPr>
              <a:t>Session 1- Introduction of Speakers</a:t>
            </a:r>
          </a:p>
        </p:txBody>
      </p:sp>
      <p:sp>
        <p:nvSpPr>
          <p:cNvPr id="9" name="TextBox 8">
            <a:extLst>
              <a:ext uri="{FF2B5EF4-FFF2-40B4-BE49-F238E27FC236}">
                <a16:creationId xmlns:a16="http://schemas.microsoft.com/office/drawing/2014/main" id="{C7D6E701-A015-4C81-78EC-8BAB8D65FB7C}"/>
              </a:ext>
            </a:extLst>
          </p:cNvPr>
          <p:cNvSpPr txBox="1"/>
          <p:nvPr/>
        </p:nvSpPr>
        <p:spPr>
          <a:xfrm>
            <a:off x="1049508" y="5958974"/>
            <a:ext cx="22010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6"/>
                </a:solidFill>
                <a:cs typeface="Calibri"/>
              </a:rPr>
              <a:t>Peter Torres Fremlin, Disability Debrief</a:t>
            </a:r>
            <a:endParaRPr lang="en-US">
              <a:solidFill>
                <a:schemeClr val="accent6"/>
              </a:solidFill>
            </a:endParaRPr>
          </a:p>
        </p:txBody>
      </p:sp>
      <p:pic>
        <p:nvPicPr>
          <p:cNvPr id="7" name="Grafik 6" descr="Crisis">
            <a:extLst>
              <a:ext uri="{FF2B5EF4-FFF2-40B4-BE49-F238E27FC236}">
                <a16:creationId xmlns:a16="http://schemas.microsoft.com/office/drawing/2014/main" id="{7611932B-37C9-2313-A597-CAD7522D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3782" y="5443300"/>
            <a:ext cx="552515" cy="552515"/>
          </a:xfrm>
          <a:prstGeom prst="rect">
            <a:avLst/>
          </a:prstGeom>
        </p:spPr>
      </p:pic>
      <p:pic>
        <p:nvPicPr>
          <p:cNvPr id="1026" name="Picture 2" descr="Picutre of Peter Torres Fremlin">
            <a:extLst>
              <a:ext uri="{FF2B5EF4-FFF2-40B4-BE49-F238E27FC236}">
                <a16:creationId xmlns:a16="http://schemas.microsoft.com/office/drawing/2014/main" id="{D339336F-62AD-FAF9-D379-18851339D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0173" y="3651198"/>
            <a:ext cx="1639735" cy="16397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8">
            <a:extLst>
              <a:ext uri="{FF2B5EF4-FFF2-40B4-BE49-F238E27FC236}">
                <a16:creationId xmlns:a16="http://schemas.microsoft.com/office/drawing/2014/main" id="{22FC13B8-FE50-3DB4-8EE1-39FF09DDA81C}"/>
              </a:ext>
            </a:extLst>
          </p:cNvPr>
          <p:cNvSpPr txBox="1"/>
          <p:nvPr/>
        </p:nvSpPr>
        <p:spPr>
          <a:xfrm>
            <a:off x="3652167" y="5951287"/>
            <a:ext cx="18518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6"/>
                </a:solidFill>
                <a:cs typeface="Calibri"/>
              </a:rPr>
              <a:t>Ronald Kasule, DASUNS/UNFPA</a:t>
            </a:r>
            <a:endParaRPr lang="en-US">
              <a:solidFill>
                <a:schemeClr val="accent6"/>
              </a:solidFill>
            </a:endParaRPr>
          </a:p>
        </p:txBody>
      </p:sp>
      <p:pic>
        <p:nvPicPr>
          <p:cNvPr id="13" name="Grafik 12" descr="Employment">
            <a:extLst>
              <a:ext uri="{FF2B5EF4-FFF2-40B4-BE49-F238E27FC236}">
                <a16:creationId xmlns:a16="http://schemas.microsoft.com/office/drawing/2014/main" id="{C03AA9F8-9004-274E-5AE8-40D560A4DE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01827" y="5443299"/>
            <a:ext cx="552515" cy="552515"/>
          </a:xfrm>
          <a:prstGeom prst="rect">
            <a:avLst/>
          </a:prstGeom>
        </p:spPr>
      </p:pic>
      <p:pic>
        <p:nvPicPr>
          <p:cNvPr id="6" name="Grafik 5" descr="Picture of Ronald Kasule">
            <a:extLst>
              <a:ext uri="{FF2B5EF4-FFF2-40B4-BE49-F238E27FC236}">
                <a16:creationId xmlns:a16="http://schemas.microsoft.com/office/drawing/2014/main" id="{6E317C7B-D4AE-D54F-07E2-7475694EDF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8539" y="3651198"/>
            <a:ext cx="1619091" cy="1639735"/>
          </a:xfrm>
          <a:prstGeom prst="rect">
            <a:avLst/>
          </a:prstGeom>
        </p:spPr>
      </p:pic>
      <p:sp>
        <p:nvSpPr>
          <p:cNvPr id="4" name="TextBox 8">
            <a:extLst>
              <a:ext uri="{FF2B5EF4-FFF2-40B4-BE49-F238E27FC236}">
                <a16:creationId xmlns:a16="http://schemas.microsoft.com/office/drawing/2014/main" id="{64EFC8E2-82EF-C26C-A1FB-2F92D9501672}"/>
              </a:ext>
            </a:extLst>
          </p:cNvPr>
          <p:cNvSpPr txBox="1"/>
          <p:nvPr/>
        </p:nvSpPr>
        <p:spPr>
          <a:xfrm>
            <a:off x="6080209" y="5951287"/>
            <a:ext cx="18518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6"/>
                </a:solidFill>
                <a:cs typeface="Calibri"/>
              </a:rPr>
              <a:t>Kalpana Kumar, GIZ Jordan</a:t>
            </a:r>
            <a:endParaRPr lang="en-US">
              <a:solidFill>
                <a:schemeClr val="accent6"/>
              </a:solidFill>
            </a:endParaRPr>
          </a:p>
        </p:txBody>
      </p:sp>
      <p:pic>
        <p:nvPicPr>
          <p:cNvPr id="10" name="Grafik 9" descr="Education">
            <a:extLst>
              <a:ext uri="{FF2B5EF4-FFF2-40B4-BE49-F238E27FC236}">
                <a16:creationId xmlns:a16="http://schemas.microsoft.com/office/drawing/2014/main" id="{B1977060-A403-1B5D-C8B2-D5B15BB63D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29872" y="5443299"/>
            <a:ext cx="552516" cy="552516"/>
          </a:xfrm>
          <a:prstGeom prst="rect">
            <a:avLst/>
          </a:prstGeom>
        </p:spPr>
      </p:pic>
      <p:pic>
        <p:nvPicPr>
          <p:cNvPr id="12" name="Grafik 11" descr="Picture of Kalpana Kumar">
            <a:extLst>
              <a:ext uri="{FF2B5EF4-FFF2-40B4-BE49-F238E27FC236}">
                <a16:creationId xmlns:a16="http://schemas.microsoft.com/office/drawing/2014/main" id="{4C3991C4-E612-6BB2-72A4-A38C50E540F2}"/>
              </a:ext>
            </a:extLst>
          </p:cNvPr>
          <p:cNvPicPr>
            <a:picLocks noChangeAspect="1"/>
          </p:cNvPicPr>
          <p:nvPr/>
        </p:nvPicPr>
        <p:blipFill rotWithShape="1">
          <a:blip r:embed="rId11">
            <a:extLst>
              <a:ext uri="{28A0092B-C50C-407E-A947-70E740481C1C}">
                <a14:useLocalDpi xmlns:a14="http://schemas.microsoft.com/office/drawing/2010/main" val="0"/>
              </a:ext>
            </a:extLst>
          </a:blip>
          <a:srcRect t="11388" r="7167" b="31556"/>
          <a:stretch/>
        </p:blipFill>
        <p:spPr>
          <a:xfrm>
            <a:off x="6186261" y="3651198"/>
            <a:ext cx="1639735" cy="1639735"/>
          </a:xfrm>
          <a:prstGeom prst="rect">
            <a:avLst/>
          </a:prstGeom>
        </p:spPr>
      </p:pic>
    </p:spTree>
    <p:extLst>
      <p:ext uri="{BB962C8B-B14F-4D97-AF65-F5344CB8AC3E}">
        <p14:creationId xmlns:p14="http://schemas.microsoft.com/office/powerpoint/2010/main" val="12069093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F745B8A-E77E-A281-7E3C-49CE3CFD8C81}"/>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80</a:t>
            </a:fld>
            <a:endParaRPr lang="de-DE"/>
          </a:p>
        </p:txBody>
      </p:sp>
      <p:sp>
        <p:nvSpPr>
          <p:cNvPr id="9" name="Fußzeilenplatzhalter 1">
            <a:extLst>
              <a:ext uri="{FF2B5EF4-FFF2-40B4-BE49-F238E27FC236}">
                <a16:creationId xmlns:a16="http://schemas.microsoft.com/office/drawing/2014/main" id="{955AB361-4B08-4C6A-ED4A-13F1CDD7F095}"/>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sp>
        <p:nvSpPr>
          <p:cNvPr id="2" name="Titel 4">
            <a:extLst>
              <a:ext uri="{FF2B5EF4-FFF2-40B4-BE49-F238E27FC236}">
                <a16:creationId xmlns:a16="http://schemas.microsoft.com/office/drawing/2014/main" id="{CE67ED2C-F885-3033-33CF-1903C5BE6FBF}"/>
              </a:ext>
            </a:extLst>
          </p:cNvPr>
          <p:cNvSpPr txBox="1">
            <a:spLocks noGrp="1"/>
          </p:cNvSpPr>
          <p:nvPr>
            <p:ph type="title" idx="4294967295"/>
          </p:nvPr>
        </p:nvSpPr>
        <p:spPr>
          <a:xfrm>
            <a:off x="556683" y="544180"/>
            <a:ext cx="10515600" cy="6741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rgbClr val="480E4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480E41"/>
                </a:solidFill>
                <a:effectLst/>
                <a:uLnTx/>
                <a:uFillTx/>
                <a:latin typeface="Arial" panose="020B0604020202020204" pitchFamily="34" charset="0"/>
                <a:ea typeface="+mj-ea"/>
                <a:cs typeface="Arial" panose="020B0604020202020204" pitchFamily="34" charset="0"/>
              </a:rPr>
              <a:t>What our Speakers would like to share (2)</a:t>
            </a:r>
          </a:p>
        </p:txBody>
      </p:sp>
      <p:pic>
        <p:nvPicPr>
          <p:cNvPr id="7" name="Grafik 6" descr="A Picture showing Sumita´s book on Inclusive Leadership">
            <a:extLst>
              <a:ext uri="{FF2B5EF4-FFF2-40B4-BE49-F238E27FC236}">
                <a16:creationId xmlns:a16="http://schemas.microsoft.com/office/drawing/2014/main" id="{D1BA9ABB-A4FB-BF31-E21A-632D80573A06}"/>
              </a:ext>
            </a:extLst>
          </p:cNvPr>
          <p:cNvPicPr>
            <a:picLocks noChangeAspect="1"/>
          </p:cNvPicPr>
          <p:nvPr/>
        </p:nvPicPr>
        <p:blipFill>
          <a:blip r:embed="rId3"/>
          <a:stretch>
            <a:fillRect/>
          </a:stretch>
        </p:blipFill>
        <p:spPr>
          <a:xfrm>
            <a:off x="298424" y="1536289"/>
            <a:ext cx="2180765" cy="2408906"/>
          </a:xfrm>
          <a:prstGeom prst="rect">
            <a:avLst/>
          </a:prstGeom>
        </p:spPr>
      </p:pic>
      <p:pic>
        <p:nvPicPr>
          <p:cNvPr id="8" name="Grafik 7" descr="A picture showing Sumita´s book on Inclusive Design">
            <a:extLst>
              <a:ext uri="{FF2B5EF4-FFF2-40B4-BE49-F238E27FC236}">
                <a16:creationId xmlns:a16="http://schemas.microsoft.com/office/drawing/2014/main" id="{D48A4404-74E6-54B3-9BE6-E16BE5D446BF}"/>
              </a:ext>
            </a:extLst>
          </p:cNvPr>
          <p:cNvPicPr>
            <a:picLocks noChangeAspect="1"/>
          </p:cNvPicPr>
          <p:nvPr/>
        </p:nvPicPr>
        <p:blipFill>
          <a:blip r:embed="rId4"/>
          <a:stretch>
            <a:fillRect/>
          </a:stretch>
        </p:blipFill>
        <p:spPr>
          <a:xfrm>
            <a:off x="302801" y="4086379"/>
            <a:ext cx="2196590" cy="2396922"/>
          </a:xfrm>
          <a:prstGeom prst="rect">
            <a:avLst/>
          </a:prstGeom>
        </p:spPr>
      </p:pic>
      <p:sp>
        <p:nvSpPr>
          <p:cNvPr id="10" name="Textfeld 9">
            <a:extLst>
              <a:ext uri="{FF2B5EF4-FFF2-40B4-BE49-F238E27FC236}">
                <a16:creationId xmlns:a16="http://schemas.microsoft.com/office/drawing/2014/main" id="{A0C9932D-6F5E-15F3-F09A-CB4C058B1BAC}"/>
              </a:ext>
            </a:extLst>
          </p:cNvPr>
          <p:cNvSpPr txBox="1"/>
          <p:nvPr/>
        </p:nvSpPr>
        <p:spPr>
          <a:xfrm>
            <a:off x="3549650" y="2565400"/>
            <a:ext cx="567478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chemeClr val="accent6"/>
                </a:solidFill>
              </a:rPr>
              <a:t>"The Sins and Wins"</a:t>
            </a:r>
            <a:r>
              <a:rPr lang="en-GB" sz="2400">
                <a:solidFill>
                  <a:schemeClr val="accent6"/>
                </a:solidFill>
              </a:rPr>
              <a:t> series by Sumita Kunashakaran offers practical strategies for inclusive leadership and design, turning promises into impactful practices. </a:t>
            </a:r>
            <a:endParaRPr lang="de-DE" sz="2400">
              <a:solidFill>
                <a:schemeClr val="accent6"/>
              </a:solidFill>
              <a:cs typeface="Calibri"/>
            </a:endParaRPr>
          </a:p>
          <a:p>
            <a:endParaRPr lang="en-GB" sz="2400">
              <a:solidFill>
                <a:schemeClr val="accent6"/>
              </a:solidFill>
              <a:cs typeface="Calibri"/>
            </a:endParaRPr>
          </a:p>
          <a:p>
            <a:pPr>
              <a:buFont typeface="Arial"/>
            </a:pPr>
            <a:r>
              <a:rPr lang="en-GB" sz="2400">
                <a:solidFill>
                  <a:schemeClr val="accent6"/>
                </a:solidFill>
              </a:rPr>
              <a:t>You can find more information and purchase options on her website at </a:t>
            </a:r>
            <a:r>
              <a:rPr lang="en-GB" sz="2400">
                <a:solidFill>
                  <a:schemeClr val="accent6"/>
                </a:solidFill>
                <a:hlinkClick r:id="rId5">
                  <a:extLst>
                    <a:ext uri="{A12FA001-AC4F-418D-AE19-62706E023703}">
                      <ahyp:hlinkClr xmlns:ahyp="http://schemas.microsoft.com/office/drawing/2018/hyperlinkcolor" val="tx"/>
                    </a:ext>
                  </a:extLst>
                </a:hlinkClick>
              </a:rPr>
              <a:t>www.sumitakunashakaran.com</a:t>
            </a:r>
            <a:r>
              <a:rPr lang="en-GB" sz="2400">
                <a:solidFill>
                  <a:schemeClr val="accent6"/>
                </a:solidFill>
              </a:rPr>
              <a:t>. </a:t>
            </a:r>
            <a:endParaRPr lang="en-GB" sz="2400">
              <a:solidFill>
                <a:schemeClr val="accent6"/>
              </a:solidFill>
              <a:cs typeface="Calibri"/>
            </a:endParaRPr>
          </a:p>
        </p:txBody>
      </p:sp>
    </p:spTree>
    <p:extLst>
      <p:ext uri="{BB962C8B-B14F-4D97-AF65-F5344CB8AC3E}">
        <p14:creationId xmlns:p14="http://schemas.microsoft.com/office/powerpoint/2010/main" val="17289030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F745B8A-E77E-A281-7E3C-49CE3CFD8C81}"/>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81</a:t>
            </a:fld>
            <a:endParaRPr lang="de-DE"/>
          </a:p>
        </p:txBody>
      </p:sp>
      <p:sp>
        <p:nvSpPr>
          <p:cNvPr id="9" name="Fußzeilenplatzhalter 1">
            <a:extLst>
              <a:ext uri="{FF2B5EF4-FFF2-40B4-BE49-F238E27FC236}">
                <a16:creationId xmlns:a16="http://schemas.microsoft.com/office/drawing/2014/main" id="{955AB361-4B08-4C6A-ED4A-13F1CDD7F095}"/>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sp>
        <p:nvSpPr>
          <p:cNvPr id="16" name="Titel 4">
            <a:extLst>
              <a:ext uri="{FF2B5EF4-FFF2-40B4-BE49-F238E27FC236}">
                <a16:creationId xmlns:a16="http://schemas.microsoft.com/office/drawing/2014/main" id="{11AF19B3-5B97-F810-0B02-26B332C71F0E}"/>
              </a:ext>
            </a:extLst>
          </p:cNvPr>
          <p:cNvSpPr>
            <a:spLocks noGrp="1"/>
          </p:cNvSpPr>
          <p:nvPr>
            <p:ph type="title"/>
          </p:nvPr>
        </p:nvSpPr>
        <p:spPr>
          <a:xfrm>
            <a:off x="556683" y="544180"/>
            <a:ext cx="10515600" cy="674133"/>
          </a:xfrm>
        </p:spPr>
        <p:txBody>
          <a:bodyPr>
            <a:normAutofit/>
          </a:bodyPr>
          <a:lstStyle/>
          <a:p>
            <a:r>
              <a:rPr lang="en-GB" sz="3200">
                <a:latin typeface="Arial" panose="020B0604020202020204" pitchFamily="34" charset="0"/>
                <a:cs typeface="Arial" panose="020B0604020202020204" pitchFamily="34" charset="0"/>
              </a:rPr>
              <a:t>What our Speakers would like to share (3)</a:t>
            </a:r>
          </a:p>
        </p:txBody>
      </p:sp>
      <p:pic>
        <p:nvPicPr>
          <p:cNvPr id="12" name="Grafik 11" descr="Logo of Global Network Education &amp; Youth">
            <a:extLst>
              <a:ext uri="{FF2B5EF4-FFF2-40B4-BE49-F238E27FC236}">
                <a16:creationId xmlns:a16="http://schemas.microsoft.com/office/drawing/2014/main" id="{132F053E-DA87-AF39-B381-C98B4CA630A7}"/>
              </a:ext>
            </a:extLst>
          </p:cNvPr>
          <p:cNvPicPr>
            <a:picLocks noChangeAspect="1"/>
          </p:cNvPicPr>
          <p:nvPr/>
        </p:nvPicPr>
        <p:blipFill rotWithShape="1">
          <a:blip r:embed="rId3"/>
          <a:srcRect l="30000" t="17942" r="30078" b="6912"/>
          <a:stretch/>
        </p:blipFill>
        <p:spPr>
          <a:xfrm>
            <a:off x="388938" y="1669036"/>
            <a:ext cx="2066840" cy="2066840"/>
          </a:xfrm>
          <a:prstGeom prst="rect">
            <a:avLst/>
          </a:prstGeom>
        </p:spPr>
      </p:pic>
      <p:sp>
        <p:nvSpPr>
          <p:cNvPr id="10" name="Textfeld 9">
            <a:extLst>
              <a:ext uri="{FF2B5EF4-FFF2-40B4-BE49-F238E27FC236}">
                <a16:creationId xmlns:a16="http://schemas.microsoft.com/office/drawing/2014/main" id="{A0C9932D-6F5E-15F3-F09A-CB4C058B1BAC}"/>
              </a:ext>
            </a:extLst>
          </p:cNvPr>
          <p:cNvSpPr txBox="1"/>
          <p:nvPr/>
        </p:nvSpPr>
        <p:spPr>
          <a:xfrm>
            <a:off x="3121025" y="1669036"/>
            <a:ext cx="819467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0">
                <a:effectLst/>
              </a:rPr>
              <a:t>What is the Global Network Education &amp; Youth?</a:t>
            </a:r>
            <a:br>
              <a:rPr lang="en-US" sz="2400"/>
            </a:br>
            <a:br>
              <a:rPr lang="en-US" sz="2000"/>
            </a:br>
            <a:r>
              <a:rPr lang="en-US" sz="2000" b="0" i="0">
                <a:solidFill>
                  <a:schemeClr val="accent6"/>
                </a:solidFill>
                <a:effectLst/>
              </a:rPr>
              <a:t>GNEY is a forum for professional exchange and sectoral cooperation between experts in partner countries and Germany. It covers all aspects relating to education, youth and sports and links around 50 projects and programs in 35 countries and regions all over the world. In case your GIZ project wants to join the network, you can contact vera.nebelung@giz.de.</a:t>
            </a:r>
            <a:endParaRPr lang="en-GB" sz="2400">
              <a:solidFill>
                <a:schemeClr val="accent6"/>
              </a:solidFill>
              <a:cs typeface="Calibri"/>
            </a:endParaRPr>
          </a:p>
        </p:txBody>
      </p:sp>
      <p:sp>
        <p:nvSpPr>
          <p:cNvPr id="13" name="Rechteck 12">
            <a:extLst>
              <a:ext uri="{FF2B5EF4-FFF2-40B4-BE49-F238E27FC236}">
                <a16:creationId xmlns:a16="http://schemas.microsoft.com/office/drawing/2014/main" id="{FB39C3A8-1B04-1499-8C67-6AE7A61E2D81}"/>
              </a:ext>
            </a:extLst>
          </p:cNvPr>
          <p:cNvSpPr/>
          <p:nvPr/>
        </p:nvSpPr>
        <p:spPr>
          <a:xfrm>
            <a:off x="388938" y="4105275"/>
            <a:ext cx="8835495" cy="561975"/>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a:solidFill>
                  <a:srgbClr val="000000"/>
                </a:solidFill>
                <a:effectLst/>
                <a:latin typeface="Arial" panose="020B0604020202020204" pitchFamily="34" charset="0"/>
              </a:rPr>
              <a:t>Event on Social and Emotional Learning (SEL) as integral part of Non-Formal Education (July 2024)</a:t>
            </a:r>
            <a:endParaRPr lang="de-DE"/>
          </a:p>
        </p:txBody>
      </p:sp>
      <p:sp>
        <p:nvSpPr>
          <p:cNvPr id="17" name="Rechteck 16">
            <a:extLst>
              <a:ext uri="{FF2B5EF4-FFF2-40B4-BE49-F238E27FC236}">
                <a16:creationId xmlns:a16="http://schemas.microsoft.com/office/drawing/2014/main" id="{81869D61-0E12-B913-08F1-8AE130B0CC5F}"/>
              </a:ext>
            </a:extLst>
          </p:cNvPr>
          <p:cNvSpPr/>
          <p:nvPr/>
        </p:nvSpPr>
        <p:spPr>
          <a:xfrm>
            <a:off x="388937" y="4865918"/>
            <a:ext cx="8835495" cy="561976"/>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a:solidFill>
                  <a:srgbClr val="000000"/>
                </a:solidFill>
                <a:effectLst/>
                <a:latin typeface="Arial" panose="020B0604020202020204" pitchFamily="34" charset="0"/>
              </a:rPr>
              <a:t>Challenge Fund Proposal on Inclusive Tech-Hackathon in 3</a:t>
            </a:r>
            <a:r>
              <a:rPr lang="en-US" sz="1800" b="0" i="0" u="none" strike="noStrike" baseline="30000">
                <a:solidFill>
                  <a:srgbClr val="000000"/>
                </a:solidFill>
                <a:effectLst/>
                <a:latin typeface="Arial" panose="020B0604020202020204" pitchFamily="34" charset="0"/>
              </a:rPr>
              <a:t>rd</a:t>
            </a:r>
            <a:r>
              <a:rPr lang="en-US" sz="1800" b="0" i="0" u="none" strike="noStrike">
                <a:solidFill>
                  <a:srgbClr val="000000"/>
                </a:solidFill>
                <a:effectLst/>
                <a:latin typeface="Arial" panose="020B0604020202020204" pitchFamily="34" charset="0"/>
              </a:rPr>
              <a:t> Quartal 2024 (Winning Proposal to be implemented)</a:t>
            </a:r>
            <a:endParaRPr lang="de-DE"/>
          </a:p>
        </p:txBody>
      </p:sp>
      <p:sp>
        <p:nvSpPr>
          <p:cNvPr id="18" name="Rechteck 17">
            <a:extLst>
              <a:ext uri="{FF2B5EF4-FFF2-40B4-BE49-F238E27FC236}">
                <a16:creationId xmlns:a16="http://schemas.microsoft.com/office/drawing/2014/main" id="{0C2C5B39-6D0E-86FE-C5A8-D7797645FDD1}"/>
              </a:ext>
            </a:extLst>
          </p:cNvPr>
          <p:cNvSpPr/>
          <p:nvPr/>
        </p:nvSpPr>
        <p:spPr>
          <a:xfrm>
            <a:off x="388936" y="5629680"/>
            <a:ext cx="8835495" cy="561976"/>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a:solidFill>
                  <a:srgbClr val="000000"/>
                </a:solidFill>
                <a:effectLst/>
                <a:latin typeface="Arial" panose="020B0604020202020204" pitchFamily="34" charset="0"/>
              </a:rPr>
              <a:t>GNEY Conference in May or September 2025</a:t>
            </a:r>
            <a:endParaRPr lang="de-DE"/>
          </a:p>
        </p:txBody>
      </p:sp>
    </p:spTree>
    <p:extLst>
      <p:ext uri="{BB962C8B-B14F-4D97-AF65-F5344CB8AC3E}">
        <p14:creationId xmlns:p14="http://schemas.microsoft.com/office/powerpoint/2010/main" val="15966699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F745B8A-E77E-A281-7E3C-49CE3CFD8C81}"/>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82</a:t>
            </a:fld>
            <a:endParaRPr lang="de-DE"/>
          </a:p>
        </p:txBody>
      </p:sp>
      <p:sp>
        <p:nvSpPr>
          <p:cNvPr id="9" name="Fußzeilenplatzhalter 1">
            <a:extLst>
              <a:ext uri="{FF2B5EF4-FFF2-40B4-BE49-F238E27FC236}">
                <a16:creationId xmlns:a16="http://schemas.microsoft.com/office/drawing/2014/main" id="{955AB361-4B08-4C6A-ED4A-13F1CDD7F095}"/>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sp>
        <p:nvSpPr>
          <p:cNvPr id="16" name="Titel 4">
            <a:extLst>
              <a:ext uri="{FF2B5EF4-FFF2-40B4-BE49-F238E27FC236}">
                <a16:creationId xmlns:a16="http://schemas.microsoft.com/office/drawing/2014/main" id="{11AF19B3-5B97-F810-0B02-26B332C71F0E}"/>
              </a:ext>
            </a:extLst>
          </p:cNvPr>
          <p:cNvSpPr>
            <a:spLocks noGrp="1"/>
          </p:cNvSpPr>
          <p:nvPr>
            <p:ph type="title"/>
          </p:nvPr>
        </p:nvSpPr>
        <p:spPr>
          <a:xfrm>
            <a:off x="556683" y="544180"/>
            <a:ext cx="10515600" cy="674133"/>
          </a:xfrm>
        </p:spPr>
        <p:txBody>
          <a:bodyPr>
            <a:normAutofit/>
          </a:bodyPr>
          <a:lstStyle/>
          <a:p>
            <a:r>
              <a:rPr lang="en-GB" sz="3200">
                <a:latin typeface="Arial" panose="020B0604020202020204" pitchFamily="34" charset="0"/>
                <a:cs typeface="Arial" panose="020B0604020202020204" pitchFamily="34" charset="0"/>
              </a:rPr>
              <a:t>What we would like to share (1)</a:t>
            </a:r>
          </a:p>
        </p:txBody>
      </p:sp>
      <p:sp>
        <p:nvSpPr>
          <p:cNvPr id="10" name="Textfeld 9">
            <a:extLst>
              <a:ext uri="{FF2B5EF4-FFF2-40B4-BE49-F238E27FC236}">
                <a16:creationId xmlns:a16="http://schemas.microsoft.com/office/drawing/2014/main" id="{A0C9932D-6F5E-15F3-F09A-CB4C058B1BAC}"/>
              </a:ext>
            </a:extLst>
          </p:cNvPr>
          <p:cNvSpPr txBox="1"/>
          <p:nvPr/>
        </p:nvSpPr>
        <p:spPr>
          <a:xfrm>
            <a:off x="1959616" y="1752156"/>
            <a:ext cx="7620000"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0">
                <a:solidFill>
                  <a:schemeClr val="accent6"/>
                </a:solidFill>
                <a:effectLst/>
              </a:rPr>
              <a:t>Side Event: “Business driving a sustainable future: disability-inclusive employment and ESG” at the 17</a:t>
            </a:r>
            <a:r>
              <a:rPr lang="en-US" sz="2000" b="1" i="0" baseline="30000">
                <a:solidFill>
                  <a:schemeClr val="accent6"/>
                </a:solidFill>
                <a:effectLst/>
              </a:rPr>
              <a:t>th</a:t>
            </a:r>
            <a:r>
              <a:rPr lang="en-US" sz="2000" b="1" i="0">
                <a:solidFill>
                  <a:schemeClr val="accent6"/>
                </a:solidFill>
                <a:effectLst/>
              </a:rPr>
              <a:t> conference of State Parties (COSP) to the United Nations Convention on the Right of Persons with Disabilities (CRPD) – 10/06/2024, 11:30am – 12:45pm (ET)</a:t>
            </a:r>
            <a:br>
              <a:rPr lang="en-US" sz="2400"/>
            </a:br>
            <a:br>
              <a:rPr lang="en-US" sz="2000"/>
            </a:br>
            <a:r>
              <a:rPr lang="en-GB" sz="1800">
                <a:solidFill>
                  <a:schemeClr val="accent6"/>
                </a:solidFill>
                <a:effectLst/>
                <a:latin typeface="Arial" panose="020B0604020202020204" pitchFamily="34" charset="0"/>
                <a:ea typeface="SimSun" panose="02010600030101010101" pitchFamily="2" charset="-122"/>
              </a:rPr>
              <a:t>co-sponsored by the United Nations Global Compact and the German Federal Ministry for Economic Cooperation and Development (BMZ) – will highlight latest good corporate practices as they relate to the employment of persons with disabilities in companies’ sustainability efforts, including as part of wider Environmental, Social, and Governance (ESG) strategies. Speakers will include representatives from Microsoft, Sanofi, Capgemini, Atos and the United Nations Global Compact. Interpretation into International Sign and live captioning will be provided</a:t>
            </a:r>
          </a:p>
          <a:p>
            <a:pPr algn="ctr"/>
            <a:endParaRPr lang="en-GB">
              <a:solidFill>
                <a:schemeClr val="accent6"/>
              </a:solidFill>
              <a:latin typeface="Arial" panose="020B0604020202020204" pitchFamily="34" charset="0"/>
              <a:ea typeface="SimSun" panose="02010600030101010101" pitchFamily="2" charset="-122"/>
              <a:cs typeface="Calibri"/>
            </a:endParaRPr>
          </a:p>
          <a:p>
            <a:pPr algn="ctr"/>
            <a:r>
              <a:rPr lang="en-GB" sz="2000" b="1">
                <a:solidFill>
                  <a:schemeClr val="accent6"/>
                </a:solidFill>
                <a:latin typeface="Arial" panose="020B0604020202020204" pitchFamily="34" charset="0"/>
                <a:ea typeface="SimSun" panose="02010600030101010101" pitchFamily="2" charset="-122"/>
                <a:cs typeface="Calibri"/>
                <a:hlinkClick r:id="rId3">
                  <a:extLst>
                    <a:ext uri="{A12FA001-AC4F-418D-AE19-62706E023703}">
                      <ahyp:hlinkClr xmlns:ahyp="http://schemas.microsoft.com/office/drawing/2018/hyperlinkcolor" val="tx"/>
                    </a:ext>
                  </a:extLst>
                </a:hlinkClick>
              </a:rPr>
              <a:t>Join here</a:t>
            </a:r>
            <a:r>
              <a:rPr lang="en-GB" sz="2000" b="1">
                <a:solidFill>
                  <a:schemeClr val="accent6"/>
                </a:solidFill>
                <a:latin typeface="Arial" panose="020B0604020202020204" pitchFamily="34" charset="0"/>
                <a:ea typeface="SimSun" panose="02010600030101010101" pitchFamily="2" charset="-122"/>
                <a:cs typeface="Calibri"/>
              </a:rPr>
              <a:t> </a:t>
            </a:r>
            <a:endParaRPr lang="en-GB" sz="2000" b="1">
              <a:solidFill>
                <a:schemeClr val="accent6"/>
              </a:solidFill>
              <a:cs typeface="Calibri"/>
            </a:endParaRPr>
          </a:p>
        </p:txBody>
      </p:sp>
      <p:pic>
        <p:nvPicPr>
          <p:cNvPr id="1026" name="Picture 2" descr="Internationale Arbeitsorganisation – Wikipedia">
            <a:extLst>
              <a:ext uri="{FF2B5EF4-FFF2-40B4-BE49-F238E27FC236}">
                <a16:creationId xmlns:a16="http://schemas.microsoft.com/office/drawing/2014/main" id="{D99F6161-2DAA-B1E9-CEBC-6B1C8999C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1752156"/>
            <a:ext cx="1732604" cy="115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4974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F745B8A-E77E-A281-7E3C-49CE3CFD8C81}"/>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83</a:t>
            </a:fld>
            <a:endParaRPr lang="de-DE"/>
          </a:p>
        </p:txBody>
      </p:sp>
      <p:sp>
        <p:nvSpPr>
          <p:cNvPr id="5" name="Titel 4">
            <a:extLst>
              <a:ext uri="{FF2B5EF4-FFF2-40B4-BE49-F238E27FC236}">
                <a16:creationId xmlns:a16="http://schemas.microsoft.com/office/drawing/2014/main" id="{2072DBFE-3D05-E0CD-B36F-783728A81703}"/>
              </a:ext>
            </a:extLst>
          </p:cNvPr>
          <p:cNvSpPr>
            <a:spLocks noGrp="1"/>
          </p:cNvSpPr>
          <p:nvPr>
            <p:ph type="title"/>
          </p:nvPr>
        </p:nvSpPr>
        <p:spPr/>
        <p:txBody>
          <a:bodyPr>
            <a:normAutofit/>
          </a:bodyPr>
          <a:lstStyle/>
          <a:p>
            <a:r>
              <a:rPr lang="en-GB" sz="3200">
                <a:latin typeface="Arial" panose="020B0604020202020204" pitchFamily="34" charset="0"/>
                <a:cs typeface="Arial" panose="020B0604020202020204" pitchFamily="34" charset="0"/>
              </a:rPr>
              <a:t>What we would like to share (2)</a:t>
            </a:r>
          </a:p>
        </p:txBody>
      </p:sp>
      <p:sp>
        <p:nvSpPr>
          <p:cNvPr id="9" name="Fußzeilenplatzhalter 1">
            <a:extLst>
              <a:ext uri="{FF2B5EF4-FFF2-40B4-BE49-F238E27FC236}">
                <a16:creationId xmlns:a16="http://schemas.microsoft.com/office/drawing/2014/main" id="{955AB361-4B08-4C6A-ED4A-13F1CDD7F095}"/>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pic>
        <p:nvPicPr>
          <p:cNvPr id="2050" name="Picture 2" descr="Logo of the Global Disability Summit">
            <a:extLst>
              <a:ext uri="{FF2B5EF4-FFF2-40B4-BE49-F238E27FC236}">
                <a16:creationId xmlns:a16="http://schemas.microsoft.com/office/drawing/2014/main" id="{AE54765B-55B0-D8B5-FB20-015A36EA0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09" y="1619250"/>
            <a:ext cx="3525680" cy="1438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00CD01D-4DFB-D16B-B1E1-33BD34294869}"/>
              </a:ext>
            </a:extLst>
          </p:cNvPr>
          <p:cNvSpPr txBox="1"/>
          <p:nvPr/>
        </p:nvSpPr>
        <p:spPr>
          <a:xfrm>
            <a:off x="4268268" y="1540902"/>
            <a:ext cx="3097530" cy="584775"/>
          </a:xfrm>
          <a:prstGeom prst="rect">
            <a:avLst/>
          </a:prstGeom>
          <a:noFill/>
        </p:spPr>
        <p:txBody>
          <a:bodyPr wrap="square" rtlCol="0">
            <a:spAutoFit/>
          </a:bodyPr>
          <a:lstStyle/>
          <a:p>
            <a:r>
              <a:rPr lang="de-DE" sz="3200" b="1"/>
              <a:t>SAVE THE DATES!</a:t>
            </a:r>
          </a:p>
        </p:txBody>
      </p:sp>
      <p:sp>
        <p:nvSpPr>
          <p:cNvPr id="4" name="Textfeld 3">
            <a:extLst>
              <a:ext uri="{FF2B5EF4-FFF2-40B4-BE49-F238E27FC236}">
                <a16:creationId xmlns:a16="http://schemas.microsoft.com/office/drawing/2014/main" id="{832BC806-B0CE-6074-0C70-9CCF9D641B8D}"/>
              </a:ext>
            </a:extLst>
          </p:cNvPr>
          <p:cNvSpPr txBox="1"/>
          <p:nvPr/>
        </p:nvSpPr>
        <p:spPr>
          <a:xfrm>
            <a:off x="2030846" y="2632105"/>
            <a:ext cx="7572375" cy="4062651"/>
          </a:xfrm>
          <a:prstGeom prst="rect">
            <a:avLst/>
          </a:prstGeom>
          <a:noFill/>
        </p:spPr>
        <p:txBody>
          <a:bodyPr wrap="square" rtlCol="0">
            <a:spAutoFit/>
          </a:bodyPr>
          <a:lstStyle/>
          <a:p>
            <a:pPr marL="342900" indent="-342900">
              <a:buFont typeface="Symbol" panose="05050102010706020507" pitchFamily="18" charset="2"/>
              <a:buChar char=""/>
            </a:pPr>
            <a:r>
              <a:rPr lang="en-US" sz="2000">
                <a:solidFill>
                  <a:schemeClr val="accent6"/>
                </a:solidFill>
                <a:latin typeface="Calibri" panose="020F0502020204030204" pitchFamily="34" charset="0"/>
                <a:ea typeface="Times New Roman" panose="02020603050405020304" pitchFamily="18" charset="0"/>
              </a:rPr>
              <a:t>Launch of Commitments mechanism during side event on COSP next week (NY and online)</a:t>
            </a:r>
            <a:r>
              <a:rPr lang="en-US" sz="2000">
                <a:solidFill>
                  <a:schemeClr val="accent6"/>
                </a:solidFill>
              </a:rPr>
              <a:t> </a:t>
            </a:r>
          </a:p>
          <a:p>
            <a:pPr marL="342900" indent="-342900">
              <a:buFont typeface="Symbol" panose="05050102010706020507" pitchFamily="18" charset="2"/>
              <a:buChar char=""/>
            </a:pPr>
            <a:r>
              <a:rPr lang="en-US" sz="2000">
                <a:solidFill>
                  <a:schemeClr val="accent6"/>
                </a:solidFill>
              </a:rPr>
              <a:t>The GDS co-hosts will announce how to submit proposals for side events and thematic workshops by early Autumn 2024. </a:t>
            </a:r>
            <a:endParaRPr lang="de-DE" sz="2000">
              <a:solidFill>
                <a:schemeClr val="accent6"/>
              </a:solidFill>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2000">
                <a:solidFill>
                  <a:schemeClr val="accent6"/>
                </a:solidFill>
                <a:effectLst/>
                <a:latin typeface="Calibri" panose="020F0502020204030204" pitchFamily="34" charset="0"/>
                <a:ea typeface="Times New Roman" panose="02020603050405020304" pitchFamily="18" charset="0"/>
              </a:rPr>
              <a:t>African Pre-Summit: 4 September in Nairobi</a:t>
            </a:r>
            <a:endParaRPr lang="de-DE" sz="2000">
              <a:solidFill>
                <a:schemeClr val="accent6"/>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e-DE" sz="2000" err="1">
                <a:solidFill>
                  <a:schemeClr val="accent6"/>
                </a:solidFill>
                <a:effectLst/>
                <a:latin typeface="Calibri" panose="020F0502020204030204" pitchFamily="34" charset="0"/>
                <a:ea typeface="Times New Roman" panose="02020603050405020304" pitchFamily="18" charset="0"/>
              </a:rPr>
              <a:t>Pre</a:t>
            </a:r>
            <a:r>
              <a:rPr lang="de-DE" sz="2000">
                <a:solidFill>
                  <a:schemeClr val="accent6"/>
                </a:solidFill>
                <a:effectLst/>
                <a:latin typeface="Calibri" panose="020F0502020204030204" pitchFamily="34" charset="0"/>
                <a:ea typeface="Times New Roman" panose="02020603050405020304" pitchFamily="18" charset="0"/>
              </a:rPr>
              <a:t>-Summit in Jordan: November in Amman</a:t>
            </a:r>
            <a:endParaRPr lang="de-DE" sz="2000">
              <a:solidFill>
                <a:schemeClr val="accent6"/>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2000">
                <a:solidFill>
                  <a:schemeClr val="accent6"/>
                </a:solidFill>
                <a:effectLst/>
                <a:latin typeface="Calibri" panose="020F0502020204030204" pitchFamily="34" charset="0"/>
                <a:ea typeface="Times New Roman" panose="02020603050405020304" pitchFamily="18" charset="0"/>
              </a:rPr>
              <a:t>European Pre-Summit: 6th December in Berlin</a:t>
            </a:r>
            <a:endParaRPr lang="de-DE" sz="2000">
              <a:solidFill>
                <a:schemeClr val="accent6"/>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2000" i="1">
                <a:solidFill>
                  <a:schemeClr val="accent6"/>
                </a:solidFill>
                <a:effectLst/>
                <a:latin typeface="Calibri" panose="020F0502020204030204" pitchFamily="34" charset="0"/>
                <a:ea typeface="Times New Roman" panose="02020603050405020304" pitchFamily="18" charset="0"/>
              </a:rPr>
              <a:t>Upcoming: Plans for Pre-Summits for Asia, North-America and Latin-America (between September 2024 and January 2025)</a:t>
            </a:r>
          </a:p>
          <a:p>
            <a:pPr marL="342900" lvl="0" indent="-342900">
              <a:buFont typeface="Symbol" panose="05050102010706020507" pitchFamily="18" charset="2"/>
              <a:buChar char=""/>
            </a:pPr>
            <a:r>
              <a:rPr lang="en-US" sz="2000">
                <a:solidFill>
                  <a:schemeClr val="accent6"/>
                </a:solidFill>
                <a:effectLst/>
                <a:latin typeface="Calibri" panose="020F0502020204030204" pitchFamily="34" charset="0"/>
                <a:ea typeface="Times New Roman" panose="02020603050405020304" pitchFamily="18" charset="0"/>
              </a:rPr>
              <a:t>Civil Society Forum and Disability Data Forum: 1</a:t>
            </a:r>
            <a:r>
              <a:rPr lang="en-US" sz="2000" baseline="30000">
                <a:solidFill>
                  <a:schemeClr val="accent6"/>
                </a:solidFill>
                <a:effectLst/>
                <a:latin typeface="Calibri" panose="020F0502020204030204" pitchFamily="34" charset="0"/>
                <a:ea typeface="Times New Roman" panose="02020603050405020304" pitchFamily="18" charset="0"/>
              </a:rPr>
              <a:t>st</a:t>
            </a:r>
            <a:r>
              <a:rPr lang="en-US" sz="2000">
                <a:solidFill>
                  <a:schemeClr val="accent6"/>
                </a:solidFill>
                <a:effectLst/>
                <a:latin typeface="Calibri" panose="020F0502020204030204" pitchFamily="34" charset="0"/>
                <a:ea typeface="Times New Roman" panose="02020603050405020304" pitchFamily="18" charset="0"/>
              </a:rPr>
              <a:t> April 2025 in Berlin</a:t>
            </a:r>
            <a:endParaRPr lang="de-DE" sz="2000">
              <a:solidFill>
                <a:schemeClr val="accent6"/>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2000">
                <a:solidFill>
                  <a:schemeClr val="accent6"/>
                </a:solidFill>
                <a:effectLst/>
                <a:latin typeface="Calibri" panose="020F0502020204030204" pitchFamily="34" charset="0"/>
                <a:ea typeface="Times New Roman" panose="02020603050405020304" pitchFamily="18" charset="0"/>
              </a:rPr>
              <a:t>Global Disability Summit (GDS): 2</a:t>
            </a:r>
            <a:r>
              <a:rPr lang="en-US" sz="2000" baseline="30000">
                <a:solidFill>
                  <a:schemeClr val="accent6"/>
                </a:solidFill>
                <a:effectLst/>
                <a:latin typeface="Calibri" panose="020F0502020204030204" pitchFamily="34" charset="0"/>
                <a:ea typeface="Times New Roman" panose="02020603050405020304" pitchFamily="18" charset="0"/>
              </a:rPr>
              <a:t>nd</a:t>
            </a:r>
            <a:r>
              <a:rPr lang="en-US" sz="2000">
                <a:solidFill>
                  <a:schemeClr val="accent6"/>
                </a:solidFill>
                <a:effectLst/>
                <a:latin typeface="Calibri" panose="020F0502020204030204" pitchFamily="34" charset="0"/>
                <a:ea typeface="Times New Roman" panose="02020603050405020304" pitchFamily="18" charset="0"/>
              </a:rPr>
              <a:t>-3</a:t>
            </a:r>
            <a:r>
              <a:rPr lang="en-US" sz="2000" baseline="30000">
                <a:solidFill>
                  <a:schemeClr val="accent6"/>
                </a:solidFill>
                <a:effectLst/>
                <a:latin typeface="Calibri" panose="020F0502020204030204" pitchFamily="34" charset="0"/>
                <a:ea typeface="Times New Roman" panose="02020603050405020304" pitchFamily="18" charset="0"/>
              </a:rPr>
              <a:t>rd</a:t>
            </a:r>
            <a:r>
              <a:rPr lang="en-US" sz="2000">
                <a:solidFill>
                  <a:schemeClr val="accent6"/>
                </a:solidFill>
                <a:effectLst/>
                <a:latin typeface="Calibri" panose="020F0502020204030204" pitchFamily="34" charset="0"/>
                <a:ea typeface="Times New Roman" panose="02020603050405020304" pitchFamily="18" charset="0"/>
              </a:rPr>
              <a:t> April 2025 in Berlin</a:t>
            </a:r>
            <a:endParaRPr lang="de-DE" sz="2000">
              <a:solidFill>
                <a:schemeClr val="accent6"/>
              </a:solidFill>
              <a:effectLst/>
              <a:latin typeface="Calibri" panose="020F0502020204030204" pitchFamily="34" charset="0"/>
              <a:ea typeface="Calibri" panose="020F0502020204030204" pitchFamily="34" charset="0"/>
            </a:endParaRPr>
          </a:p>
          <a:p>
            <a:endParaRPr lang="de-DE"/>
          </a:p>
        </p:txBody>
      </p:sp>
    </p:spTree>
    <p:extLst>
      <p:ext uri="{BB962C8B-B14F-4D97-AF65-F5344CB8AC3E}">
        <p14:creationId xmlns:p14="http://schemas.microsoft.com/office/powerpoint/2010/main" val="3826395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DB4B0-ABF1-254A-AD51-8D436F81445A}"/>
              </a:ext>
            </a:extLst>
          </p:cNvPr>
          <p:cNvSpPr>
            <a:spLocks noGrp="1"/>
          </p:cNvSpPr>
          <p:nvPr>
            <p:ph type="title"/>
          </p:nvPr>
        </p:nvSpPr>
        <p:spPr>
          <a:xfrm>
            <a:off x="838200" y="2504779"/>
            <a:ext cx="10515600" cy="1679295"/>
          </a:xfrm>
        </p:spPr>
        <p:txBody>
          <a:bodyPr>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err="1">
                <a:solidFill>
                  <a:srgbClr val="C80000"/>
                </a:solidFill>
                <a:latin typeface="Arial" panose="020B0604020202020204" pitchFamily="34" charset="0"/>
                <a:cs typeface="Arial" panose="020B0604020202020204" pitchFamily="34" charset="0"/>
              </a:rPr>
              <a:t>Thank</a:t>
            </a:r>
            <a:r>
              <a:rPr lang="de-DE">
                <a:solidFill>
                  <a:srgbClr val="C80000"/>
                </a:solidFill>
                <a:latin typeface="Arial" panose="020B0604020202020204" pitchFamily="34" charset="0"/>
                <a:cs typeface="Arial" panose="020B0604020202020204" pitchFamily="34" charset="0"/>
              </a:rPr>
              <a:t> </a:t>
            </a:r>
            <a:r>
              <a:rPr lang="de-DE" err="1">
                <a:solidFill>
                  <a:srgbClr val="C80000"/>
                </a:solidFill>
                <a:latin typeface="Arial" panose="020B0604020202020204" pitchFamily="34" charset="0"/>
                <a:cs typeface="Arial" panose="020B0604020202020204" pitchFamily="34" charset="0"/>
              </a:rPr>
              <a:t>you</a:t>
            </a:r>
            <a:r>
              <a:rPr lang="de-DE">
                <a:solidFill>
                  <a:srgbClr val="C80000"/>
                </a:solidFill>
                <a:latin typeface="Arial" panose="020B0604020202020204" pitchFamily="34" charset="0"/>
                <a:cs typeface="Arial" panose="020B0604020202020204" pitchFamily="34" charset="0"/>
              </a:rPr>
              <a:t>!</a:t>
            </a:r>
            <a:br>
              <a:rPr lang="de-DE">
                <a:solidFill>
                  <a:srgbClr val="C80000"/>
                </a:solidFill>
                <a:latin typeface="Arial" panose="020B0604020202020204" pitchFamily="34" charset="0"/>
                <a:cs typeface="Arial" panose="020B0604020202020204" pitchFamily="34" charset="0"/>
              </a:rPr>
            </a:br>
            <a:b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2400" b="0" i="0" u="none" strike="noStrike" kern="1200" cap="none" spc="0" normalizeH="0" baseline="0" noProof="0">
                <a:ln>
                  <a:noFill/>
                </a:ln>
                <a:solidFill>
                  <a:srgbClr val="480E41"/>
                </a:solidFill>
                <a:effectLst/>
                <a:uLnTx/>
                <a:uFillTx/>
                <a:latin typeface="Calibri" panose="020F0502020204030204"/>
                <a:ea typeface="+mn-ea"/>
                <a:cs typeface="+mn-cs"/>
              </a:rPr>
              <a:t>Let‘s shape this network together. Together we are </a:t>
            </a:r>
            <a:br>
              <a:rPr kumimoji="0" lang="en-US" sz="2400" b="0" i="0" u="none" strike="noStrike" kern="1200" cap="none" spc="0" normalizeH="0" baseline="0" noProof="0">
                <a:ln>
                  <a:noFill/>
                </a:ln>
                <a:solidFill>
                  <a:srgbClr val="480E41"/>
                </a:solidFill>
                <a:effectLst/>
                <a:uLnTx/>
                <a:uFillTx/>
                <a:latin typeface="Calibri" panose="020F0502020204030204"/>
                <a:ea typeface="+mn-ea"/>
                <a:cs typeface="+mn-cs"/>
              </a:rPr>
            </a:br>
            <a:r>
              <a:rPr kumimoji="0" lang="en-US" sz="3100" b="1" i="0" u="none" strike="noStrike" kern="1200" cap="none" spc="0" normalizeH="0" baseline="0" noProof="0">
                <a:ln>
                  <a:noFill/>
                </a:ln>
                <a:solidFill>
                  <a:srgbClr val="480E41"/>
                </a:solidFill>
                <a:effectLst/>
                <a:uLnTx/>
                <a:uFillTx/>
                <a:latin typeface="Calibri" panose="020F0502020204030204"/>
                <a:ea typeface="+mn-ea"/>
                <a:cs typeface="+mn-cs"/>
              </a:rPr>
              <a:t>#LivingInclusion</a:t>
            </a:r>
            <a:r>
              <a:rPr kumimoji="0" lang="en-US" sz="3100" b="0" i="0" u="none" strike="noStrike" kern="1200" cap="none" spc="0" normalizeH="0" baseline="0" noProof="0">
                <a:ln>
                  <a:noFill/>
                </a:ln>
                <a:solidFill>
                  <a:srgbClr val="480E41"/>
                </a:solidFill>
                <a:effectLst/>
                <a:uLnTx/>
                <a:uFillTx/>
                <a:latin typeface="Calibri" panose="020F0502020204030204"/>
                <a:ea typeface="+mn-ea"/>
                <a:cs typeface="+mn-cs"/>
              </a:rPr>
              <a:t>!</a:t>
            </a:r>
            <a:br>
              <a:rPr kumimoji="0" lang="en-US" sz="3100" b="0" i="0" u="none" strike="noStrike" kern="1200" cap="none" spc="0" normalizeH="0" baseline="0" noProof="0">
                <a:ln>
                  <a:noFill/>
                </a:ln>
                <a:solidFill>
                  <a:srgbClr val="480E41"/>
                </a:solidFill>
                <a:effectLst/>
                <a:uLnTx/>
                <a:uFillTx/>
                <a:latin typeface="Calibri" panose="020F0502020204030204"/>
                <a:ea typeface="+mn-ea"/>
                <a:cs typeface="+mn-cs"/>
              </a:rPr>
            </a:br>
            <a:endParaRPr lang="de-DE"/>
          </a:p>
        </p:txBody>
      </p:sp>
      <p:sp>
        <p:nvSpPr>
          <p:cNvPr id="3" name="Textplatzhalter 2">
            <a:extLst>
              <a:ext uri="{FF2B5EF4-FFF2-40B4-BE49-F238E27FC236}">
                <a16:creationId xmlns:a16="http://schemas.microsoft.com/office/drawing/2014/main" id="{7ED3A6DB-BC28-EEF8-DE7D-03F2BD0FC061}"/>
              </a:ext>
            </a:extLst>
          </p:cNvPr>
          <p:cNvSpPr>
            <a:spLocks noGrp="1"/>
          </p:cNvSpPr>
          <p:nvPr>
            <p:ph type="body" sz="quarter" idx="13"/>
          </p:nvPr>
        </p:nvSpPr>
        <p:spPr>
          <a:xfrm>
            <a:off x="512717" y="5010324"/>
            <a:ext cx="6227762" cy="1530350"/>
          </a:xfrm>
        </p:spPr>
        <p:txBody>
          <a:bodyPr vert="horz" lIns="91440" tIns="45720" rIns="91440" bIns="45720" rtlCol="0" anchor="t">
            <a:noAutofit/>
          </a:bodyPr>
          <a:lstStyle/>
          <a:p>
            <a:r>
              <a:rPr lang="de-DE">
                <a:solidFill>
                  <a:schemeClr val="accent6"/>
                </a:solidFill>
              </a:rPr>
              <a:t>Register on our </a:t>
            </a:r>
            <a:r>
              <a:rPr lang="de-DE" b="1" u="sng">
                <a:solidFill>
                  <a:schemeClr val="accent6"/>
                </a:solidFill>
                <a:hlinkClick r:id="rId3">
                  <a:extLst>
                    <a:ext uri="{A12FA001-AC4F-418D-AE19-62706E023703}">
                      <ahyp:hlinkClr xmlns:ahyp="http://schemas.microsoft.com/office/drawing/2018/hyperlinkcolor" val="tx"/>
                    </a:ext>
                  </a:extLst>
                </a:hlinkClick>
              </a:rPr>
              <a:t>website</a:t>
            </a:r>
            <a:endParaRPr lang="de-DE" b="1" u="sng">
              <a:solidFill>
                <a:schemeClr val="accent6"/>
              </a:solidFill>
            </a:endParaRPr>
          </a:p>
          <a:p>
            <a:r>
              <a:rPr lang="de-DE">
                <a:solidFill>
                  <a:schemeClr val="accent6"/>
                </a:solidFill>
              </a:rPr>
              <a:t>Follow </a:t>
            </a:r>
            <a:r>
              <a:rPr lang="de-DE" err="1">
                <a:solidFill>
                  <a:schemeClr val="accent6"/>
                </a:solidFill>
              </a:rPr>
              <a:t>us</a:t>
            </a:r>
            <a:r>
              <a:rPr lang="de-DE">
                <a:solidFill>
                  <a:schemeClr val="accent6"/>
                </a:solidFill>
              </a:rPr>
              <a:t> on </a:t>
            </a:r>
            <a:r>
              <a:rPr lang="de-DE" b="1">
                <a:solidFill>
                  <a:schemeClr val="accent6"/>
                </a:solidFill>
              </a:rPr>
              <a:t>X    </a:t>
            </a:r>
            <a:r>
              <a:rPr lang="de-DE" b="1">
                <a:solidFill>
                  <a:schemeClr val="accent6"/>
                </a:solidFill>
                <a:hlinkClick r:id="rId4">
                  <a:extLst>
                    <a:ext uri="{A12FA001-AC4F-418D-AE19-62706E023703}">
                      <ahyp:hlinkClr xmlns:ahyp="http://schemas.microsoft.com/office/drawing/2018/hyperlinkcolor" val="tx"/>
                    </a:ext>
                  </a:extLst>
                </a:hlinkClick>
              </a:rPr>
              <a:t>@GPInclusion</a:t>
            </a:r>
            <a:endParaRPr lang="de-DE" b="1">
              <a:solidFill>
                <a:schemeClr val="accent6"/>
              </a:solidFill>
            </a:endParaRPr>
          </a:p>
          <a:p>
            <a:r>
              <a:rPr lang="de-DE" err="1">
                <a:solidFill>
                  <a:schemeClr val="accent6"/>
                </a:solidFill>
              </a:rPr>
              <a:t>Or</a:t>
            </a:r>
            <a:r>
              <a:rPr lang="de-DE">
                <a:solidFill>
                  <a:schemeClr val="accent6"/>
                </a:solidFill>
              </a:rPr>
              <a:t> send </a:t>
            </a:r>
            <a:r>
              <a:rPr lang="de-DE" err="1">
                <a:solidFill>
                  <a:schemeClr val="accent6"/>
                </a:solidFill>
              </a:rPr>
              <a:t>us</a:t>
            </a:r>
            <a:r>
              <a:rPr lang="de-DE">
                <a:solidFill>
                  <a:schemeClr val="accent6"/>
                </a:solidFill>
              </a:rPr>
              <a:t> an email: </a:t>
            </a:r>
            <a:r>
              <a:rPr lang="de-DE" b="1">
                <a:solidFill>
                  <a:schemeClr val="accent6"/>
                </a:solidFill>
                <a:hlinkClick r:id="rId5">
                  <a:extLst>
                    <a:ext uri="{A12FA001-AC4F-418D-AE19-62706E023703}">
                      <ahyp:hlinkClr xmlns:ahyp="http://schemas.microsoft.com/office/drawing/2018/hyperlinkcolor" val="tx"/>
                    </a:ext>
                  </a:extLst>
                </a:hlinkClick>
              </a:rPr>
              <a:t>disabilitynetwork@giz.de</a:t>
            </a:r>
            <a:r>
              <a:rPr lang="de-DE" b="1">
                <a:solidFill>
                  <a:schemeClr val="accent6"/>
                </a:solidFill>
              </a:rPr>
              <a:t> </a:t>
            </a:r>
            <a:endParaRPr lang="de-DE" b="1">
              <a:solidFill>
                <a:schemeClr val="accent6"/>
              </a:solidFill>
              <a:ea typeface="Calibri"/>
              <a:cs typeface="Calibri"/>
            </a:endParaRPr>
          </a:p>
        </p:txBody>
      </p:sp>
      <p:pic>
        <p:nvPicPr>
          <p:cNvPr id="1026" name="Picture 2" descr="Symbol X">
            <a:extLst>
              <a:ext uri="{FF2B5EF4-FFF2-40B4-BE49-F238E27FC236}">
                <a16:creationId xmlns:a16="http://schemas.microsoft.com/office/drawing/2014/main" id="{117F4600-E8FF-BB47-7A70-E37A991CAA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6247" y="5452878"/>
            <a:ext cx="402600" cy="34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24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5E4633-16DE-93EA-8945-4D975AFA03B0}"/>
              </a:ext>
              <a:ext uri="{C183D7F6-B498-43B3-948B-1728B52AA6E4}">
                <adec:decorative xmlns:adec="http://schemas.microsoft.com/office/drawing/2017/decorative" val="1"/>
              </a:ext>
            </a:extLst>
          </p:cNvPr>
          <p:cNvSpPr>
            <a:spLocks noGrp="1"/>
          </p:cNvSpPr>
          <p:nvPr>
            <p:ph type="sldNum" sz="quarter" idx="12"/>
          </p:nvPr>
        </p:nvSpPr>
        <p:spPr/>
        <p:txBody>
          <a:bodyPr/>
          <a:lstStyle/>
          <a:p>
            <a:fld id="{4FF4E450-4DBB-5B4B-968B-26EB5ED26D5E}" type="slidenum">
              <a:rPr lang="de-DE" smtClean="0"/>
              <a:pPr/>
              <a:t>9</a:t>
            </a:fld>
            <a:endParaRPr lang="de-DE"/>
          </a:p>
        </p:txBody>
      </p:sp>
      <p:sp>
        <p:nvSpPr>
          <p:cNvPr id="5" name="Titel 4">
            <a:extLst>
              <a:ext uri="{FF2B5EF4-FFF2-40B4-BE49-F238E27FC236}">
                <a16:creationId xmlns:a16="http://schemas.microsoft.com/office/drawing/2014/main" id="{25EA26BC-1D09-59C5-F372-7EA716DB0D67}"/>
              </a:ext>
            </a:extLst>
          </p:cNvPr>
          <p:cNvSpPr>
            <a:spLocks noGrp="1"/>
          </p:cNvSpPr>
          <p:nvPr>
            <p:ph type="title"/>
          </p:nvPr>
        </p:nvSpPr>
        <p:spPr>
          <a:xfrm>
            <a:off x="3599233" y="549007"/>
            <a:ext cx="7876349" cy="674133"/>
          </a:xfrm>
        </p:spPr>
        <p:txBody>
          <a:bodyPr/>
          <a:lstStyle/>
          <a:p>
            <a:r>
              <a:rPr lang="de-DE">
                <a:solidFill>
                  <a:schemeClr val="accent6"/>
                </a:solidFill>
                <a:latin typeface="Arial" panose="020B0604020202020204" pitchFamily="34" charset="0"/>
                <a:cs typeface="Arial" panose="020B0604020202020204" pitchFamily="34" charset="0"/>
              </a:rPr>
              <a:t>Peter Torres Fremlin</a:t>
            </a:r>
          </a:p>
        </p:txBody>
      </p:sp>
      <p:sp>
        <p:nvSpPr>
          <p:cNvPr id="7" name="Fußzeilenplatzhalter 1">
            <a:extLst>
              <a:ext uri="{FF2B5EF4-FFF2-40B4-BE49-F238E27FC236}">
                <a16:creationId xmlns:a16="http://schemas.microsoft.com/office/drawing/2014/main" id="{41895747-603E-9E27-39F3-1379313C3517}"/>
              </a:ext>
              <a:ext uri="{C183D7F6-B498-43B3-948B-1728B52AA6E4}">
                <adec:decorative xmlns:adec="http://schemas.microsoft.com/office/drawing/2017/decorative" val="1"/>
              </a:ext>
            </a:extLst>
          </p:cNvPr>
          <p:cNvSpPr>
            <a:spLocks noGrp="1"/>
          </p:cNvSpPr>
          <p:nvPr>
            <p:ph type="ftr" sz="quarter" idx="11"/>
          </p:nvPr>
        </p:nvSpPr>
        <p:spPr>
          <a:xfrm>
            <a:off x="792480" y="6497816"/>
            <a:ext cx="4114800" cy="365125"/>
          </a:xfrm>
        </p:spPr>
        <p:txBody>
          <a:bodyPr/>
          <a:lstStyle/>
          <a:p>
            <a:r>
              <a:rPr lang="en-US" b="1"/>
              <a:t>Living Inclusion Forum| June 2024 </a:t>
            </a:r>
            <a:endParaRPr lang="de-DE"/>
          </a:p>
        </p:txBody>
      </p:sp>
      <p:pic>
        <p:nvPicPr>
          <p:cNvPr id="14" name="Picture 2" descr="Picture of Peter Torres Fremlin">
            <a:extLst>
              <a:ext uri="{FF2B5EF4-FFF2-40B4-BE49-F238E27FC236}">
                <a16:creationId xmlns:a16="http://schemas.microsoft.com/office/drawing/2014/main" id="{3A9E0CEB-D542-297C-CE6F-8F5807BB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18" y="239806"/>
            <a:ext cx="2519726" cy="25197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A1446316-D840-3740-6721-FDD6E5C792E4}"/>
              </a:ext>
            </a:extLst>
          </p:cNvPr>
          <p:cNvSpPr txBox="1"/>
          <p:nvPr/>
        </p:nvSpPr>
        <p:spPr>
          <a:xfrm>
            <a:off x="3599233" y="1499669"/>
            <a:ext cx="7392617" cy="513539"/>
          </a:xfrm>
          <a:prstGeom prst="rect">
            <a:avLst/>
          </a:prstGeom>
          <a:solidFill>
            <a:schemeClr val="accent1">
              <a:lumMod val="40000"/>
              <a:lumOff val="60000"/>
            </a:schemeClr>
          </a:solidFill>
        </p:spPr>
        <p:txBody>
          <a:bodyPr wrap="square">
            <a:spAutoFit/>
          </a:bodyPr>
          <a:lstStyle/>
          <a:p>
            <a:pPr algn="ctr" eaLnBrk="1" hangingPunct="1">
              <a:lnSpc>
                <a:spcPct val="101000"/>
              </a:lnSpc>
              <a:spcBef>
                <a:spcPts val="1013"/>
              </a:spcBef>
              <a:buClrTx/>
              <a:buFontTx/>
              <a:buNone/>
            </a:pPr>
            <a:r>
              <a:rPr lang="en-US" altLang="en-US" sz="2800" b="1">
                <a:solidFill>
                  <a:schemeClr val="accent6"/>
                </a:solidFill>
              </a:rPr>
              <a:t>Intersecting Crises through the Lens of Disability</a:t>
            </a:r>
          </a:p>
        </p:txBody>
      </p:sp>
      <p:sp>
        <p:nvSpPr>
          <p:cNvPr id="11" name="Inhaltsplatzhalter 3">
            <a:extLst>
              <a:ext uri="{FF2B5EF4-FFF2-40B4-BE49-F238E27FC236}">
                <a16:creationId xmlns:a16="http://schemas.microsoft.com/office/drawing/2014/main" id="{58F721D1-B211-7909-78EB-458DC5DFCDCC}"/>
              </a:ext>
            </a:extLst>
          </p:cNvPr>
          <p:cNvSpPr txBox="1">
            <a:spLocks/>
          </p:cNvSpPr>
          <p:nvPr/>
        </p:nvSpPr>
        <p:spPr>
          <a:xfrm>
            <a:off x="290901" y="3054485"/>
            <a:ext cx="5806135" cy="3426371"/>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rgbClr val="480E4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b="1" kern="1200">
                <a:solidFill>
                  <a:srgbClr val="480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C90000"/>
              </a:buClr>
              <a:buSzPct val="100000"/>
              <a:tabLst>
                <a:tab pos="457200" algn="l"/>
              </a:tabLst>
            </a:pPr>
            <a:r>
              <a:rPr lang="en-GB" b="0">
                <a:solidFill>
                  <a:schemeClr val="accent6"/>
                </a:solidFill>
                <a:cs typeface="Calibri"/>
              </a:rPr>
              <a:t>Author of </a:t>
            </a:r>
            <a:r>
              <a:rPr lang="en-GB">
                <a:solidFill>
                  <a:schemeClr val="accent6"/>
                </a:solidFill>
                <a:cs typeface="Calibri"/>
                <a:hlinkClick r:id="rId4">
                  <a:extLst>
                    <a:ext uri="{A12FA001-AC4F-418D-AE19-62706E023703}">
                      <ahyp:hlinkClr xmlns:ahyp="http://schemas.microsoft.com/office/drawing/2018/hyperlinkcolor" val="tx"/>
                    </a:ext>
                  </a:extLst>
                </a:hlinkClick>
              </a:rPr>
              <a:t>Disability Debrief</a:t>
            </a:r>
            <a:r>
              <a:rPr lang="en-GB" b="0">
                <a:solidFill>
                  <a:schemeClr val="accent6"/>
                </a:solidFill>
                <a:cs typeface="Calibri"/>
              </a:rPr>
              <a:t>, a newsletter putting a lens on international disability news and curating information from 150 countries</a:t>
            </a:r>
          </a:p>
          <a:p>
            <a:pPr lvl="0">
              <a:buClr>
                <a:srgbClr val="C90000"/>
              </a:buClr>
              <a:buSzPct val="100000"/>
              <a:tabLst>
                <a:tab pos="457200" algn="l"/>
              </a:tabLst>
            </a:pPr>
            <a:r>
              <a:rPr lang="en-GB" b="0">
                <a:solidFill>
                  <a:schemeClr val="accent6"/>
                </a:solidFill>
                <a:cs typeface="Calibri"/>
              </a:rPr>
              <a:t>A career of advising international organisations on disability inclusion with a focus on employment</a:t>
            </a:r>
          </a:p>
          <a:p>
            <a:pPr lvl="0">
              <a:buClr>
                <a:srgbClr val="C90000"/>
              </a:buClr>
              <a:buSzPct val="100000"/>
              <a:tabLst>
                <a:tab pos="457200" algn="l"/>
              </a:tabLst>
            </a:pPr>
            <a:r>
              <a:rPr lang="en-GB" b="0">
                <a:solidFill>
                  <a:schemeClr val="accent6"/>
                </a:solidFill>
                <a:cs typeface="Calibri"/>
              </a:rPr>
              <a:t>Focus topics: How disability relates with the dynamics transforming our world</a:t>
            </a:r>
          </a:p>
        </p:txBody>
      </p:sp>
      <p:sp>
        <p:nvSpPr>
          <p:cNvPr id="2" name="Rectangle 2">
            <a:extLst>
              <a:ext uri="{FF2B5EF4-FFF2-40B4-BE49-F238E27FC236}">
                <a16:creationId xmlns:a16="http://schemas.microsoft.com/office/drawing/2014/main" id="{A20DA9A4-BF84-14B9-6515-02CB9BDBB7C5}"/>
              </a:ext>
              <a:ext uri="{C183D7F6-B498-43B3-948B-1728B52AA6E4}">
                <adec:decorative xmlns:adec="http://schemas.microsoft.com/office/drawing/2017/decorative" val="1"/>
              </a:ext>
            </a:extLst>
          </p:cNvPr>
          <p:cNvSpPr>
            <a:spLocks noChangeArrowheads="1"/>
          </p:cNvSpPr>
          <p:nvPr/>
        </p:nvSpPr>
        <p:spPr bwMode="auto">
          <a:xfrm>
            <a:off x="14143617" y="-235572"/>
            <a:ext cx="1404608" cy="19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25" name="Picture 1" descr="Logo of Disability Debrief">
            <a:extLst>
              <a:ext uri="{FF2B5EF4-FFF2-40B4-BE49-F238E27FC236}">
                <a16:creationId xmlns:a16="http://schemas.microsoft.com/office/drawing/2014/main" id="{E3164B97-35CF-8BD6-E3A5-46D36990FAB1}"/>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558428" y="2781812"/>
            <a:ext cx="1538422" cy="1458412"/>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35BA9121-3F95-2762-E0CD-66B74BB6B9BC}"/>
              </a:ext>
            </a:extLst>
          </p:cNvPr>
          <p:cNvSpPr txBox="1"/>
          <p:nvPr/>
        </p:nvSpPr>
        <p:spPr>
          <a:xfrm>
            <a:off x="6698406" y="6107489"/>
            <a:ext cx="36004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b="1">
                <a:highlight>
                  <a:srgbClr val="FFFF00"/>
                </a:highlight>
                <a:cs typeface="Calibri"/>
              </a:rPr>
              <a:t>Sign Language Interpretation</a:t>
            </a:r>
          </a:p>
        </p:txBody>
      </p:sp>
    </p:spTree>
    <p:extLst>
      <p:ext uri="{BB962C8B-B14F-4D97-AF65-F5344CB8AC3E}">
        <p14:creationId xmlns:p14="http://schemas.microsoft.com/office/powerpoint/2010/main" val="1781079573"/>
      </p:ext>
    </p:extLst>
  </p:cSld>
  <p:clrMapOvr>
    <a:masterClrMapping/>
  </p:clrMapOvr>
</p:sld>
</file>

<file path=ppt/theme/theme1.xml><?xml version="1.0" encoding="utf-8"?>
<a:theme xmlns:a="http://schemas.openxmlformats.org/drawingml/2006/main" name="1_Office">
  <a:themeElements>
    <a:clrScheme name="Inklusion PPT">
      <a:dk1>
        <a:srgbClr val="480E41"/>
      </a:dk1>
      <a:lt1>
        <a:srgbClr val="FFFFFF"/>
      </a:lt1>
      <a:dk2>
        <a:srgbClr val="480E41"/>
      </a:dk2>
      <a:lt2>
        <a:srgbClr val="FFFFFF"/>
      </a:lt2>
      <a:accent1>
        <a:srgbClr val="C80100"/>
      </a:accent1>
      <a:accent2>
        <a:srgbClr val="F4F1EF"/>
      </a:accent2>
      <a:accent3>
        <a:srgbClr val="A5A5A5"/>
      </a:accent3>
      <a:accent4>
        <a:srgbClr val="000000"/>
      </a:accent4>
      <a:accent5>
        <a:srgbClr val="5B9BD5"/>
      </a:accent5>
      <a:accent6>
        <a:srgbClr val="000000"/>
      </a:accent6>
      <a:hlink>
        <a:srgbClr val="480E41"/>
      </a:hlink>
      <a:folHlink>
        <a:srgbClr val="C80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E02202A9-C204-E246-8B90-B2F185167247}" vid="{B3B09741-A977-AE42-A01F-E99B0C74B078}"/>
    </a:ext>
  </a:extLst>
</a:theme>
</file>

<file path=ppt/theme/theme2.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nymede template">
  <a:themeElements>
    <a:clrScheme name="Custom 347">
      <a:dk1>
        <a:srgbClr val="182A2E"/>
      </a:dk1>
      <a:lt1>
        <a:srgbClr val="FFFFFF"/>
      </a:lt1>
      <a:dk2>
        <a:srgbClr val="182A2E"/>
      </a:dk2>
      <a:lt2>
        <a:srgbClr val="DADEE7"/>
      </a:lt2>
      <a:accent1>
        <a:srgbClr val="00C2D4"/>
      </a:accent1>
      <a:accent2>
        <a:srgbClr val="0DBAFF"/>
      </a:accent2>
      <a:accent3>
        <a:srgbClr val="BB63C9"/>
      </a:accent3>
      <a:accent4>
        <a:srgbClr val="FA3131"/>
      </a:accent4>
      <a:accent5>
        <a:srgbClr val="FFC500"/>
      </a:accent5>
      <a:accent6>
        <a:srgbClr val="95D346"/>
      </a:accent6>
      <a:hlink>
        <a:srgbClr val="182A2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080">
            <a:solidFill>
              <a:srgbClr val="FCFCFC"/>
            </a:solidFill>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2_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cb2cdc-a5a9-4d41-8c6e-2c0b4c7ab44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32EFA033A004245BFF33022747422D7" ma:contentTypeVersion="16" ma:contentTypeDescription="Ein neues Dokument erstellen." ma:contentTypeScope="" ma:versionID="6b27ce925f07388479913877c9aba9a9">
  <xsd:schema xmlns:xsd="http://www.w3.org/2001/XMLSchema" xmlns:xs="http://www.w3.org/2001/XMLSchema" xmlns:p="http://schemas.microsoft.com/office/2006/metadata/properties" xmlns:ns2="64bf496b-4406-493c-8317-590f7a675cc5" xmlns:ns3="2ccb2cdc-a5a9-4d41-8c6e-2c0b4c7ab440" targetNamespace="http://schemas.microsoft.com/office/2006/metadata/properties" ma:root="true" ma:fieldsID="31e84382bdb7a9c3ec563d8e7b112247" ns2:_="" ns3:_="">
    <xsd:import namespace="64bf496b-4406-493c-8317-590f7a675cc5"/>
    <xsd:import namespace="2ccb2cdc-a5a9-4d41-8c6e-2c0b4c7ab44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lcf76f155ced4ddcb4097134ff3c332f" minOccurs="0"/>
                <xsd:element ref="ns3:MediaServiceOCR"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f496b-4406-493c-8317-590f7a675cc5"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cb2cdc-a5a9-4d41-8c6e-2c0b4c7ab44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5F3458-8249-49AA-B38D-666E4F554829}">
  <ds:schemaRefs>
    <ds:schemaRef ds:uri="2ccb2cdc-a5a9-4d41-8c6e-2c0b4c7ab440"/>
    <ds:schemaRef ds:uri="64bf496b-4406-493c-8317-590f7a675c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2C8EB00-81E4-44EA-B2BF-9912572F613F}">
  <ds:schemaRefs>
    <ds:schemaRef ds:uri="2ccb2cdc-a5a9-4d41-8c6e-2c0b4c7ab440"/>
    <ds:schemaRef ds:uri="64bf496b-4406-493c-8317-590f7a675c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2B4579-AB48-498F-8742-BEA2058FCD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84</Slides>
  <Notes>55</Notes>
  <HiddenSlides>1</HiddenSlides>
  <ScaleCrop>false</ScaleCrop>
  <HeadingPairs>
    <vt:vector size="4" baseType="variant">
      <vt:variant>
        <vt:lpstr>Theme</vt:lpstr>
      </vt:variant>
      <vt:variant>
        <vt:i4>6</vt:i4>
      </vt:variant>
      <vt:variant>
        <vt:lpstr>Slide Titles</vt:lpstr>
      </vt:variant>
      <vt:variant>
        <vt:i4>84</vt:i4>
      </vt:variant>
    </vt:vector>
  </HeadingPairs>
  <TitlesOfParts>
    <vt:vector size="90" baseType="lpstr">
      <vt:lpstr>1_Office</vt:lpstr>
      <vt:lpstr>SKETCH LESSON</vt:lpstr>
      <vt:lpstr>Ganymede template</vt:lpstr>
      <vt:lpstr>Office Theme</vt:lpstr>
      <vt:lpstr>1_Office Theme</vt:lpstr>
      <vt:lpstr>2_Office Theme</vt:lpstr>
      <vt:lpstr>Documentation of  The Annual Living Inclusion Forum Inclusion in the Fields of Crisis, Education, Employment</vt:lpstr>
      <vt:lpstr>Topics</vt:lpstr>
      <vt:lpstr>Agenda</vt:lpstr>
      <vt:lpstr>Getting to know the Network </vt:lpstr>
      <vt:lpstr>The Network</vt:lpstr>
      <vt:lpstr>Concept and Introduction of Session 1</vt:lpstr>
      <vt:lpstr>Basic Concept</vt:lpstr>
      <vt:lpstr>Session 1- Introduction of Speakers</vt:lpstr>
      <vt:lpstr>Peter Torres Fremlin</vt:lpstr>
      <vt:lpstr>Ronald Kasule</vt:lpstr>
      <vt:lpstr>Kalpana Kumar</vt:lpstr>
      <vt:lpstr>Presentations Session 1</vt:lpstr>
      <vt:lpstr>Peter Torres Fremlin:</vt:lpstr>
      <vt:lpstr>Democratic transformation</vt:lpstr>
      <vt:lpstr>Economic side</vt:lpstr>
      <vt:lpstr>Conflicts</vt:lpstr>
      <vt:lpstr>Climate Change </vt:lpstr>
      <vt:lpstr>Challenges </vt:lpstr>
      <vt:lpstr>Ronald Kasule:</vt:lpstr>
      <vt:lpstr>Inclusive Employment &amp; TVET</vt:lpstr>
      <vt:lpstr>Personal Journey</vt:lpstr>
      <vt:lpstr>Initial Challenges</vt:lpstr>
      <vt:lpstr>Professional Fellows Program</vt:lpstr>
      <vt:lpstr>Business Case for PWDs Employment</vt:lpstr>
      <vt:lpstr>Validation through IDA Global Survey Findings</vt:lpstr>
      <vt:lpstr>Founding of Dasuns</vt:lpstr>
      <vt:lpstr>A Web &amp; Mobile phone based application connecting PWDs &amp; partners to people trained or have experience in providing care support services</vt:lpstr>
      <vt:lpstr>We also: Provide refresher Trainings to care support providers  Research and Innovation in Assistive Technology Strengthening Capacity of partners on Inclusive Programming Mentor Youth with Disabilities in ICTs</vt:lpstr>
      <vt:lpstr>Conclusion</vt:lpstr>
      <vt:lpstr>Contact Details</vt:lpstr>
      <vt:lpstr>Kalpana Kumar:</vt:lpstr>
      <vt:lpstr> Presented by: Kalpana Kumar </vt:lpstr>
      <vt:lpstr>Promoting Quality in Inclusive Education in Jordan at a glance  </vt:lpstr>
      <vt:lpstr>Key fact!</vt:lpstr>
      <vt:lpstr>Focus of this Presentation</vt:lpstr>
      <vt:lpstr>Barriers to inclusive education </vt:lpstr>
      <vt:lpstr>Policy barriers  </vt:lpstr>
      <vt:lpstr>Data </vt:lpstr>
      <vt:lpstr>Early detection and early intervention </vt:lpstr>
      <vt:lpstr>Teacher capacity</vt:lpstr>
      <vt:lpstr>Attitudinal barriers: Prejudice and bias</vt:lpstr>
      <vt:lpstr>Infrastructure barriers </vt:lpstr>
      <vt:lpstr>Food for thought</vt:lpstr>
      <vt:lpstr>THANK You!</vt:lpstr>
      <vt:lpstr>Session 2 - Introduction of Speakers</vt:lpstr>
      <vt:lpstr>Talal Waheed</vt:lpstr>
      <vt:lpstr>Maxwel Ajuoga</vt:lpstr>
      <vt:lpstr>Sumita Kunashakaran</vt:lpstr>
      <vt:lpstr>Presentations Session 2</vt:lpstr>
      <vt:lpstr>Talal Waheed:</vt:lpstr>
      <vt:lpstr>Early action saves lives: towards inclusive early warning systems in Cameroon and Niger</vt:lpstr>
      <vt:lpstr>Context</vt:lpstr>
      <vt:lpstr>Key objective To facilitate the design of multi-hazard early warning systems that engage persons with disabilities and communities at risk of drought and floods on an equal level.  Stakeholders DRM/Early warning management agencies  CBM/partners  Persons with disabilities/OPDs  </vt:lpstr>
      <vt:lpstr>Key Findings</vt:lpstr>
      <vt:lpstr> Available tools/technology Means of communication are available and access to various social media platforms, with WhatsApp and email being predominant. Television and radio also have a big coverage, which are being used for early warning communication Major barriers to inclusion in EWS lack of disaggregated data  lack of participation of persons with disabilities in disaster management processes  lack of knowledge of inclusive tools or channels of communication  inadequate policy in the countries to consider the specific needs of persons with disabilities.  people with disabilities or their organisations were not  adequately engaged at community levels  </vt:lpstr>
      <vt:lpstr>Expectations of the stakeholders </vt:lpstr>
      <vt:lpstr>Recommendations   </vt:lpstr>
      <vt:lpstr>Read new study by CBM</vt:lpstr>
      <vt:lpstr>Maxwel Ajuoga:</vt:lpstr>
      <vt:lpstr>Access to quality education as a pathway to meaningful inclusive employment</vt:lpstr>
      <vt:lpstr>Who’s KBTA</vt:lpstr>
      <vt:lpstr>Evidence</vt:lpstr>
      <vt:lpstr>Assistive Tech as an Enabler by Unlocking the existing Barriers to Educational Access</vt:lpstr>
      <vt:lpstr>Transitions in Education and its Impact on Employment</vt:lpstr>
      <vt:lpstr>Our role in promoting employment for PWDs</vt:lpstr>
      <vt:lpstr>Key Question</vt:lpstr>
      <vt:lpstr>Sumita Kunashakaran:</vt:lpstr>
      <vt:lpstr>Education4All:  A Class Act  Breaking Barriers, Building Futures!</vt:lpstr>
      <vt:lpstr>Common Barriers to Inclusive Education</vt:lpstr>
      <vt:lpstr>Inclusive Educational Policies</vt:lpstr>
      <vt:lpstr>Successful Policies</vt:lpstr>
      <vt:lpstr>Let’s Network!</vt:lpstr>
      <vt:lpstr>Sumita Kunashakaran Chief Inclusion Officer Inclusive Creation AS sumita@inclusivecreation.com  </vt:lpstr>
      <vt:lpstr>www.sumitakunashakaran.com</vt:lpstr>
      <vt:lpstr>Outlook  </vt:lpstr>
      <vt:lpstr>Your input is needed!</vt:lpstr>
      <vt:lpstr>Upcoming network activities</vt:lpstr>
      <vt:lpstr>Event Evaluation</vt:lpstr>
      <vt:lpstr>What our Speakers would like to share</vt:lpstr>
      <vt:lpstr>What our Speakers would like to share (2)</vt:lpstr>
      <vt:lpstr>What our Speakers would like to share (3)</vt:lpstr>
      <vt:lpstr>What we would like to share (1)</vt:lpstr>
      <vt:lpstr>What we would like to share (2)</vt:lpstr>
      <vt:lpstr>Thank you!  Let‘s shape this network together. Together we are  #LivingInclusion!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Marie</dc:creator>
  <cp:revision>2</cp:revision>
  <dcterms:created xsi:type="dcterms:W3CDTF">2023-11-24T07:52:40Z</dcterms:created>
  <dcterms:modified xsi:type="dcterms:W3CDTF">2024-06-17T15:12:32Z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0x010100D32EFA033A004245BFF33022747422D7</vt:lpwstr>
  </property>
  <property fmtid="{D5CDD505-2E9C-101B-9397-08002B2CF9AE}" pid="3" name="MediaServiceImageTags">
    <vt:lpwstr/>
  </property>
</Properties>
</file>